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marL="187157" indent="-187157">
              <a:buSzPct val="100000"/>
              <a:buAutoNum type="arabicPeriod" startAt="1"/>
            </a:pPr>
            <a:r>
              <a:t>The rocket reaches a height of 400 m in 20 s.</a:t>
            </a:r>
          </a:p>
          <a:p>
            <a:pPr marL="187157" indent="-187157">
              <a:buSzPct val="100000"/>
              <a:buAutoNum type="arabicPeriod" startAt="1"/>
            </a:pPr>
            <a:r>
              <a:t>The height of the rocket continuously increases at the same rate and the decreases also at the Sam rate. We might expect the function to look like a quadratic.  Model on board, then reveal on next slide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+what’s the family of this function. What’s its x and y intercept?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187157" indent="-187157">
              <a:buSzPct val="100000"/>
              <a:buAutoNum type="arabicPeriod" startAt="1"/>
            </a:pPr>
            <a:r>
              <a:t>Multiple 11 by 5. Multiple 120 by 5.</a:t>
            </a:r>
          </a:p>
          <a:p>
            <a:pPr marL="187157" indent="-187157">
              <a:buSzPct val="100000"/>
              <a:buAutoNum type="arabicPeriod" startAt="1"/>
            </a:pPr>
            <a:r>
              <a:t>h(t) = 11 t</a:t>
            </a:r>
          </a:p>
          <a:p>
            <a:pPr lvl="1" marL="695157" indent="-187157">
              <a:buSzPct val="100000"/>
              <a:buAutoNum type="arabicPeriod" startAt="1"/>
            </a:pPr>
            <a:r>
              <a:t>This is a linear function</a:t>
            </a:r>
          </a:p>
          <a:p>
            <a:pPr lvl="1" marL="695157" indent="-187157">
              <a:buSzPct val="100000"/>
              <a:buAutoNum type="arabicPeriod" startAt="1"/>
            </a:pPr>
            <a:r>
              <a:t>the domain is all real numbers greater than or equal to 0, as is the range.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lvl="1" marL="695157" indent="-187157">
              <a:buSzPct val="100000"/>
              <a:buAutoNum type="arabicPeriod" startAt="1"/>
            </a:pPr>
            <a:r>
              <a:t>Fun h(t): 7 * t end</a:t>
            </a:r>
          </a:p>
          <a:p>
            <a:pPr lvl="1" marL="695157" indent="-187157">
              <a:buSzPct val="100000"/>
              <a:buAutoNum type="arabicPeriod" startAt="1"/>
            </a:pPr>
            <a:r>
              <a:t>Change the value of the coefficient?</a:t>
            </a:r>
          </a:p>
          <a:p>
            <a:pPr/>
            <a:r>
              <a:t>What would it mean for the coffeicient to be negative? The rocket is going down into the ground instead of 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187157" indent="-187157">
              <a:buSzPct val="100000"/>
              <a:buAutoNum type="arabicPeriod" startAt="1"/>
            </a:pPr>
            <a:r>
              <a:t> Where do I start? Try sketching a graph in your notes using these values.  Which parent function does this graph resemble? Quadratic. What are the other properties of this graph?</a:t>
            </a:r>
          </a:p>
          <a:p>
            <a:pPr marL="187157" indent="-187157">
              <a:buSzPct val="100000"/>
              <a:buAutoNum type="arabicPeriod" startAt="1"/>
            </a:pPr>
            <a:r>
              <a:t> What does your graph look like? A quadratic that has been transformed </a:t>
            </a:r>
          </a:p>
          <a:p>
            <a:pPr marL="187157" indent="-187157">
              <a:buSzPct val="100000"/>
              <a:buAutoNum type="arabicPeriod" startAt="1"/>
            </a:pPr>
            <a:r>
              <a:t>Preplanned qs:</a:t>
            </a:r>
          </a:p>
          <a:p>
            <a:pPr/>
            <a:r>
              <a:t>+How could the vertex form of your equation be useful here?  you can write your function as f(x) = -(x - a)^2 + 1000.</a:t>
            </a:r>
          </a:p>
          <a:p>
            <a:pPr/>
            <a:r>
              <a:t>+How could you use the x/y intercept to solve for a?  0 = -(0 - a)^2 + 1000 -&gt; a^2 = 1000, a = sqrt(100) approx: 31.6</a:t>
            </a:r>
          </a:p>
          <a:p>
            <a:pPr/>
          </a:p>
          <a:p>
            <a:pPr/>
            <a:r>
              <a:t>NOTE: - values in Pyret are represented by (0- x) not -x,</a:t>
            </a:r>
          </a:p>
          <a:p>
            <a:pPr/>
          </a:p>
          <a:p>
            <a:pPr/>
          </a:p>
          <a:p>
            <a:pPr/>
            <a:r>
              <a:t>Answers: </a:t>
            </a:r>
          </a:p>
          <a:p>
            <a:pPr marL="187157" indent="-187157">
              <a:buSzPct val="100000"/>
              <a:buAutoNum type="arabicPeriod" startAt="1"/>
            </a:pPr>
            <a:r>
              <a:t>h(t) = 2t^2</a:t>
            </a:r>
          </a:p>
          <a:p>
            <a:pPr marL="187157" indent="-187157">
              <a:buSzPct val="100000"/>
              <a:buAutoNum type="arabicPeriod" startAt="1"/>
            </a:pPr>
            <a:r>
              <a:t>h(t) = -(t - 15)^2  + 225</a:t>
            </a:r>
          </a:p>
          <a:p>
            <a:pPr marL="187157" indent="-187157">
              <a:buSzPct val="100000"/>
              <a:buAutoNum type="arabicPeriod" startAt="1"/>
            </a:pPr>
            <a:r>
              <a:t>h(t)=  -(t - 20)^2  + 400</a:t>
            </a:r>
          </a:p>
          <a:p>
            <a:pPr/>
          </a:p>
          <a:p>
            <a:pPr/>
            <a:r>
              <a:t>If students finish early: make observations about the speed of your rocket at different moments in time  What do you notice about the relationship between the rockers height and its speed.  Try this for a variety of specifications of rocket height (quadratic, linear,etx.)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using functions for manipulating images, e.g. scale(), overlay, etc.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functions in Pyret for computational modeling?</a:t>
            </a:r>
            <a:endParaRPr b="0" sz="1200"/>
          </a:p>
        </p:txBody>
      </p:sp>
      <p:sp>
        <p:nvSpPr>
          <p:cNvPr id="45" name="Dr. O’Brien  12/14"/>
          <p:cNvSpPr txBox="1"/>
          <p:nvPr/>
        </p:nvSpPr>
        <p:spPr>
          <a:xfrm>
            <a:off x="7592483"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12/14</a:t>
            </a:r>
          </a:p>
        </p:txBody>
      </p:sp>
      <p:pic>
        <p:nvPicPr>
          <p:cNvPr id="46" name="nasa-logo-web-rgb.png" descr="nasa-logo-web-rgb.png"/>
          <p:cNvPicPr>
            <a:picLocks noChangeAspect="1"/>
          </p:cNvPicPr>
          <p:nvPr/>
        </p:nvPicPr>
        <p:blipFill>
          <a:blip r:embed="rId2">
            <a:extLst/>
          </a:blip>
          <a:stretch>
            <a:fillRect/>
          </a:stretch>
        </p:blipFill>
        <p:spPr>
          <a:xfrm>
            <a:off x="-623124" y="-43493"/>
            <a:ext cx="2683630" cy="1341816"/>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13.2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14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Make  sure you receive your </a:t>
            </a:r>
            <a:r>
              <a:rPr b="1">
                <a:solidFill>
                  <a:schemeClr val="accent3">
                    <a:lumOff val="-9098"/>
                  </a:schemeClr>
                </a:solidFill>
              </a:rPr>
              <a:t>Brainstorm your own game </a:t>
            </a:r>
            <a:r>
              <a:rPr>
                <a:solidFill>
                  <a:schemeClr val="accent3">
                    <a:lumOff val="-9098"/>
                  </a:schemeClr>
                </a:solidFill>
              </a:rPr>
              <a:t>worksheet. Copy the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Write a complete sentence for each answer:</a:t>
            </a:r>
          </a:p>
        </p:txBody>
      </p:sp>
      <p:sp>
        <p:nvSpPr>
          <p:cNvPr id="191" name="Watch the video to your right.…"/>
          <p:cNvSpPr txBox="1"/>
          <p:nvPr/>
        </p:nvSpPr>
        <p:spPr>
          <a:xfrm>
            <a:off x="1161625" y="1748203"/>
            <a:ext cx="4074446" cy="172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Watch the video to your right.  </a:t>
            </a:r>
          </a:p>
          <a:p>
            <a:pPr/>
          </a:p>
          <a:p>
            <a:pPr marL="187157" indent="-187157">
              <a:buSzPct val="100000"/>
              <a:buAutoNum type="arabicPeriod" startAt="1"/>
            </a:pPr>
            <a:r>
              <a:t>How high does the rocket get? How long does it take to get there?</a:t>
            </a:r>
          </a:p>
          <a:p>
            <a:pPr marL="187157" indent="-187157">
              <a:buSzPct val="100000"/>
              <a:buAutoNum type="arabicPeriod" startAt="1"/>
            </a:pPr>
            <a:r>
              <a:rPr>
                <a:solidFill>
                  <a:srgbClr val="011D57"/>
                </a:solidFill>
              </a:rPr>
              <a:t>Make a pre</a:t>
            </a:r>
            <a:r>
              <a:rPr>
                <a:solidFill>
                  <a:schemeClr val="accent1">
                    <a:lumOff val="-6117"/>
                  </a:schemeClr>
                </a:solidFill>
              </a:rPr>
              <a:t>diction</a:t>
            </a:r>
            <a:r>
              <a:t>: the height of the rocket it can be described as a function of time. What sort of function do you think this is? </a:t>
            </a:r>
            <a:r>
              <a:rPr>
                <a:solidFill>
                  <a:srgbClr val="FF6A00"/>
                </a:solidFill>
              </a:rPr>
              <a:t>HINT</a:t>
            </a:r>
            <a:r>
              <a:t>: look at your library of parent functions.</a:t>
            </a:r>
          </a:p>
        </p:txBody>
      </p:sp>
      <p:pic>
        <p:nvPicPr>
          <p:cNvPr id="192" name="rocket_recording.gif" descr="rocket_recording.gif"/>
          <p:cNvPicPr>
            <a:picLocks noChangeAspect="0"/>
          </p:cNvPicPr>
          <p:nvPr/>
        </p:nvPicPr>
        <p:blipFill>
          <a:blip r:embed="rId3">
            <a:extLst/>
          </a:blip>
          <a:stretch>
            <a:fillRect/>
          </a:stretch>
        </p:blipFill>
        <p:spPr>
          <a:xfrm>
            <a:off x="5906703" y="1708087"/>
            <a:ext cx="1966686" cy="284264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Make  sure you receive your </a:t>
            </a:r>
            <a:r>
              <a:rPr b="1">
                <a:solidFill>
                  <a:schemeClr val="accent3">
                    <a:lumOff val="-9098"/>
                  </a:schemeClr>
                </a:solidFill>
              </a:rPr>
              <a:t>Brainstorm your own game </a:t>
            </a:r>
            <a:r>
              <a:rPr>
                <a:solidFill>
                  <a:schemeClr val="accent3">
                    <a:lumOff val="-9098"/>
                  </a:schemeClr>
                </a:solidFill>
              </a:rPr>
              <a:t>worksheet. Copy the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Write a complete sentence for each answer:</a:t>
            </a:r>
          </a:p>
        </p:txBody>
      </p:sp>
      <p:pic>
        <p:nvPicPr>
          <p:cNvPr id="197" name="Image" descr="Image"/>
          <p:cNvPicPr>
            <a:picLocks noChangeAspect="1"/>
          </p:cNvPicPr>
          <p:nvPr/>
        </p:nvPicPr>
        <p:blipFill>
          <a:blip r:embed="rId3">
            <a:extLst/>
          </a:blip>
          <a:stretch>
            <a:fillRect/>
          </a:stretch>
        </p:blipFill>
        <p:spPr>
          <a:xfrm>
            <a:off x="2842667" y="1551811"/>
            <a:ext cx="3186127" cy="315519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 use functions in Pyret for computational modeling</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in the real world (science, medicine, engineering) math and computer science is frequently used to analyze and make predictions about real world phenomena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functions in Pyret to model movement in our video game</a:t>
            </a:r>
          </a:p>
        </p:txBody>
      </p:sp>
      <p:pic>
        <p:nvPicPr>
          <p:cNvPr id="20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 for </a:t>
            </a:r>
            <a:r>
              <a:rPr b="1">
                <a:solidFill>
                  <a:schemeClr val="accent3">
                    <a:lumOff val="-9098"/>
                  </a:schemeClr>
                </a:solidFill>
              </a:rPr>
              <a:t>comp. modeling </a:t>
            </a:r>
            <a:r>
              <a:rPr>
                <a:solidFill>
                  <a:schemeClr val="accent3">
                    <a:lumOff val="-9098"/>
                  </a:schemeClr>
                </a:solidFill>
              </a:rPr>
              <a:t>in your notebook. The other definitions should be in your notes. If not copy them!</a:t>
            </a:r>
          </a:p>
        </p:txBody>
      </p:sp>
      <p:sp>
        <p:nvSpPr>
          <p:cNvPr id="205" name="private access…"/>
          <p:cNvSpPr txBox="1"/>
          <p:nvPr/>
        </p:nvSpPr>
        <p:spPr>
          <a:xfrm>
            <a:off x="911493" y="1674902"/>
            <a:ext cx="1929728" cy="213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Computational modeling </a:t>
            </a:r>
          </a:p>
          <a:p>
            <a:pPr>
              <a:defRPr>
                <a:solidFill>
                  <a:srgbClr val="FF6A00"/>
                </a:solidFill>
              </a:defRPr>
            </a:pPr>
            <a:r>
              <a:t>Using computer programs to analyze and make predictions about real world systems (especially in science, medicine, and engineering)</a:t>
            </a:r>
          </a:p>
        </p:txBody>
      </p:sp>
      <p:sp>
        <p:nvSpPr>
          <p:cNvPr id="206" name="private access…"/>
          <p:cNvSpPr txBox="1"/>
          <p:nvPr/>
        </p:nvSpPr>
        <p:spPr>
          <a:xfrm>
            <a:off x="4819491" y="1658824"/>
            <a:ext cx="2843433"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a:t>
            </a:r>
          </a:p>
          <a:p>
            <a:pPr>
              <a:defRPr>
                <a:solidFill>
                  <a:srgbClr val="FF6A00"/>
                </a:solidFill>
              </a:defRPr>
            </a:pPr>
            <a:r>
              <a:t>a mathematical object that takes in an input and produces a unique output</a:t>
            </a:r>
          </a:p>
        </p:txBody>
      </p:sp>
      <p:sp>
        <p:nvSpPr>
          <p:cNvPr id="207" name="private access…"/>
          <p:cNvSpPr txBox="1"/>
          <p:nvPr/>
        </p:nvSpPr>
        <p:spPr>
          <a:xfrm>
            <a:off x="4920911" y="2861749"/>
            <a:ext cx="284343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 definition</a:t>
            </a:r>
          </a:p>
          <a:p>
            <a:pPr>
              <a:defRPr>
                <a:solidFill>
                  <a:srgbClr val="FF6A00"/>
                </a:solidFill>
              </a:defRPr>
            </a:pPr>
            <a:r>
              <a:t>Code that names a function, defines its arguments, and states the expression to compute when code is used</a:t>
            </a:r>
          </a:p>
        </p:txBody>
      </p:sp>
      <p:sp>
        <p:nvSpPr>
          <p:cNvPr id="208" name="Rectangle"/>
          <p:cNvSpPr/>
          <p:nvPr/>
        </p:nvSpPr>
        <p:spPr>
          <a:xfrm>
            <a:off x="4533131" y="1223059"/>
            <a:ext cx="3618994" cy="3048741"/>
          </a:xfrm>
          <a:prstGeom prst="rect">
            <a:avLst/>
          </a:prstGeom>
          <a:ln w="76200">
            <a:solidFill>
              <a:srgbClr val="E22400"/>
            </a:solidFill>
          </a:ln>
        </p:spPr>
        <p:txBody>
          <a:bodyPr lIns="0" tIns="0" rIns="0" bIns="0"/>
          <a:lstStyle/>
          <a:p>
            <a:pPr/>
          </a:p>
        </p:txBody>
      </p:sp>
      <p:sp>
        <p:nvSpPr>
          <p:cNvPr id="209" name="REVIEW:"/>
          <p:cNvSpPr txBox="1"/>
          <p:nvPr/>
        </p:nvSpPr>
        <p:spPr>
          <a:xfrm>
            <a:off x="4788003" y="1306799"/>
            <a:ext cx="76036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r>
              <a:t>REVIEW: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6" grpId="2"/>
      <p:bldP build="whole" bldLvl="1" animBg="1" rev="0" advAuto="0" spid="207"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 name="Google Shape;118;p19"/>
          <p:cNvGrpSpPr/>
          <p:nvPr/>
        </p:nvGrpSpPr>
        <p:grpSpPr>
          <a:xfrm>
            <a:off x="1901144" y="575950"/>
            <a:ext cx="6244203" cy="914171"/>
            <a:chOff x="-1" y="0"/>
            <a:chExt cx="6244202" cy="914170"/>
          </a:xfrm>
        </p:grpSpPr>
        <p:sp>
          <p:nvSpPr>
            <p:cNvPr id="211"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4" name="Do now…"/>
            <p:cNvGrpSpPr/>
            <p:nvPr/>
          </p:nvGrpSpPr>
          <p:grpSpPr>
            <a:xfrm>
              <a:off x="11594" y="11594"/>
              <a:ext cx="6232608" cy="890981"/>
              <a:chOff x="-1" y="-1"/>
              <a:chExt cx="6232606" cy="890979"/>
            </a:xfrm>
          </p:grpSpPr>
          <p:sp>
            <p:nvSpPr>
              <p:cNvPr id="212"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3"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91933">
                  <a:defRPr sz="1940">
                    <a:latin typeface="+mn-lt"/>
                    <a:ea typeface="+mn-ea"/>
                    <a:cs typeface="+mn-cs"/>
                    <a:sym typeface="Arial"/>
                  </a:defRPr>
                </a:pPr>
                <a:r>
                  <a:t>Writing to learn: warm up</a:t>
                </a:r>
              </a:p>
              <a:p>
                <a:pPr defTabSz="491933">
                  <a:defRPr sz="1261">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share out.</a:t>
                </a:r>
              </a:p>
            </p:txBody>
          </p:sp>
        </p:grpSp>
      </p:grpSp>
      <p:sp>
        <p:nvSpPr>
          <p:cNvPr id="216" name="A NASA rocket takes off from Cape Canaveral, Florida. It’s traveling at 11 m/s.…"/>
          <p:cNvSpPr txBox="1"/>
          <p:nvPr/>
        </p:nvSpPr>
        <p:spPr>
          <a:xfrm>
            <a:off x="406684" y="1805826"/>
            <a:ext cx="3978770" cy="28248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A NASA rocket takes off from Cape Canaveral, Florida. It’s traveling at </a:t>
            </a:r>
            <a:r>
              <a:rPr>
                <a:solidFill>
                  <a:srgbClr val="FF6A00"/>
                </a:solidFill>
              </a:rPr>
              <a:t>11 m/s</a:t>
            </a:r>
            <a:r>
              <a:t>.</a:t>
            </a:r>
          </a:p>
          <a:p>
            <a:pPr marL="187157" indent="-187157">
              <a:buSzPct val="100000"/>
              <a:buAutoNum type="arabicPeriod" startAt="1"/>
              <a:defRPr>
                <a:solidFill>
                  <a:schemeClr val="accent3">
                    <a:lumOff val="-9098"/>
                  </a:schemeClr>
                </a:solidFill>
              </a:defRPr>
            </a:pPr>
            <a:r>
              <a:t>How could you determine the distance traveled by the rocket in</a:t>
            </a:r>
            <a:r>
              <a:rPr>
                <a:solidFill>
                  <a:srgbClr val="FF6A00"/>
                </a:solidFill>
              </a:rPr>
              <a:t> 5 seconds</a:t>
            </a:r>
            <a:r>
              <a:t>? How about in </a:t>
            </a:r>
            <a:r>
              <a:rPr>
                <a:solidFill>
                  <a:srgbClr val="FF6A00"/>
                </a:solidFill>
              </a:rPr>
              <a:t>2 minutes</a:t>
            </a:r>
            <a:r>
              <a:t>?</a:t>
            </a:r>
          </a:p>
          <a:p>
            <a:pPr marL="187157" indent="-187157">
              <a:buSzPct val="100000"/>
              <a:buAutoNum type="arabicPeriod" startAt="1"/>
              <a:defRPr>
                <a:solidFill>
                  <a:schemeClr val="accent3">
                    <a:lumOff val="-9098"/>
                  </a:schemeClr>
                </a:solidFill>
              </a:defRPr>
            </a:pPr>
            <a:r>
              <a:t>Write a function </a:t>
            </a:r>
            <a14:m>
              <m:oMath>
                <m:r>
                  <a:rPr xmlns:a="http://schemas.openxmlformats.org/drawingml/2006/main" sz="1700" i="1">
                    <a:solidFill>
                      <a:srgbClr val="FF6A00"/>
                    </a:solidFill>
                    <a:latin typeface="Cambria Math" panose="02040503050406030204" pitchFamily="18" charset="0"/>
                  </a:rPr>
                  <m:t>h</m:t>
                </m:r>
                <m:r>
                  <a:rPr xmlns:a="http://schemas.openxmlformats.org/drawingml/2006/main" sz="1700" i="1">
                    <a:solidFill>
                      <a:srgbClr val="FF6A00"/>
                    </a:solidFill>
                    <a:latin typeface="Cambria Math" panose="02040503050406030204" pitchFamily="18" charset="0"/>
                  </a:rPr>
                  <m:t>(</m:t>
                </m:r>
                <m:r>
                  <a:rPr xmlns:a="http://schemas.openxmlformats.org/drawingml/2006/main" sz="1700" i="1">
                    <a:solidFill>
                      <a:srgbClr val="FF6A00"/>
                    </a:solidFill>
                    <a:latin typeface="Cambria Math" panose="02040503050406030204" pitchFamily="18" charset="0"/>
                  </a:rPr>
                  <m:t>t</m:t>
                </m:r>
                <m:r>
                  <a:rPr xmlns:a="http://schemas.openxmlformats.org/drawingml/2006/main" sz="1700" i="1">
                    <a:solidFill>
                      <a:srgbClr val="FF6A00"/>
                    </a:solidFill>
                    <a:latin typeface="Cambria Math" panose="02040503050406030204" pitchFamily="18" charset="0"/>
                  </a:rPr>
                  <m:t>)</m:t>
                </m:r>
              </m:oMath>
            </a14:m>
            <a:r>
              <a:t> that will return the height of the rocket at a time </a:t>
            </a:r>
            <a14:m>
              <m:oMath>
                <m:r>
                  <a:rPr xmlns:a="http://schemas.openxmlformats.org/drawingml/2006/main" sz="1800" i="1">
                    <a:solidFill>
                      <a:srgbClr val="FF6A00"/>
                    </a:solidFill>
                    <a:latin typeface="Cambria Math" panose="02040503050406030204" pitchFamily="18" charset="0"/>
                  </a:rPr>
                  <m:t>t</m:t>
                </m:r>
              </m:oMath>
            </a14:m>
          </a:p>
          <a:p>
            <a:pPr lvl="1" marL="868947" indent="-233947">
              <a:buSzPct val="100000"/>
              <a:buAutoNum type="alphaUcPeriod" startAt="1"/>
              <a:defRPr>
                <a:solidFill>
                  <a:schemeClr val="accent3">
                    <a:lumOff val="-9098"/>
                  </a:schemeClr>
                </a:solidFill>
              </a:defRPr>
            </a:pPr>
            <a:r>
              <a:t>Sketch a graph for this function.</a:t>
            </a:r>
          </a:p>
          <a:p>
            <a:pPr lvl="1" marL="868947" indent="-233947">
              <a:buSzPct val="100000"/>
              <a:buAutoNum type="alphaUcPeriod" startAt="1"/>
              <a:defRPr>
                <a:solidFill>
                  <a:schemeClr val="accent3">
                    <a:lumOff val="-9098"/>
                  </a:schemeClr>
                </a:solidFill>
              </a:defRPr>
            </a:pPr>
            <a:r>
              <a:t>What family does this function belong to (see library of parent functions)</a:t>
            </a:r>
          </a:p>
          <a:p>
            <a:pPr lvl="1" marL="868947" indent="-233947">
              <a:buSzPct val="100000"/>
              <a:buAutoNum type="alphaUcPeriod" startAt="1"/>
              <a:defRPr>
                <a:solidFill>
                  <a:schemeClr val="accent3">
                    <a:lumOff val="-9098"/>
                  </a:schemeClr>
                </a:solidFill>
              </a:defRPr>
            </a:pPr>
            <a:r>
              <a:t>Describe the domain and range for this function.</a:t>
            </a:r>
          </a:p>
        </p:txBody>
      </p:sp>
      <p:pic>
        <p:nvPicPr>
          <p:cNvPr id="217" name="ksc-20190725-ph_apg05_0040_large.jpg" descr="ksc-20190725-ph_apg05_0040_large.jpg"/>
          <p:cNvPicPr>
            <a:picLocks noChangeAspect="1"/>
          </p:cNvPicPr>
          <p:nvPr/>
        </p:nvPicPr>
        <p:blipFill>
          <a:blip r:embed="rId3">
            <a:extLst/>
          </a:blip>
          <a:stretch>
            <a:fillRect/>
          </a:stretch>
        </p:blipFill>
        <p:spPr>
          <a:xfrm>
            <a:off x="4910960" y="1850563"/>
            <a:ext cx="3636422" cy="2418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o now…"/>
          <p:cNvSpPr txBox="1"/>
          <p:nvPr/>
        </p:nvSpPr>
        <p:spPr>
          <a:xfrm>
            <a:off x="1737811" y="549353"/>
            <a:ext cx="3876993" cy="547520"/>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lvl1pPr defTabSz="507148">
              <a:defRPr sz="2000">
                <a:latin typeface="+mn-lt"/>
                <a:ea typeface="+mn-ea"/>
                <a:cs typeface="+mn-cs"/>
                <a:sym typeface="Arial"/>
              </a:defRPr>
            </a:lvl1pPr>
          </a:lstStyle>
          <a:p>
            <a:pPr/>
            <a:r>
              <a:t>Coding to learn: warm up</a:t>
            </a:r>
          </a:p>
        </p:txBody>
      </p:sp>
      <p:sp>
        <p:nvSpPr>
          <p:cNvPr id="222" name="Open Rocket Height Starter File in Google Classroom. Save a copy.…"/>
          <p:cNvSpPr txBox="1"/>
          <p:nvPr/>
        </p:nvSpPr>
        <p:spPr>
          <a:xfrm>
            <a:off x="178084" y="2015079"/>
            <a:ext cx="3978770"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rPr>
                <a:solidFill>
                  <a:schemeClr val="accent1"/>
                </a:solidFill>
              </a:rPr>
              <a:t>Open </a:t>
            </a:r>
            <a:r>
              <a:rPr b="1">
                <a:solidFill>
                  <a:schemeClr val="accent1"/>
                </a:solidFill>
              </a:rPr>
              <a:t>Rocket Height Starter File </a:t>
            </a:r>
            <a:r>
              <a:rPr>
                <a:solidFill>
                  <a:schemeClr val="accent1"/>
                </a:solidFill>
              </a:rPr>
              <a:t>in Google Classroom. Save a copy. </a:t>
            </a:r>
            <a:endParaRPr>
              <a:solidFill>
                <a:schemeClr val="accent1"/>
              </a:solidFill>
            </a:endParaRPr>
          </a:p>
          <a:p>
            <a:pPr marL="187157" indent="-187157">
              <a:buSzPct val="100000"/>
              <a:buAutoNum type="arabicPeriod" startAt="1"/>
              <a:defRPr>
                <a:solidFill>
                  <a:schemeClr val="accent3">
                    <a:lumOff val="-9098"/>
                  </a:schemeClr>
                </a:solidFill>
              </a:defRPr>
            </a:pPr>
            <a:r>
              <a:rPr>
                <a:solidFill>
                  <a:schemeClr val="accent1"/>
                </a:solidFill>
              </a:rPr>
              <a:t>Modify the function h(t) so it works correctly. Observe the the path of the rocket and the graph.</a:t>
            </a:r>
            <a:endParaRPr>
              <a:solidFill>
                <a:schemeClr val="accent1"/>
              </a:solidFill>
            </a:endParaRPr>
          </a:p>
          <a:p>
            <a:pPr marL="187157" indent="-187157">
              <a:buSzPct val="100000"/>
              <a:buAutoNum type="arabicPeriod" startAt="1"/>
            </a:pPr>
            <a:r>
              <a:rPr>
                <a:solidFill>
                  <a:srgbClr val="012F7B"/>
                </a:solidFill>
              </a:rPr>
              <a:t>How can you make the rocket move faster or slower? Experiment in Pyret.  Then use precise mathematical language to describe how you’re changing the function in your </a:t>
            </a:r>
            <a:r>
              <a:rPr b="1">
                <a:solidFill>
                  <a:srgbClr val="012F7B"/>
                </a:solidFill>
              </a:rPr>
              <a:t>notebook</a:t>
            </a:r>
            <a:r>
              <a:rPr>
                <a:solidFill>
                  <a:srgbClr val="012F7B"/>
                </a:solidFill>
              </a:rPr>
              <a:t>. Be prepared to share out.</a:t>
            </a:r>
            <a:endParaRPr>
              <a:solidFill>
                <a:srgbClr val="012F7B"/>
              </a:solidFill>
            </a:endParaRPr>
          </a:p>
        </p:txBody>
      </p:sp>
      <p:pic>
        <p:nvPicPr>
          <p:cNvPr id="223" name="ksc-20190725-ph_apg05_0040_large.jpg" descr="ksc-20190725-ph_apg05_0040_large.jpg"/>
          <p:cNvPicPr>
            <a:picLocks noChangeAspect="1"/>
          </p:cNvPicPr>
          <p:nvPr/>
        </p:nvPicPr>
        <p:blipFill>
          <a:blip r:embed="rId3">
            <a:extLst/>
          </a:blip>
          <a:stretch>
            <a:fillRect/>
          </a:stretch>
        </p:blipFill>
        <p:spPr>
          <a:xfrm>
            <a:off x="4771260" y="1533063"/>
            <a:ext cx="3636422" cy="2418600"/>
          </a:xfrm>
          <a:prstGeom prst="rect">
            <a:avLst/>
          </a:prstGeom>
          <a:ln w="12700">
            <a:miter lim="400000"/>
          </a:ln>
        </p:spPr>
      </p:pic>
      <p:sp>
        <p:nvSpPr>
          <p:cNvPr id="224" name="be sure to:"/>
          <p:cNvSpPr txBox="1"/>
          <p:nvPr/>
        </p:nvSpPr>
        <p:spPr>
          <a:xfrm>
            <a:off x="253758" y="1472550"/>
            <a:ext cx="153759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2400">
                <a:solidFill>
                  <a:schemeClr val="accent5"/>
                </a:solidFill>
              </a:defRPr>
            </a:pPr>
            <a:r>
              <a:t>be sure to:</a:t>
            </a:r>
            <a:r>
              <a:rPr>
                <a:solidFill>
                  <a:schemeClr val="accent5">
                    <a:lumOff val="-9843"/>
                  </a:schemeClr>
                </a:solidFill>
              </a:rP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oding to learn: activity"/>
          <p:cNvSpPr txBox="1"/>
          <p:nvPr/>
        </p:nvSpPr>
        <p:spPr>
          <a:xfrm>
            <a:off x="1526076" y="67844"/>
            <a:ext cx="3396394"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29" name="Be sure to:…"/>
          <p:cNvSpPr txBox="1"/>
          <p:nvPr/>
        </p:nvSpPr>
        <p:spPr>
          <a:xfrm>
            <a:off x="258083" y="573632"/>
            <a:ext cx="7061147" cy="3917043"/>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r>
              <a:t>Work with your partner to answer the questions below in your </a:t>
            </a:r>
            <a:r>
              <a:rPr>
                <a:solidFill>
                  <a:schemeClr val="accent1">
                    <a:lumOff val="-6117"/>
                  </a:schemeClr>
                </a:solidFill>
              </a:rPr>
              <a:t>notebook</a:t>
            </a:r>
            <a:r>
              <a:t>.  Be prepared to share out at the end of class!</a:t>
            </a:r>
          </a:p>
          <a:p>
            <a:pPr marL="187157" indent="-187157">
              <a:buSzPct val="100000"/>
              <a:buAutoNum type="arabicPeriod" startAt="1"/>
            </a:pPr>
            <a:r>
              <a:rPr>
                <a:solidFill>
                  <a:srgbClr val="012F7B"/>
                </a:solidFill>
              </a:rPr>
              <a:t>Examine the table to the right</a:t>
            </a:r>
            <a:endParaRPr>
              <a:solidFill>
                <a:srgbClr val="012F7B"/>
              </a:solidFill>
            </a:endParaRPr>
          </a:p>
          <a:p>
            <a:pPr lvl="1" marL="868947" indent="-233947">
              <a:buSzPct val="100000"/>
              <a:buAutoNum type="alphaUcPeriod" startAt="1"/>
            </a:pPr>
            <a:r>
              <a:rPr>
                <a:solidFill>
                  <a:srgbClr val="012F7B"/>
                </a:solidFill>
              </a:rPr>
              <a:t>Specify the function </a:t>
            </a:r>
            <a14:m>
              <m:oMath>
                <m:r>
                  <a:rPr xmlns:a="http://schemas.openxmlformats.org/drawingml/2006/main" sz="1700" i="1">
                    <a:solidFill>
                      <a:srgbClr val="012F7B"/>
                    </a:solidFill>
                    <a:latin typeface="Cambria Math" panose="02040503050406030204" pitchFamily="18" charset="0"/>
                  </a:rPr>
                  <m:t>h</m:t>
                </m:r>
                <m:r>
                  <a:rPr xmlns:a="http://schemas.openxmlformats.org/drawingml/2006/main" sz="1700" i="1">
                    <a:solidFill>
                      <a:srgbClr val="012F7B"/>
                    </a:solidFill>
                    <a:latin typeface="Cambria Math" panose="02040503050406030204" pitchFamily="18" charset="0"/>
                  </a:rPr>
                  <m:t>(</m:t>
                </m:r>
                <m:r>
                  <a:rPr xmlns:a="http://schemas.openxmlformats.org/drawingml/2006/main" sz="1700" i="1">
                    <a:solidFill>
                      <a:srgbClr val="012F7B"/>
                    </a:solidFill>
                    <a:latin typeface="Cambria Math" panose="02040503050406030204" pitchFamily="18" charset="0"/>
                  </a:rPr>
                  <m:t>t</m:t>
                </m:r>
                <m:r>
                  <a:rPr xmlns:a="http://schemas.openxmlformats.org/drawingml/2006/main" sz="1700" i="1">
                    <a:solidFill>
                      <a:srgbClr val="012F7B"/>
                    </a:solidFill>
                    <a:latin typeface="Cambria Math" panose="02040503050406030204" pitchFamily="18" charset="0"/>
                  </a:rPr>
                  <m:t>)</m:t>
                </m:r>
              </m:oMath>
            </a14:m>
            <a:r>
              <a:rPr>
                <a:solidFill>
                  <a:srgbClr val="012F7B"/>
                </a:solidFill>
              </a:rPr>
              <a:t> along with its properties (family, x-/y-intercepts, domain and range).</a:t>
            </a:r>
            <a:endParaRPr>
              <a:solidFill>
                <a:srgbClr val="012F7B"/>
              </a:solidFill>
            </a:endParaRPr>
          </a:p>
          <a:p>
            <a:pPr lvl="1" marL="868947" indent="-233947">
              <a:buSzPct val="100000"/>
              <a:buAutoNum type="alphaUcPeriod" startAt="1"/>
            </a:pPr>
            <a:r>
              <a:rPr>
                <a:solidFill>
                  <a:srgbClr val="012F7B"/>
                </a:solidFill>
              </a:rPr>
              <a:t>Model your function </a:t>
            </a:r>
            <a14:m>
              <m:oMath>
                <m:r>
                  <a:rPr xmlns:a="http://schemas.openxmlformats.org/drawingml/2006/main" sz="1700" i="1">
                    <a:solidFill>
                      <a:srgbClr val="012F7B"/>
                    </a:solidFill>
                    <a:latin typeface="Cambria Math" panose="02040503050406030204" pitchFamily="18" charset="0"/>
                  </a:rPr>
                  <m:t>h</m:t>
                </m:r>
                <m:r>
                  <a:rPr xmlns:a="http://schemas.openxmlformats.org/drawingml/2006/main" sz="1700" i="1">
                    <a:solidFill>
                      <a:srgbClr val="012F7B"/>
                    </a:solidFill>
                    <a:latin typeface="Cambria Math" panose="02040503050406030204" pitchFamily="18" charset="0"/>
                  </a:rPr>
                  <m:t>(</m:t>
                </m:r>
                <m:r>
                  <a:rPr xmlns:a="http://schemas.openxmlformats.org/drawingml/2006/main" sz="1700" i="1">
                    <a:solidFill>
                      <a:srgbClr val="012F7B"/>
                    </a:solidFill>
                    <a:latin typeface="Cambria Math" panose="02040503050406030204" pitchFamily="18" charset="0"/>
                  </a:rPr>
                  <m:t>t</m:t>
                </m:r>
                <m:r>
                  <a:rPr xmlns:a="http://schemas.openxmlformats.org/drawingml/2006/main" sz="1700" i="1">
                    <a:solidFill>
                      <a:srgbClr val="012F7B"/>
                    </a:solidFill>
                    <a:latin typeface="Cambria Math" panose="02040503050406030204" pitchFamily="18" charset="0"/>
                  </a:rPr>
                  <m:t>)</m:t>
                </m:r>
              </m:oMath>
            </a14:m>
            <a:r>
              <a:rPr>
                <a:solidFill>
                  <a:srgbClr val="012F7B"/>
                </a:solidFill>
              </a:rPr>
              <a:t> in Pyret.  Describe how the behavior of the rocket is different from before.</a:t>
            </a:r>
            <a:endParaRPr>
              <a:solidFill>
                <a:srgbClr val="012F7B"/>
              </a:solidFill>
            </a:endParaRPr>
          </a:p>
          <a:p>
            <a:pPr marL="187157" indent="-187157">
              <a:buSzPct val="100000"/>
              <a:buAutoNum type="arabicPeriod" startAt="1"/>
            </a:pPr>
            <a:r>
              <a:rPr>
                <a:solidFill>
                  <a:srgbClr val="012F7B"/>
                </a:solidFill>
              </a:rPr>
              <a:t>You want your rocket to reach its maximum hight after </a:t>
            </a:r>
            <a:r>
              <a:rPr>
                <a:solidFill>
                  <a:schemeClr val="accent5"/>
                </a:solidFill>
              </a:rPr>
              <a:t>exactly 15 seconds</a:t>
            </a:r>
            <a:r>
              <a:rPr>
                <a:solidFill>
                  <a:srgbClr val="012F7B"/>
                </a:solidFill>
              </a:rPr>
              <a:t> and then land.</a:t>
            </a:r>
            <a:endParaRPr>
              <a:solidFill>
                <a:srgbClr val="012F7B"/>
              </a:solidFill>
            </a:endParaRPr>
          </a:p>
          <a:p>
            <a:pPr lvl="1" marL="868947" indent="-233947">
              <a:buSzPct val="100000"/>
              <a:buAutoNum type="alphaUcPeriod" startAt="1"/>
            </a:pPr>
            <a:r>
              <a:rPr>
                <a:solidFill>
                  <a:srgbClr val="012F7B"/>
                </a:solidFill>
              </a:rPr>
              <a:t>Sketch a graph of this situation by hand. Identify the family of this function, its other properties, and how it is transformed from its parent.  Use this information to find the function.</a:t>
            </a:r>
            <a:endParaRPr>
              <a:solidFill>
                <a:srgbClr val="012F7B"/>
              </a:solidFill>
            </a:endParaRPr>
          </a:p>
          <a:p>
            <a:pPr lvl="1" marL="868947" indent="-233947">
              <a:buSzPct val="100000"/>
              <a:buAutoNum type="alphaUcPeriod" startAt="1"/>
            </a:pPr>
            <a:r>
              <a:rPr>
                <a:solidFill>
                  <a:srgbClr val="012F7B"/>
                </a:solidFill>
              </a:rPr>
              <a:t>Model your function in Pyret.  Explain whether it behaves as expected.  If it doesn’t, figure out what you did wrong and try again!</a:t>
            </a:r>
            <a:endParaRPr>
              <a:solidFill>
                <a:srgbClr val="012F7B"/>
              </a:solidFill>
            </a:endParaRPr>
          </a:p>
          <a:p>
            <a:pPr marL="187157" indent="-187157">
              <a:buSzPct val="100000"/>
              <a:buAutoNum type="arabicPeriod" startAt="1"/>
            </a:pPr>
            <a:r>
              <a:rPr>
                <a:solidFill>
                  <a:srgbClr val="012F7B"/>
                </a:solidFill>
              </a:rPr>
              <a:t>Make the rocket reach a height of </a:t>
            </a:r>
            <a:r>
              <a:rPr>
                <a:solidFill>
                  <a:schemeClr val="accent5"/>
                </a:solidFill>
              </a:rPr>
              <a:t>exactly 400 m </a:t>
            </a:r>
            <a:r>
              <a:rPr>
                <a:solidFill>
                  <a:schemeClr val="accent1">
                    <a:lumOff val="-6117"/>
                  </a:schemeClr>
                </a:solidFill>
              </a:rPr>
              <a:t>and then land.  Sketch the graph, and write the function in your notebook. Then model it in Pyret to test if the function works as expected, explain why or why not in your notes.</a:t>
            </a:r>
          </a:p>
        </p:txBody>
      </p:sp>
      <p:graphicFrame>
        <p:nvGraphicFramePr>
          <p:cNvPr id="230" name="Table"/>
          <p:cNvGraphicFramePr/>
          <p:nvPr/>
        </p:nvGraphicFramePr>
        <p:xfrm>
          <a:off x="7490377" y="1183246"/>
          <a:ext cx="1438685" cy="228252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12992"/>
                <a:gridCol w="712992"/>
              </a:tblGrid>
              <a:tr h="453965">
                <a:tc>
                  <a:txBody>
                    <a:bodyPr/>
                    <a:lstStyle/>
                    <a:p>
                      <a:pPr>
                        <a:defRPr b="0" sz="1800">
                          <a:solidFill>
                            <a:srgbClr val="000000"/>
                          </a:solidFill>
                        </a:defRPr>
                      </a:pPr>
                      <a:r>
                        <a:rPr b="1" sz="2500">
                          <a:solidFill>
                            <a:srgbClr val="F46524"/>
                          </a:solidFill>
                          <a:sym typeface="Helvetica"/>
                        </a:rPr>
                        <a:t>t</a:t>
                      </a:r>
                    </a:p>
                  </a:txBody>
                  <a:tcPr marL="0" marR="0" marT="0" marB="0" anchor="t" anchorCtr="0" horzOverflow="overflow"/>
                </a:tc>
                <a:tc>
                  <a:txBody>
                    <a:bodyPr/>
                    <a:lstStyle/>
                    <a:p>
                      <a:pPr>
                        <a:defRPr b="0" sz="1800">
                          <a:solidFill>
                            <a:srgbClr val="000000"/>
                          </a:solidFill>
                        </a:defRPr>
                      </a:pPr>
                      <a:r>
                        <a:rPr b="1" sz="2500">
                          <a:solidFill>
                            <a:srgbClr val="F46524"/>
                          </a:solidFill>
                          <a:sym typeface="Helvetica"/>
                        </a:rPr>
                        <a:t>h(t)</a:t>
                      </a:r>
                    </a:p>
                  </a:txBody>
                  <a:tcPr marL="0" marR="0" marT="0" marB="0" anchor="t" anchorCtr="0" horzOverflow="overflow"/>
                </a:tc>
              </a:tr>
              <a:tr h="453965">
                <a:tc>
                  <a:txBody>
                    <a:bodyPr/>
                    <a:lstStyle/>
                    <a:p>
                      <a:pPr>
                        <a:defRPr sz="1800">
                          <a:solidFill>
                            <a:srgbClr val="000000"/>
                          </a:solidFill>
                        </a:defRPr>
                      </a:pPr>
                      <a:r>
                        <a:rPr sz="2500">
                          <a:solidFill>
                            <a:srgbClr val="F46524"/>
                          </a:solidFill>
                          <a:sym typeface="Helvetica"/>
                        </a:rPr>
                        <a:t>0</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0</a:t>
                      </a:r>
                    </a:p>
                  </a:txBody>
                  <a:tcPr marL="0" marR="0" marT="0" marB="0" anchor="t" anchorCtr="0" horzOverflow="overflow"/>
                </a:tc>
              </a:tr>
              <a:tr h="453965">
                <a:tc>
                  <a:txBody>
                    <a:bodyPr/>
                    <a:lstStyle/>
                    <a:p>
                      <a:pPr>
                        <a:defRPr sz="1800">
                          <a:solidFill>
                            <a:srgbClr val="000000"/>
                          </a:solidFill>
                        </a:defRPr>
                      </a:pPr>
                      <a:r>
                        <a:rPr sz="2500">
                          <a:solidFill>
                            <a:srgbClr val="F46524"/>
                          </a:solidFill>
                          <a:sym typeface="Helvetica"/>
                        </a:rPr>
                        <a:t>2</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8</a:t>
                      </a:r>
                    </a:p>
                  </a:txBody>
                  <a:tcPr marL="0" marR="0" marT="0" marB="0" anchor="t" anchorCtr="0" horzOverflow="overflow"/>
                </a:tc>
              </a:tr>
              <a:tr h="453965">
                <a:tc>
                  <a:txBody>
                    <a:bodyPr/>
                    <a:lstStyle/>
                    <a:p>
                      <a:pPr>
                        <a:defRPr sz="1800">
                          <a:solidFill>
                            <a:srgbClr val="000000"/>
                          </a:solidFill>
                        </a:defRPr>
                      </a:pPr>
                      <a:r>
                        <a:rPr sz="2500">
                          <a:solidFill>
                            <a:srgbClr val="F46524"/>
                          </a:solidFill>
                          <a:sym typeface="Helvetica"/>
                        </a:rPr>
                        <a:t>5</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50</a:t>
                      </a:r>
                    </a:p>
                  </a:txBody>
                  <a:tcPr marL="0" marR="0" marT="0" marB="0" anchor="t" anchorCtr="0" horzOverflow="overflow"/>
                </a:tc>
              </a:tr>
              <a:tr h="453965">
                <a:tc>
                  <a:txBody>
                    <a:bodyPr/>
                    <a:lstStyle/>
                    <a:p>
                      <a:pPr>
                        <a:defRPr sz="1800">
                          <a:solidFill>
                            <a:srgbClr val="000000"/>
                          </a:solidFill>
                        </a:defRPr>
                      </a:pPr>
                      <a:r>
                        <a:rPr sz="2500">
                          <a:solidFill>
                            <a:srgbClr val="F46524"/>
                          </a:solidFill>
                          <a:sym typeface="Helvetica"/>
                        </a:rPr>
                        <a:t>10</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200</a:t>
                      </a:r>
                    </a:p>
                  </a:txBody>
                  <a:tcPr marL="0" marR="0" marT="0" marB="0" anchor="t" anchorCtr="0" horzOverflow="overflow"/>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2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2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ouble-click to edit"/>
          <p:cNvSpPr txBox="1"/>
          <p:nvPr>
            <p:ph type="title"/>
          </p:nvPr>
        </p:nvSpPr>
        <p:spPr>
          <a:prstGeom prst="rect">
            <a:avLst/>
          </a:prstGeom>
        </p:spPr>
        <p:txBody>
          <a:bodyPr/>
          <a:lstStyle/>
          <a:p>
            <a:pPr defTabSz="886968">
              <a:defRPr sz="2910"/>
            </a:pPr>
          </a:p>
        </p:txBody>
      </p:sp>
      <p:sp>
        <p:nvSpPr>
          <p:cNvPr id="235" name="How did you use computational modeling in class today?…"/>
          <p:cNvSpPr txBox="1"/>
          <p:nvPr/>
        </p:nvSpPr>
        <p:spPr>
          <a:xfrm>
            <a:off x="778973" y="1600200"/>
            <a:ext cx="3278433" cy="1295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did you use computational modeling in class today?</a:t>
            </a:r>
          </a:p>
          <a:p>
            <a:pPr marL="187157" indent="-187157">
              <a:buSzPct val="100000"/>
              <a:buAutoNum type="arabicPeriod" startAt="1"/>
            </a:pPr>
            <a:r>
              <a:t>In what situations could it useful to be able to combine math with computational modeling? Use your imagination!</a:t>
            </a:r>
          </a:p>
        </p:txBody>
      </p:sp>
      <p:pic>
        <p:nvPicPr>
          <p:cNvPr id="236" name="Image" descr="Image"/>
          <p:cNvPicPr>
            <a:picLocks noChangeAspect="1"/>
          </p:cNvPicPr>
          <p:nvPr/>
        </p:nvPicPr>
        <p:blipFill>
          <a:blip r:embed="rId3">
            <a:extLst/>
          </a:blip>
          <a:stretch>
            <a:fillRect/>
          </a:stretch>
        </p:blipFill>
        <p:spPr>
          <a:xfrm>
            <a:off x="4719374" y="1554712"/>
            <a:ext cx="3053022" cy="2034076"/>
          </a:xfrm>
          <a:prstGeom prst="rect">
            <a:avLst/>
          </a:prstGeom>
          <a:ln w="12700">
            <a:miter lim="400000"/>
          </a:ln>
        </p:spPr>
      </p:pic>
      <p:sp>
        <p:nvSpPr>
          <p:cNvPr id="23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5"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