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1)</a:t>
            </a:r>
          </a:p>
          <a:p>
            <a:pPr/>
            <a:r>
              <a:t>2)</a:t>
            </a:r>
          </a:p>
          <a:p>
            <a:pPr/>
            <a:r>
              <a:t>3)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The first will print Karel and the second will print Jill. Line 3 of this code segment reassigns the value of studentName to "Karel. While studentName stored a reference to the name variable of student, changing the value of studentName does not change the value of name, as studentName was simply a reference to the same String object .</a:t>
            </a:r>
          </a:p>
          <a:p>
            <a:pPr marL="187157" indent="-187157">
              <a:buSzPct val="100000"/>
              <a:buAutoNum type="arabicPeriod" startAt="1"/>
            </a:pPr>
            <a:r>
              <a:t>public String toString()</a:t>
            </a:r>
          </a:p>
          <a:p>
            <a:pPr marL="187157" indent="-187157">
              <a:buSzPct val="100000"/>
              <a:buAutoNum type="arabicPeriod" startAt="1"/>
            </a:pPr>
            <a:r>
              <a:t>    {</a:t>
            </a:r>
          </a:p>
          <a:p>
            <a:pPr marL="187157" indent="-187157">
              <a:buSzPct val="100000"/>
              <a:buAutoNum type="arabicPeriod" startAt="1"/>
            </a:pPr>
            <a:r>
              <a:t>        return “The student’s name is “ + student.getName();</a:t>
            </a:r>
          </a:p>
          <a:p>
            <a:pPr marL="187157" indent="-187157">
              <a:buSzPct val="100000"/>
              <a:buAutoNum type="arabicPeriod" startAt="1"/>
            </a:pPr>
            <a:r>
              <a:t>    }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7349" indent="-228600">
              <a:buClr>
                <a:srgbClr val="000000"/>
              </a:buClr>
              <a:buSzPts val="1400"/>
              <a:buFont typeface="Arial"/>
              <a:buAutoNum type="arabicPeriod" startAt="1"/>
            </a:pPr>
            <a:r>
              <a:t>They are kept private so that they cannot be altered or accessed outside of the class accept by special, programmer defined methods.</a:t>
            </a:r>
          </a:p>
          <a:p>
            <a:pPr marL="387349" indent="-228600">
              <a:buClr>
                <a:srgbClr val="000000"/>
              </a:buClr>
              <a:buSzPts val="1400"/>
              <a:buFont typeface="Arial"/>
              <a:buAutoNum type="arabicPeriod" startAt="1"/>
            </a:pPr>
            <a:r>
              <a:t>These are the programmer defined methods for accessing (getter) and changing (setter) data in a class.  This allows the programmer to control whether and how the data in an object can be accessed and changed.</a:t>
            </a:r>
          </a:p>
          <a:p>
            <a:pPr marL="387349" indent="-228600">
              <a:buClr>
                <a:srgbClr val="000000"/>
              </a:buClr>
              <a:buSzPts val="1400"/>
              <a:buFont typeface="Arial"/>
              <a:buAutoNum type="arabicPeriod" startAt="1"/>
            </a:pPr>
            <a:r>
              <a:t>toString is a special method that always returns a string. It’s what accessed by the Java print methods.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accessor methods to solve real world computational problems?</a:t>
            </a:r>
            <a:endParaRPr b="0" sz="1200"/>
          </a:p>
        </p:txBody>
      </p:sp>
      <p:sp>
        <p:nvSpPr>
          <p:cNvPr id="46" name="Dr. O’Brien. 12/21"/>
          <p:cNvSpPr txBox="1"/>
          <p:nvPr/>
        </p:nvSpPr>
        <p:spPr>
          <a:xfrm>
            <a:off x="7653808" y="39450"/>
            <a:ext cx="142598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O’Brien. 12/21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14.2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21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8;p19"/>
          <p:cNvSpPr txBox="1"/>
          <p:nvPr>
            <p:ph type="title"/>
          </p:nvPr>
        </p:nvSpPr>
        <p:spPr>
          <a:xfrm>
            <a:off x="1424035" y="575950"/>
            <a:ext cx="2804002" cy="7781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748710">
              <a:defRPr b="0" sz="1932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Do now</a:t>
            </a:r>
          </a:p>
        </p:txBody>
      </p:sp>
      <p:sp>
        <p:nvSpPr>
          <p:cNvPr id="191" name="Which of the following best explains the reason why this class will not compile?"/>
          <p:cNvSpPr txBox="1"/>
          <p:nvPr/>
        </p:nvSpPr>
        <p:spPr>
          <a:xfrm>
            <a:off x="578867" y="1495311"/>
            <a:ext cx="4220739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>
                <a:solidFill>
                  <a:srgbClr val="333333"/>
                </a:solidFill>
              </a:defRPr>
            </a:pPr>
            <a:r>
              <a:t>Which of the following best explains the reason why this class will not compile?</a:t>
            </a:r>
          </a:p>
          <a:p>
            <a:pPr defTabSz="457200">
              <a:defRPr>
                <a:solidFill>
                  <a:srgbClr val="333333"/>
                </a:solidFill>
              </a:defRPr>
            </a:pPr>
          </a:p>
          <a:p>
            <a:pPr defTabSz="457200">
              <a:defRPr>
                <a:solidFill>
                  <a:srgbClr val="333333"/>
                </a:solidFill>
              </a:defRPr>
            </a:pPr>
          </a:p>
        </p:txBody>
      </p:sp>
      <p:sp>
        <p:nvSpPr>
          <p:cNvPr id="192" name="The variable numGallons is not declared in the getNumGallons method.…"/>
          <p:cNvSpPr txBox="1"/>
          <p:nvPr/>
        </p:nvSpPr>
        <p:spPr>
          <a:xfrm>
            <a:off x="555220" y="2027603"/>
            <a:ext cx="4039434" cy="2590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233947" indent="-233947">
              <a:buSzPct val="100000"/>
              <a:buAutoNum type="alphaUcPeriod" startAt="1"/>
            </a:pPr>
            <a:r>
              <a:t>The variable numGallons is not declared in the getNumGallons method.</a:t>
            </a:r>
          </a:p>
          <a:p>
            <a:pPr marL="233947" indent="-233947">
              <a:buSzPct val="100000"/>
              <a:buAutoNum type="alphaUcPeriod" startAt="1"/>
            </a:pPr>
            <a:r>
              <a:t>The variable saltWater is not declared in the isSaltWater method.</a:t>
            </a:r>
          </a:p>
          <a:p>
            <a:pPr marL="233947" indent="-233947">
              <a:buSzPct val="100000"/>
              <a:buAutoNum type="alphaUcPeriod" startAt="1"/>
            </a:pPr>
            <a:r>
              <a:t>The isSaltWater method does not return the value of an instance variable.</a:t>
            </a:r>
          </a:p>
          <a:p>
            <a:pPr marL="233947" indent="-233947">
              <a:buSzPct val="100000"/>
              <a:buAutoNum type="alphaUcPeriod" startAt="1"/>
            </a:pPr>
            <a:r>
              <a:t>The value returned by the getNumGallons method is not compatible with the return type of the method.</a:t>
            </a:r>
          </a:p>
          <a:p>
            <a:pPr marL="233947" indent="-233947">
              <a:buSzPct val="100000"/>
              <a:buAutoNum type="alphaUcPeriod" startAt="1"/>
            </a:pPr>
            <a:r>
              <a:t>The value returned by the isSaltWater method is not compatible with the return type of the method.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38972" y="575950"/>
            <a:ext cx="3180367" cy="39040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22959">
              <a:lnSpc>
                <a:spcPct val="115000"/>
              </a:lnSpc>
              <a:defRPr b="1" sz="1619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 </a:t>
            </a:r>
            <a:r>
              <a:rPr b="0"/>
              <a:t>use accessor methods to solve real world computational problems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We want to develop facility with writing accessor methods, so we can efficiently write more complex classes.</a:t>
            </a:r>
            <a:endParaRPr b="0"/>
          </a:p>
          <a:p>
            <a:pPr marL="411479" indent="-308609" defTabSz="822959">
              <a:lnSpc>
                <a:spcPct val="115000"/>
              </a:lnSpc>
              <a:buClr>
                <a:srgbClr val="000000"/>
              </a:buClr>
              <a:buSzPts val="1600"/>
              <a:buFont typeface="Helvetica"/>
              <a:buChar char="●"/>
              <a:defRPr b="1" sz="16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Fun with mutator methods</a:t>
            </a:r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7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rivate access…"/>
          <p:cNvSpPr txBox="1"/>
          <p:nvPr/>
        </p:nvSpPr>
        <p:spPr>
          <a:xfrm>
            <a:off x="1063543" y="1861639"/>
            <a:ext cx="1929728" cy="128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toString()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 special method written within a class that returns a String representation of an object</a:t>
            </a:r>
          </a:p>
        </p:txBody>
      </p:sp>
      <p:sp>
        <p:nvSpPr>
          <p:cNvPr id="201" name="Vocab (review)…"/>
          <p:cNvSpPr txBox="1"/>
          <p:nvPr/>
        </p:nvSpPr>
        <p:spPr>
          <a:xfrm>
            <a:off x="1464071" y="588650"/>
            <a:ext cx="7302728" cy="939692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Vocab (review)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Keep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notebook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open. Copy the definitions in your notebook, if they are not there already.</a:t>
            </a:r>
          </a:p>
        </p:txBody>
      </p:sp>
      <p:sp>
        <p:nvSpPr>
          <p:cNvPr id="202" name="private access…"/>
          <p:cNvSpPr txBox="1"/>
          <p:nvPr/>
        </p:nvSpPr>
        <p:spPr>
          <a:xfrm>
            <a:off x="6080042" y="1930400"/>
            <a:ext cx="1929729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setter method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Allows us to change specific instance variables in an object. Aka mutator methods</a:t>
            </a:r>
          </a:p>
        </p:txBody>
      </p:sp>
      <p:sp>
        <p:nvSpPr>
          <p:cNvPr id="203" name="private access…"/>
          <p:cNvSpPr txBox="1"/>
          <p:nvPr/>
        </p:nvSpPr>
        <p:spPr>
          <a:xfrm>
            <a:off x="3470866" y="1861639"/>
            <a:ext cx="1929729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getter method</a:t>
            </a:r>
          </a:p>
          <a:p>
            <a:pPr>
              <a:defRPr>
                <a:solidFill>
                  <a:srgbClr val="FF6A00"/>
                </a:solidFill>
              </a:defRPr>
            </a:pPr>
            <a:r>
              <a:t>Allows us to access specific instance variables in an object. Aka accessor methods.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3" grpId="3"/>
      <p:bldP build="whole" bldLvl="1" animBg="1" rev="0" advAuto="0" spid="202" grpId="2"/>
      <p:bldP build="whole" bldLvl="1" animBg="1" rev="0" advAuto="0" spid="20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Writing to learn: Warm up"/>
          <p:cNvSpPr txBox="1"/>
          <p:nvPr>
            <p:ph type="title"/>
          </p:nvPr>
        </p:nvSpPr>
        <p:spPr>
          <a:xfrm>
            <a:off x="1362471" y="39671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Writing to learn: Warm up</a:t>
            </a:r>
          </a:p>
        </p:txBody>
      </p:sp>
      <p:sp>
        <p:nvSpPr>
          <p:cNvPr id="206" name="Answer in your notebook. Be prepared to share out.…"/>
          <p:cNvSpPr txBox="1"/>
          <p:nvPr/>
        </p:nvSpPr>
        <p:spPr>
          <a:xfrm>
            <a:off x="410168" y="1859602"/>
            <a:ext cx="3714131" cy="18703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Answer in your notebook. Be prepared to share out.</a:t>
            </a:r>
          </a:p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Will the return the same outputs? Explain why or why not.</a:t>
            </a:r>
          </a:p>
          <a:p>
            <a:pPr>
              <a:defRPr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How could you write a</a:t>
            </a:r>
            <a:r>
              <a:rPr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 toString() </a:t>
            </a:r>
            <a:r>
              <a:t>method for </a:t>
            </a:r>
            <a:r>
              <a:rPr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t> that outputs</a:t>
            </a:r>
            <a:br/>
            <a:r>
              <a:t> </a:t>
            </a:r>
            <a:r>
              <a: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“The student’s name is Jill.”</a:t>
            </a:r>
          </a:p>
        </p:txBody>
      </p:sp>
      <p:sp>
        <p:nvSpPr>
          <p:cNvPr id="207" name="be sure to:"/>
          <p:cNvSpPr txBox="1"/>
          <p:nvPr/>
        </p:nvSpPr>
        <p:spPr>
          <a:xfrm>
            <a:off x="1135372" y="1420201"/>
            <a:ext cx="371413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defTabSz="813816">
              <a:defRPr sz="2400">
                <a:solidFill>
                  <a:schemeClr val="accent5">
                    <a:satOff val="-3088"/>
                    <a:lumOff val="12696"/>
                  </a:schemeClr>
                </a:solidFill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08" name="Student student = new Student(“Jill”);…"/>
          <p:cNvSpPr txBox="1"/>
          <p:nvPr/>
        </p:nvSpPr>
        <p:spPr>
          <a:xfrm>
            <a:off x="4770908" y="1761876"/>
            <a:ext cx="3579442" cy="1003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Student student = new Student(“Jill”);</a:t>
            </a:r>
          </a:p>
          <a:p>
            <a:pPr defTabSz="457200"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String studentName = student.getName();</a:t>
            </a:r>
          </a:p>
          <a:p>
            <a:pPr defTabSz="457200"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studentName = “Karel”;</a:t>
            </a:r>
          </a:p>
          <a:p>
            <a:pPr defTabSz="457200"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System.out.println(studentName);</a:t>
            </a:r>
          </a:p>
          <a:p>
            <a:pPr defTabSz="457200">
              <a:defRPr sz="1200">
                <a:solidFill>
                  <a:srgbClr val="333333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System.out.println(student.getName());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118;p19"/>
          <p:cNvGrpSpPr/>
          <p:nvPr/>
        </p:nvGrpSpPr>
        <p:grpSpPr>
          <a:xfrm>
            <a:off x="1449898" y="183715"/>
            <a:ext cx="5971665" cy="874270"/>
            <a:chOff x="0" y="0"/>
            <a:chExt cx="5971663" cy="874269"/>
          </a:xfrm>
        </p:grpSpPr>
        <p:sp>
          <p:nvSpPr>
            <p:cNvPr id="212" name="Rectangle"/>
            <p:cNvSpPr/>
            <p:nvPr/>
          </p:nvSpPr>
          <p:spPr>
            <a:xfrm>
              <a:off x="-1" y="0"/>
              <a:ext cx="5331479" cy="874270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15" name="Do now…"/>
            <p:cNvGrpSpPr/>
            <p:nvPr/>
          </p:nvGrpSpPr>
          <p:grpSpPr>
            <a:xfrm>
              <a:off x="11088" y="11088"/>
              <a:ext cx="5960575" cy="852093"/>
              <a:chOff x="-1" y="-1"/>
              <a:chExt cx="5960573" cy="852091"/>
            </a:xfrm>
          </p:grpSpPr>
          <p:sp>
            <p:nvSpPr>
              <p:cNvPr id="213" name="Rectangle"/>
              <p:cNvSpPr/>
              <p:nvPr/>
            </p:nvSpPr>
            <p:spPr>
              <a:xfrm>
                <a:off x="-2" y="-2"/>
                <a:ext cx="5960575" cy="852093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14" name="Mini-lesson…"/>
              <p:cNvSpPr txBox="1"/>
              <p:nvPr/>
            </p:nvSpPr>
            <p:spPr>
              <a:xfrm>
                <a:off x="14890" y="14890"/>
                <a:ext cx="5930792" cy="82230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>
                <a:lvl1pPr defTabSz="507148">
                  <a:defRPr sz="2000">
                    <a:latin typeface="+mn-lt"/>
                    <a:ea typeface="+mn-ea"/>
                    <a:cs typeface="+mn-cs"/>
                    <a:sym typeface="Arial"/>
                  </a:defRPr>
                </a:lvl1pPr>
              </a:lstStyle>
              <a:p>
                <a:pPr/>
                <a:r>
                  <a:t>Coding to lean: Independent work</a:t>
                </a:r>
              </a:p>
            </p:txBody>
          </p:sp>
        </p:grpSp>
      </p:grpSp>
      <p:sp>
        <p:nvSpPr>
          <p:cNvPr id="217" name="be sure to:"/>
          <p:cNvSpPr txBox="1"/>
          <p:nvPr/>
        </p:nvSpPr>
        <p:spPr>
          <a:xfrm>
            <a:off x="1198500" y="1152719"/>
            <a:ext cx="128344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507148">
              <a:defRPr sz="2000">
                <a:solidFill>
                  <a:schemeClr val="accent5">
                    <a:lumOff val="-9843"/>
                  </a:schemeClr>
                </a:solidFill>
              </a:defRPr>
            </a:lvl1pPr>
          </a:lstStyle>
          <a:p>
            <a:pPr/>
            <a:r>
              <a:t>be sure to: </a:t>
            </a:r>
          </a:p>
        </p:txBody>
      </p:sp>
      <p:sp>
        <p:nvSpPr>
          <p:cNvPr id="218" name="Go to your workstation.…"/>
          <p:cNvSpPr txBox="1"/>
          <p:nvPr/>
        </p:nvSpPr>
        <p:spPr>
          <a:xfrm>
            <a:off x="697715" y="1735462"/>
            <a:ext cx="2877133" cy="261620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Go to your workstation.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Work on following problems in CodeHS:</a:t>
            </a:r>
          </a:p>
          <a:p>
            <a:pPr lvl="1" marL="695157" indent="-187157">
              <a:buSzPct val="100000"/>
              <a:buAutoNum type="alphaLcPeriod" startAt="1"/>
              <a:defRPr>
                <a:solidFill>
                  <a:schemeClr val="accent5"/>
                </a:solidFill>
              </a:defRPr>
            </a:pPr>
            <a:r>
              <a:t>5.4.5: Add some Getter methods</a:t>
            </a:r>
          </a:p>
          <a:p>
            <a:pPr lvl="1" marL="695157" indent="-187157">
              <a:buSzPct val="100000"/>
              <a:buAutoNum type="alphaLcPeriod" startAt="1"/>
              <a:defRPr>
                <a:solidFill>
                  <a:schemeClr val="accent5"/>
                </a:solidFill>
              </a:defRPr>
            </a:pPr>
            <a:r>
              <a:t>5.3.6: Full Dragon Class</a:t>
            </a:r>
          </a:p>
          <a:p>
            <a:pPr lvl="1" marL="695157" indent="-187157">
              <a:buSzPct val="100000"/>
              <a:buAutoNum type="alphaLcPeriod" startAt="1"/>
              <a:defRPr>
                <a:solidFill>
                  <a:schemeClr val="accent5"/>
                </a:solidFill>
              </a:defRPr>
            </a:pPr>
            <a:r>
              <a:t>5.3.7 Different Dragon Class</a:t>
            </a:r>
          </a:p>
          <a:p>
            <a:pPr lvl="1" marL="695157" indent="-187157">
              <a:buSzPct val="100000"/>
              <a:buAutoNum type="alphaLcPeriod" startAt="1"/>
              <a:defRPr>
                <a:solidFill>
                  <a:schemeClr val="accent5"/>
                </a:solidFill>
              </a:defRPr>
            </a:pPr>
            <a:r>
              <a:t>5.3.8 A Chef’s best Meal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If you have a question, ask!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complete any remaining assignment for </a:t>
            </a:r>
            <a:r>
              <a:rPr>
                <a:solidFill>
                  <a:schemeClr val="accent5"/>
                </a:solidFill>
              </a:rPr>
              <a:t>homework</a:t>
            </a:r>
            <a:r>
              <a:t>!</a:t>
            </a:r>
          </a:p>
        </p:txBody>
      </p:sp>
      <p:pic>
        <p:nvPicPr>
          <p:cNvPr id="2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40282" y="1344493"/>
            <a:ext cx="3998139" cy="299860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2" name="Answer the questions below.…"/>
          <p:cNvSpPr txBox="1"/>
          <p:nvPr/>
        </p:nvSpPr>
        <p:spPr>
          <a:xfrm>
            <a:off x="778973" y="1600200"/>
            <a:ext cx="7313515" cy="2641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/>
            </a:pPr>
            <a:r>
              <a:t>Answer the questions below.  </a:t>
            </a:r>
          </a:p>
          <a:p>
            <a:pPr defTabSz="457200">
              <a:spcBef>
                <a:spcPts val="1400"/>
              </a:spcBef>
              <a:defRPr sz="1800">
                <a:solidFill>
                  <a:srgbClr val="333333"/>
                </a:solidFill>
              </a:defRPr>
            </a:pPr>
          </a:p>
          <a:p>
            <a:pPr marL="147052" indent="-147052" defTabSz="457200">
              <a:spcBef>
                <a:spcPts val="1400"/>
              </a:spcBef>
              <a:buSzPct val="100000"/>
              <a:buAutoNum type="arabicPeriod" startAt="1"/>
              <a:defRPr sz="1800">
                <a:solidFill>
                  <a:srgbClr val="333333"/>
                </a:solidFill>
              </a:defRPr>
            </a:pPr>
            <a:r>
              <a:t>Why are instance variables in a class kept private?</a:t>
            </a:r>
          </a:p>
          <a:p>
            <a:pPr marL="147052" indent="-147052" defTabSz="457200">
              <a:spcBef>
                <a:spcPts val="1400"/>
              </a:spcBef>
              <a:buSzPct val="100000"/>
              <a:buAutoNum type="arabicPeriod" startAt="1"/>
              <a:defRPr sz="1800">
                <a:solidFill>
                  <a:srgbClr val="333333"/>
                </a:solidFill>
              </a:defRPr>
            </a:pPr>
            <a:r>
              <a:t>What are getter (aka accessor) and setter (aka mutator) methods used for?</a:t>
            </a:r>
          </a:p>
          <a:p>
            <a:pPr marL="147052" indent="-147052" defTabSz="457200">
              <a:spcBef>
                <a:spcPts val="1400"/>
              </a:spcBef>
              <a:buSzPct val="100000"/>
              <a:buAutoNum type="arabicPeriod" startAt="1"/>
              <a:defRPr sz="1800">
                <a:solidFill>
                  <a:srgbClr val="333333"/>
                </a:solidFill>
              </a:defRPr>
            </a:pPr>
            <a:r>
              <a:t>What is the toString() method used for?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Exit ticket…"/>
          <p:cNvSpPr txBox="1"/>
          <p:nvPr/>
        </p:nvSpPr>
        <p:spPr>
          <a:xfrm>
            <a:off x="1404467" y="357128"/>
            <a:ext cx="7302728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813816">
              <a:defRPr sz="2100"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 defTabSz="813816">
              <a:defRPr sz="1200">
                <a:solidFill>
                  <a:schemeClr val="accent5"/>
                </a:solidFill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Get out a sheet of loose leaf paper. Write your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name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and the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date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 on the top. Answer each question below with a complete sentence. Be prepared to turn in!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