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2" name="Shape 182"/>
          <p:cNvSpPr/>
          <p:nvPr>
            <p:ph type="sldImg"/>
          </p:nvPr>
        </p:nvSpPr>
        <p:spPr>
          <a:xfrm>
            <a:off x="1143000" y="685800"/>
            <a:ext cx="4572000" cy="3429000"/>
          </a:xfrm>
          <a:prstGeom prst="rect">
            <a:avLst/>
          </a:prstGeom>
        </p:spPr>
        <p:txBody>
          <a:bodyPr/>
          <a:lstStyle/>
          <a:p>
            <a:pPr/>
          </a:p>
        </p:txBody>
      </p:sp>
      <p:sp>
        <p:nvSpPr>
          <p:cNvPr id="183" name="Shape 1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make google form to submit published code.</a:t>
            </a:r>
          </a:p>
          <a:p>
            <a:pPr/>
          </a:p>
          <a:p>
            <a:pPr/>
            <a:r>
              <a:t>make google meet link for better live coding experience.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Shape 206"/>
          <p:cNvSpPr/>
          <p:nvPr>
            <p:ph type="sldImg"/>
          </p:nvPr>
        </p:nvSpPr>
        <p:spPr>
          <a:prstGeom prst="rect">
            <a:avLst/>
          </a:prstGeom>
        </p:spPr>
        <p:txBody>
          <a:bodyPr/>
          <a:lstStyle/>
          <a:p>
            <a:pPr/>
          </a:p>
        </p:txBody>
      </p:sp>
      <p:sp>
        <p:nvSpPr>
          <p:cNvPr id="207" name="Shape 207"/>
          <p:cNvSpPr/>
          <p:nvPr>
            <p:ph type="body" sz="quarter" idx="1"/>
          </p:nvPr>
        </p:nvSpPr>
        <p:spPr>
          <a:prstGeom prst="rect">
            <a:avLst/>
          </a:prstGeom>
        </p:spPr>
        <p:txBody>
          <a:bodyPr/>
          <a:lstStyle/>
          <a:p>
            <a:pPr marL="187157" indent="-187157">
              <a:buSzPct val="100000"/>
              <a:buAutoNum type="arabicPeriod" startAt="1"/>
            </a:pPr>
          </a:p>
          <a:p>
            <a:pPr marL="187157" indent="-187157">
              <a:buSzPct val="100000"/>
              <a:buAutoNum type="arabicPeriod" startAt="1"/>
            </a:pPr>
            <a:r>
              <a:t>The body of the function should contain </a:t>
            </a:r>
            <a:r>
              <a:rPr b="1">
                <a:latin typeface="Courier New"/>
                <a:ea typeface="Courier New"/>
                <a:cs typeface="Courier New"/>
                <a:sym typeface="Courier New"/>
              </a:rPr>
              <a:t>y +/- n</a:t>
            </a:r>
            <a:r>
              <a:t>, where  n is some number.   The speed is determined by the value of n, the direction is determined by whether it’s + (move to right) or - (move to left). Illustrate this on in Pyret editor.</a:t>
            </a:r>
          </a:p>
          <a:p>
            <a:pPr marL="187157" indent="-187157">
              <a:buSzPct val="100000"/>
              <a:buAutoNum type="arabicPeriod" startAt="1"/>
            </a:pPr>
            <a:r>
              <a:t>It says that  the function Consumes x, y and key. Produces new y depending on key pressed.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Shape 211"/>
          <p:cNvSpPr/>
          <p:nvPr>
            <p:ph type="sldImg"/>
          </p:nvPr>
        </p:nvSpPr>
        <p:spPr>
          <a:prstGeom prst="rect">
            <a:avLst/>
          </a:prstGeom>
        </p:spPr>
        <p:txBody>
          <a:bodyPr/>
          <a:lstStyle/>
          <a:p>
            <a:pPr/>
          </a:p>
        </p:txBody>
      </p:sp>
      <p:sp>
        <p:nvSpPr>
          <p:cNvPr id="212" name="Shape 212"/>
          <p:cNvSpPr/>
          <p:nvPr>
            <p:ph type="body" sz="quarter" idx="1"/>
          </p:nvPr>
        </p:nvSpPr>
        <p:spPr>
          <a:prstGeom prst="rect">
            <a:avLst/>
          </a:prstGeom>
        </p:spPr>
        <p:txBody>
          <a:bodyPr/>
          <a:lstStyle/>
          <a:p>
            <a:pPr/>
            <a:r>
              <a:t>move to Pyret editor. Share screen (with google meet so students can see it on their screen).   </a:t>
            </a:r>
          </a:p>
          <a:p>
            <a:pPr/>
          </a:p>
          <a:p>
            <a:pPr/>
            <a:r>
              <a:t>fun update-player(x, y, dir):</a:t>
            </a:r>
          </a:p>
          <a:p>
            <a:pPr/>
            <a:r>
              <a:t>  ask:</a:t>
            </a:r>
          </a:p>
          <a:p>
            <a:pPr/>
            <a:r>
              <a:t>    | dir == "up" then: y + 10</a:t>
            </a:r>
          </a:p>
          <a:p>
            <a:pPr/>
            <a:r>
              <a:t>    | dir == "down" then: y - 10</a:t>
            </a:r>
          </a:p>
          <a:p>
            <a:pPr/>
            <a:r>
              <a:t>    | dir == "q" then: 100</a:t>
            </a:r>
          </a:p>
          <a:p>
            <a:pPr/>
            <a:r>
              <a:t>    |dir == "w" then: y - 200</a:t>
            </a:r>
          </a:p>
          <a:p>
            <a:pPr/>
            <a:r>
              <a:t>    | otherwise: y</a:t>
            </a:r>
          </a:p>
          <a:p>
            <a:pPr/>
            <a:r>
              <a:t>  end</a:t>
            </a:r>
          </a:p>
          <a:p>
            <a:pPr/>
            <a:r>
              <a:t>end</a:t>
            </a:r>
          </a:p>
          <a:p>
            <a:pPr/>
          </a:p>
          <a:p>
            <a:pPr/>
            <a:r>
              <a:t>+Right now we can only control up and down, which input variable do we use to tell the player to move upwards? y.</a:t>
            </a:r>
          </a:p>
          <a:p>
            <a:pPr/>
            <a:r>
              <a:t>+How do we write an expression to make the player move upward? y + 10</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Shape 216"/>
          <p:cNvSpPr/>
          <p:nvPr>
            <p:ph type="sldImg"/>
          </p:nvPr>
        </p:nvSpPr>
        <p:spPr>
          <a:prstGeom prst="rect">
            <a:avLst/>
          </a:prstGeom>
        </p:spPr>
        <p:txBody>
          <a:bodyPr/>
          <a:lstStyle/>
          <a:p>
            <a:pPr/>
          </a:p>
        </p:txBody>
      </p:sp>
      <p:sp>
        <p:nvSpPr>
          <p:cNvPr id="217" name="Shape 217"/>
          <p:cNvSpPr/>
          <p:nvPr>
            <p:ph type="body" sz="quarter" idx="1"/>
          </p:nvPr>
        </p:nvSpPr>
        <p:spPr>
          <a:prstGeom prst="rect">
            <a:avLst/>
          </a:prstGeom>
        </p:spPr>
        <p:txBody>
          <a:bodyPr/>
          <a:lstStyle/>
          <a:p>
            <a:pPr/>
            <a:r>
              <a:t>+How can I move to the left and write? experiment with using the posn(x,y) function.</a:t>
            </a:r>
          </a:p>
          <a:p>
            <a:pPr/>
          </a:p>
          <a:p>
            <a:pPr/>
            <a:r>
              <a:t>+example of fully implemented update-player function:</a:t>
            </a:r>
          </a:p>
          <a:p>
            <a:pPr/>
            <a:r>
              <a:t>fun update-player(x, y, key):</a:t>
            </a:r>
          </a:p>
          <a:p>
            <a:pPr/>
            <a:r>
              <a:t>  ask:</a:t>
            </a:r>
          </a:p>
          <a:p>
            <a:pPr/>
            <a:r>
              <a:t>    | (key == "up") and (y &gt;= 480) # Wrap from top to bottom</a:t>
            </a:r>
          </a:p>
          <a:p>
            <a:pPr/>
            <a:r>
              <a:t>      then: posn(x, 0)</a:t>
            </a:r>
          </a:p>
          <a:p>
            <a:pPr/>
            <a:r>
              <a:t>    | (key == "down") and (y &lt;= -120) # Wrap from bottom to top</a:t>
            </a:r>
          </a:p>
          <a:p>
            <a:pPr/>
            <a:r>
              <a:t>      then: posn(x, 480)</a:t>
            </a:r>
          </a:p>
          <a:p>
            <a:pPr/>
            <a:r>
              <a:t>    | (key == "up") # default up</a:t>
            </a:r>
          </a:p>
          <a:p>
            <a:pPr/>
            <a:r>
              <a:t>      then: posn(x, y + 10)</a:t>
            </a:r>
          </a:p>
          <a:p>
            <a:pPr/>
            <a:r>
              <a:t>    | (key == "down") # default down</a:t>
            </a:r>
          </a:p>
          <a:p>
            <a:pPr/>
            <a:r>
              <a:t>      then: posn(x, y - 10)</a:t>
            </a:r>
          </a:p>
          <a:p>
            <a:pPr/>
            <a:r>
              <a:t>    | (key == "left") # default up</a:t>
            </a:r>
          </a:p>
          <a:p>
            <a:pPr/>
            <a:r>
              <a:t>      then: posn(x - 10, y)</a:t>
            </a:r>
          </a:p>
          <a:p>
            <a:pPr/>
            <a:r>
              <a:t>    | (key == "right") # default down</a:t>
            </a:r>
          </a:p>
          <a:p>
            <a:pPr/>
            <a:r>
              <a:t>      then: posn(x + 10, y)</a:t>
            </a:r>
          </a:p>
          <a:p>
            <a:pPr/>
            <a:r>
              <a:t>    |otherwise: posn(x, y) # any other key</a:t>
            </a:r>
          </a:p>
          <a:p>
            <a:pPr/>
            <a:r>
              <a:t>  end</a:t>
            </a:r>
          </a:p>
          <a:p>
            <a:pPr/>
            <a:r>
              <a:t>end</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1"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nested loops in Java?</a:t>
            </a:r>
          </a:p>
        </p:txBody>
      </p:sp>
      <p:sp>
        <p:nvSpPr>
          <p:cNvPr id="1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sp>
        <p:nvSpPr>
          <p:cNvPr id="3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precalc </a:t>
            </a:r>
            <a:r>
              <a:t>g</a:t>
            </a:r>
            <a:r>
              <a:t>oal: </a:t>
            </a:r>
            <a:r>
              <a:rPr b="0"/>
              <a:t>HDW use piecewise functions to control player movement in our video game?</a:t>
            </a:r>
          </a:p>
        </p:txBody>
      </p:sp>
      <p:sp>
        <p:nvSpPr>
          <p:cNvPr id="45" name="Dr. O’Brien  1/3/22"/>
          <p:cNvSpPr txBox="1"/>
          <p:nvPr/>
        </p:nvSpPr>
        <p:spPr>
          <a:xfrm>
            <a:off x="7592483" y="39450"/>
            <a:ext cx="1475384"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1/3/22</a:t>
            </a:r>
          </a:p>
        </p:txBody>
      </p:sp>
      <p:pic>
        <p:nvPicPr>
          <p:cNvPr id="46"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code.pyret.org"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Precalc</a:t>
            </a:r>
          </a:p>
          <a:p>
            <a:pPr>
              <a:defRPr sz="4300">
                <a:solidFill>
                  <a:srgbClr val="0000FF"/>
                </a:solidFill>
              </a:defRPr>
            </a:pPr>
            <a:r>
              <a:t>Lesson 15.1</a:t>
            </a:r>
          </a:p>
        </p:txBody>
      </p:sp>
      <p:sp>
        <p:nvSpPr>
          <p:cNvPr id="186"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3 January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Google Shape;118;p19"/>
          <p:cNvSpPr txBox="1"/>
          <p:nvPr>
            <p:ph type="title"/>
          </p:nvPr>
        </p:nvSpPr>
        <p:spPr>
          <a:xfrm>
            <a:off x="1424035" y="575950"/>
            <a:ext cx="2804002" cy="778113"/>
          </a:xfrm>
          <a:prstGeom prst="rect">
            <a:avLst/>
          </a:prstGeom>
          <a:solidFill>
            <a:srgbClr val="FFFFFF"/>
          </a:solidFill>
          <a:ln w="25400">
            <a:solidFill>
              <a:schemeClr val="accent1"/>
            </a:solidFill>
            <a:round/>
          </a:ln>
        </p:spPr>
        <p:txBody>
          <a:bodyPr lIns="91422" tIns="91422" rIns="91422" bIns="91422"/>
          <a:lstStyle>
            <a:lvl1pPr defTabSz="748710">
              <a:defRPr b="0" sz="1932">
                <a:solidFill>
                  <a:srgbClr val="F46524"/>
                </a:solidFill>
                <a:latin typeface="+mn-lt"/>
                <a:ea typeface="+mn-ea"/>
                <a:cs typeface="+mn-cs"/>
                <a:sym typeface="Arial"/>
              </a:defRPr>
            </a:lvl1pPr>
          </a:lstStyle>
          <a:p>
            <a:pPr/>
            <a:r>
              <a:t>Do now</a:t>
            </a:r>
          </a:p>
        </p:txBody>
      </p:sp>
      <p:sp>
        <p:nvSpPr>
          <p:cNvPr id="191" name="be sure to: take a seat near the front of the room. Get out your binder. Copy the goal and date. Answer the questions below, with at least one complete sentence for each:"/>
          <p:cNvSpPr txBox="1"/>
          <p:nvPr/>
        </p:nvSpPr>
        <p:spPr>
          <a:xfrm>
            <a:off x="464567" y="1774711"/>
            <a:ext cx="4220739" cy="1295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1D57"/>
                </a:solidFill>
              </a:defRPr>
            </a:pPr>
            <a:r>
              <a:rPr>
                <a:solidFill>
                  <a:srgbClr val="FFAB01"/>
                </a:solidFill>
              </a:rPr>
              <a:t>be sure to</a:t>
            </a:r>
            <a:r>
              <a:t>:</a:t>
            </a:r>
            <a:r>
              <a:rPr>
                <a:solidFill>
                  <a:schemeClr val="accent5">
                    <a:lumOff val="-9843"/>
                  </a:schemeClr>
                </a:solidFill>
              </a:rPr>
              <a:t> </a:t>
            </a:r>
            <a:r>
              <a:rPr>
                <a:solidFill>
                  <a:srgbClr val="11053B"/>
                </a:solidFill>
              </a:rPr>
              <a:t>take a seat near the front of the room. Get out your binder. Copy the </a:t>
            </a:r>
            <a:r>
              <a:rPr b="1">
                <a:solidFill>
                  <a:srgbClr val="11053B"/>
                </a:solidFill>
              </a:rPr>
              <a:t>goal </a:t>
            </a:r>
            <a:r>
              <a:rPr>
                <a:solidFill>
                  <a:srgbClr val="11053B"/>
                </a:solidFill>
              </a:rPr>
              <a:t>and </a:t>
            </a:r>
            <a:r>
              <a:rPr b="1">
                <a:solidFill>
                  <a:srgbClr val="11053B"/>
                </a:solidFill>
              </a:rPr>
              <a:t>date</a:t>
            </a:r>
            <a:r>
              <a:rPr>
                <a:solidFill>
                  <a:srgbClr val="11053B"/>
                </a:solidFill>
              </a:rPr>
              <a:t>. Answer the questions below, with at least one complete sentence for each:</a:t>
            </a:r>
          </a:p>
          <a:p>
            <a:pPr>
              <a:defRPr>
                <a:solidFill>
                  <a:srgbClr val="011D57"/>
                </a:solidFill>
              </a:defRPr>
            </a:pPr>
          </a:p>
        </p:txBody>
      </p:sp>
      <p:sp>
        <p:nvSpPr>
          <p:cNvPr id="192" name="Compare (A) and (B) to the right. How are they similar? How are they different?  Use precise mathematical language.…"/>
          <p:cNvSpPr txBox="1"/>
          <p:nvPr/>
        </p:nvSpPr>
        <p:spPr>
          <a:xfrm>
            <a:off x="555220" y="2903903"/>
            <a:ext cx="4039434" cy="1079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33947" indent="-233947">
              <a:buSzPct val="100000"/>
              <a:buAutoNum type="arabicPeriod" startAt="1"/>
            </a:pPr>
            <a:r>
              <a:t>Compare </a:t>
            </a:r>
            <a:r>
              <a:rPr>
                <a:solidFill>
                  <a:schemeClr val="accent1">
                    <a:lumOff val="-6117"/>
                  </a:schemeClr>
                </a:solidFill>
              </a:rPr>
              <a:t>(A)</a:t>
            </a:r>
            <a:r>
              <a:t> and </a:t>
            </a:r>
            <a:r>
              <a:rPr>
                <a:solidFill>
                  <a:schemeClr val="accent1">
                    <a:lumOff val="-6117"/>
                  </a:schemeClr>
                </a:solidFill>
              </a:rPr>
              <a:t>(B)</a:t>
            </a:r>
            <a:r>
              <a:t> to the right. How are they similar? How are they different?  Use </a:t>
            </a:r>
            <a:r>
              <a:rPr>
                <a:solidFill>
                  <a:schemeClr val="accent1">
                    <a:lumOff val="-6117"/>
                  </a:schemeClr>
                </a:solidFill>
              </a:rPr>
              <a:t>precise mathematical language</a:t>
            </a:r>
            <a:r>
              <a:t>.  </a:t>
            </a:r>
          </a:p>
          <a:p>
            <a:pPr marL="233947" indent="-233947">
              <a:buSzPct val="100000"/>
              <a:buAutoNum type="arabicPeriod" startAt="1"/>
            </a:pPr>
            <a:r>
              <a:t>How could you alter the code in </a:t>
            </a:r>
            <a:r>
              <a:rPr>
                <a:solidFill>
                  <a:schemeClr val="accent1">
                    <a:lumOff val="-6117"/>
                  </a:schemeClr>
                </a:solidFill>
              </a:rPr>
              <a:t>(A)</a:t>
            </a:r>
            <a:r>
              <a:t> so that f(x) returns x + 5 if x is greater than 5?</a:t>
            </a:r>
          </a:p>
        </p:txBody>
      </p:sp>
      <p:pic>
        <p:nvPicPr>
          <p:cNvPr id="193" name="Image" descr="Image"/>
          <p:cNvPicPr>
            <a:picLocks noChangeAspect="1"/>
          </p:cNvPicPr>
          <p:nvPr/>
        </p:nvPicPr>
        <p:blipFill>
          <a:blip r:embed="rId2">
            <a:extLst/>
          </a:blip>
          <a:stretch>
            <a:fillRect/>
          </a:stretch>
        </p:blipFill>
        <p:spPr>
          <a:xfrm>
            <a:off x="5632450" y="882650"/>
            <a:ext cx="2374900" cy="990600"/>
          </a:xfrm>
          <a:prstGeom prst="rect">
            <a:avLst/>
          </a:prstGeom>
          <a:ln w="25400">
            <a:solidFill>
              <a:schemeClr val="accent1"/>
            </a:solidFill>
          </a:ln>
        </p:spPr>
      </p:pic>
      <p:pic>
        <p:nvPicPr>
          <p:cNvPr id="194" name="Image" descr="Image"/>
          <p:cNvPicPr>
            <a:picLocks noChangeAspect="1"/>
          </p:cNvPicPr>
          <p:nvPr/>
        </p:nvPicPr>
        <p:blipFill>
          <a:blip r:embed="rId3">
            <a:extLst/>
          </a:blip>
          <a:stretch>
            <a:fillRect/>
          </a:stretch>
        </p:blipFill>
        <p:spPr>
          <a:xfrm>
            <a:off x="5638800" y="2333899"/>
            <a:ext cx="2362200" cy="1549236"/>
          </a:xfrm>
          <a:prstGeom prst="rect">
            <a:avLst/>
          </a:prstGeom>
          <a:ln w="25400">
            <a:solidFill>
              <a:schemeClr val="accent1"/>
            </a:solidFill>
          </a:ln>
        </p:spPr>
      </p:pic>
      <p:sp>
        <p:nvSpPr>
          <p:cNvPr id="195" name="A."/>
          <p:cNvSpPr txBox="1"/>
          <p:nvPr/>
        </p:nvSpPr>
        <p:spPr>
          <a:xfrm>
            <a:off x="5317008" y="869950"/>
            <a:ext cx="180691" cy="2159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A.</a:t>
            </a:r>
          </a:p>
        </p:txBody>
      </p:sp>
      <p:sp>
        <p:nvSpPr>
          <p:cNvPr id="196" name="B."/>
          <p:cNvSpPr txBox="1"/>
          <p:nvPr/>
        </p:nvSpPr>
        <p:spPr>
          <a:xfrm>
            <a:off x="5317008" y="2424203"/>
            <a:ext cx="180691"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B.</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1"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Google Shape;118;p19"/>
          <p:cNvSpPr txBox="1"/>
          <p:nvPr>
            <p:ph type="title"/>
          </p:nvPr>
        </p:nvSpPr>
        <p:spPr>
          <a:xfrm>
            <a:off x="1424035" y="575950"/>
            <a:ext cx="7302729" cy="939691"/>
          </a:xfrm>
          <a:prstGeom prst="rect">
            <a:avLst/>
          </a:prstGeom>
          <a:solidFill>
            <a:srgbClr val="FFFFFF"/>
          </a:solidFill>
          <a:ln w="25400">
            <a:solidFill>
              <a:schemeClr val="accent1"/>
            </a:solidFill>
            <a:round/>
          </a:ln>
        </p:spPr>
        <p:txBody>
          <a:bodyPr lIns="91422" tIns="91422" rIns="91422" bIns="91422"/>
          <a:lstStyle>
            <a:lvl1pPr defTabSz="813816">
              <a:defRPr b="0" sz="2100">
                <a:solidFill>
                  <a:srgbClr val="F46524"/>
                </a:solidFill>
                <a:latin typeface="+mn-lt"/>
                <a:ea typeface="+mn-ea"/>
                <a:cs typeface="+mn-cs"/>
                <a:sym typeface="Arial"/>
              </a:defRPr>
            </a:lvl1pPr>
          </a:lstStyle>
          <a:p>
            <a:pPr/>
            <a:r>
              <a:t>B24 rules</a:t>
            </a:r>
          </a:p>
        </p:txBody>
      </p:sp>
      <p:sp>
        <p:nvSpPr>
          <p:cNvPr id="199" name="Welcome to our new room, B24!  Please read the information below:…"/>
          <p:cNvSpPr txBox="1"/>
          <p:nvPr/>
        </p:nvSpPr>
        <p:spPr>
          <a:xfrm>
            <a:off x="350267" y="1656889"/>
            <a:ext cx="7462021" cy="1943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1D57"/>
                </a:solidFill>
              </a:defRPr>
            </a:pPr>
            <a:r>
              <a:t>Welcome to our new room, </a:t>
            </a:r>
            <a:r>
              <a:rPr>
                <a:solidFill>
                  <a:srgbClr val="FF6A00"/>
                </a:solidFill>
              </a:rPr>
              <a:t>B24</a:t>
            </a:r>
            <a:r>
              <a:t>!  Please read the information below:</a:t>
            </a:r>
          </a:p>
          <a:p>
            <a:pPr>
              <a:defRPr>
                <a:solidFill>
                  <a:srgbClr val="011D57"/>
                </a:solidFill>
              </a:defRPr>
            </a:pPr>
          </a:p>
          <a:p>
            <a:pPr marL="187157" indent="-187157">
              <a:buSzPct val="100000"/>
              <a:buAutoNum type="arabicPeriod" startAt="1"/>
              <a:defRPr>
                <a:solidFill>
                  <a:srgbClr val="011D57"/>
                </a:solidFill>
              </a:defRPr>
            </a:pPr>
            <a:r>
              <a:t>When you come in, please find a seat at a desk (if one’s available) or one of the </a:t>
            </a:r>
            <a:r>
              <a:rPr>
                <a:solidFill>
                  <a:srgbClr val="FF6A00"/>
                </a:solidFill>
              </a:rPr>
              <a:t>six</a:t>
            </a:r>
            <a:r>
              <a:t> closest desks to the screen. </a:t>
            </a:r>
            <a:r>
              <a:rPr b="1" i="1" u="sng">
                <a:solidFill>
                  <a:srgbClr val="E22400"/>
                </a:solidFill>
              </a:rPr>
              <a:t>Do not sit in the back of the classroom</a:t>
            </a:r>
            <a:r>
              <a:t>.  We’ll conduct the do now and mini lesson from here.</a:t>
            </a:r>
          </a:p>
          <a:p>
            <a:pPr marL="187157" indent="-187157">
              <a:buSzPct val="100000"/>
              <a:buAutoNum type="arabicPeriod" startAt="1"/>
              <a:defRPr>
                <a:solidFill>
                  <a:srgbClr val="011D57"/>
                </a:solidFill>
              </a:defRPr>
            </a:pPr>
            <a:r>
              <a:t>When I dismiss you for independent work, find a sit at one of the computer workstations.</a:t>
            </a:r>
          </a:p>
          <a:p>
            <a:pPr marL="187157" indent="-187157">
              <a:buSzPct val="100000"/>
              <a:buAutoNum type="arabicPeriod" startAt="1"/>
              <a:defRPr b="1" i="1" u="sng">
                <a:solidFill>
                  <a:srgbClr val="E22400"/>
                </a:solidFill>
              </a:defRPr>
            </a:pPr>
            <a:r>
              <a:t>No food or drink by the computers.</a:t>
            </a:r>
            <a:r>
              <a:rPr b="0" i="0" u="none">
                <a:solidFill>
                  <a:srgbClr val="011D57"/>
                </a:solidFill>
              </a:rPr>
              <a:t>  </a:t>
            </a:r>
            <a:endParaRPr b="0" i="0" u="none">
              <a:solidFill>
                <a:srgbClr val="011D57"/>
              </a:solidFill>
            </a:endParaRPr>
          </a:p>
          <a:p>
            <a:pPr marL="187157" indent="-187157">
              <a:buSzPct val="100000"/>
              <a:buAutoNum type="arabicPeriod" startAt="1"/>
              <a:defRPr b="1" i="1" u="sng">
                <a:solidFill>
                  <a:srgbClr val="E22400"/>
                </a:solidFill>
              </a:defRPr>
            </a:pPr>
            <a:r>
              <a:rPr b="0" i="0" u="none">
                <a:solidFill>
                  <a:srgbClr val="011D57"/>
                </a:solidFill>
              </a:rPr>
              <a:t>At the end of the period, you’ll be directed to assemble for the exit ticket/debrief. Log out of your computer, and </a:t>
            </a:r>
            <a:r>
              <a:t>quietly </a:t>
            </a:r>
            <a:r>
              <a:rPr b="0" i="0" u="none">
                <a:solidFill>
                  <a:srgbClr val="011D57"/>
                </a:solidFill>
              </a:rPr>
              <a:t>return to a seat near the front.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9"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framing…"/>
          <p:cNvSpPr txBox="1"/>
          <p:nvPr/>
        </p:nvSpPr>
        <p:spPr>
          <a:xfrm>
            <a:off x="4138003" y="1037939"/>
            <a:ext cx="4070437" cy="2988429"/>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defTabSz="886968">
              <a:lnSpc>
                <a:spcPct val="115000"/>
              </a:lnSpc>
              <a:defRPr b="1" sz="1746">
                <a:solidFill>
                  <a:schemeClr val="accent5"/>
                </a:solidFill>
                <a:latin typeface="Lato"/>
                <a:ea typeface="Lato"/>
                <a:cs typeface="Lato"/>
                <a:sym typeface="Lato"/>
              </a:defRPr>
            </a:pPr>
            <a:r>
              <a:t>framing</a:t>
            </a:r>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what: </a:t>
            </a:r>
            <a:r>
              <a:rPr b="0"/>
              <a:t> use piecewise functions to control player movement in our video game</a:t>
            </a:r>
            <a:endParaRPr b="0"/>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why: </a:t>
            </a:r>
            <a:r>
              <a:rPr b="0"/>
              <a:t>this gives us more control over how the player moves in the game</a:t>
            </a:r>
            <a:endParaRPr b="0"/>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where to: </a:t>
            </a:r>
            <a:r>
              <a:rPr b="0"/>
              <a:t>finish our game this week</a:t>
            </a:r>
          </a:p>
        </p:txBody>
      </p:sp>
      <p:pic>
        <p:nvPicPr>
          <p:cNvPr id="202" name="Image" descr="Image"/>
          <p:cNvPicPr>
            <a:picLocks noChangeAspect="1"/>
          </p:cNvPicPr>
          <p:nvPr/>
        </p:nvPicPr>
        <p:blipFill>
          <a:blip r:embed="rId2">
            <a:extLst/>
          </a:blip>
          <a:stretch>
            <a:fillRect/>
          </a:stretch>
        </p:blipFill>
        <p:spPr>
          <a:xfrm>
            <a:off x="239993" y="1497277"/>
            <a:ext cx="3352801" cy="2425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01">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1"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Writing to learn: warm up"/>
          <p:cNvSpPr txBox="1"/>
          <p:nvPr/>
        </p:nvSpPr>
        <p:spPr>
          <a:xfrm>
            <a:off x="2241183" y="488242"/>
            <a:ext cx="4266992" cy="381001"/>
          </a:xfrm>
          <a:prstGeom prst="rect">
            <a:avLst/>
          </a:prstGeom>
          <a:ln w="12700">
            <a:solidFill>
              <a:srgbClr val="012F7B"/>
            </a:solidFill>
            <a:miter lim="400000"/>
          </a:ln>
          <a:extLst>
            <a:ext uri="{C572A759-6A51-4108-AA02-DFA0A04FC94B}">
              <ma14:wrappingTextBoxFlag xmlns:ma14="http://schemas.microsoft.com/office/mac/drawingml/2011/main" val="1"/>
            </a:ext>
          </a:extLst>
        </p:spPr>
        <p:txBody>
          <a:bodyPr lIns="0" tIns="0" rIns="0" bIns="0">
            <a:spAutoFit/>
          </a:bodyPr>
          <a:lstStyle>
            <a:lvl1pPr>
              <a:defRPr sz="2400"/>
            </a:lvl1pPr>
          </a:lstStyle>
          <a:p>
            <a:pPr/>
            <a:r>
              <a:t>Writing to learn: warm up</a:t>
            </a:r>
          </a:p>
        </p:txBody>
      </p:sp>
      <p:sp>
        <p:nvSpPr>
          <p:cNvPr id="205" name="be sure to: take a seat at your computer, next to your partner.  Keep your binder out. Log onto code.pyret.org and open your saved Game File.  Answer the questions below in your binder. .:…"/>
          <p:cNvSpPr txBox="1"/>
          <p:nvPr/>
        </p:nvSpPr>
        <p:spPr>
          <a:xfrm>
            <a:off x="1417029" y="1236753"/>
            <a:ext cx="5044704" cy="219650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1D57"/>
                </a:solidFill>
              </a:defRPr>
            </a:pPr>
            <a:r>
              <a:rPr>
                <a:solidFill>
                  <a:srgbClr val="FFAB01"/>
                </a:solidFill>
              </a:rPr>
              <a:t>be sure to</a:t>
            </a:r>
            <a:r>
              <a:t>:</a:t>
            </a:r>
            <a:r>
              <a:rPr>
                <a:solidFill>
                  <a:schemeClr val="accent5">
                    <a:lumOff val="-9843"/>
                  </a:schemeClr>
                </a:solidFill>
              </a:rPr>
              <a:t> </a:t>
            </a:r>
            <a:r>
              <a:rPr>
                <a:solidFill>
                  <a:srgbClr val="11053B"/>
                </a:solidFill>
              </a:rPr>
              <a:t>take a seat at your computer, next to your partner.  Keep your </a:t>
            </a:r>
            <a:r>
              <a:rPr b="1">
                <a:solidFill>
                  <a:srgbClr val="11053B"/>
                </a:solidFill>
              </a:rPr>
              <a:t>binder </a:t>
            </a:r>
            <a:r>
              <a:rPr>
                <a:solidFill>
                  <a:srgbClr val="11053B"/>
                </a:solidFill>
              </a:rPr>
              <a:t>out</a:t>
            </a:r>
            <a:r>
              <a:rPr>
                <a:solidFill>
                  <a:srgbClr val="11053B"/>
                </a:solidFill>
              </a:rPr>
              <a:t>. Log onto </a:t>
            </a:r>
            <a:r>
              <a:rPr u="sng">
                <a:solidFill>
                  <a:srgbClr val="0000FF"/>
                </a:solidFill>
                <a:uFill>
                  <a:solidFill>
                    <a:srgbClr val="0000FF"/>
                  </a:solidFill>
                </a:uFill>
                <a:hlinkClick r:id="rId3" invalidUrl="" action="" tgtFrame="" tooltip="" history="1" highlightClick="0" endSnd="0"/>
              </a:rPr>
              <a:t>code.pyret.org</a:t>
            </a:r>
            <a:r>
              <a:rPr>
                <a:solidFill>
                  <a:srgbClr val="11053B"/>
                </a:solidFill>
              </a:rPr>
              <a:t> and open your saved </a:t>
            </a:r>
            <a:r>
              <a:rPr>
                <a:solidFill>
                  <a:schemeClr val="accent5"/>
                </a:solidFill>
              </a:rPr>
              <a:t>Game File</a:t>
            </a:r>
            <a:r>
              <a:rPr>
                <a:solidFill>
                  <a:srgbClr val="11053B"/>
                </a:solidFill>
              </a:rPr>
              <a:t>.  </a:t>
            </a:r>
            <a:r>
              <a:t>Answer the questions below in your binder. .:</a:t>
            </a:r>
          </a:p>
          <a:p>
            <a:pPr>
              <a:defRPr>
                <a:solidFill>
                  <a:srgbClr val="011D57"/>
                </a:solidFill>
              </a:defRPr>
            </a:pPr>
          </a:p>
          <a:p>
            <a:pPr marL="187157" indent="-187157">
              <a:buSzPct val="100000"/>
              <a:buAutoNum type="arabicPeriod" startAt="1"/>
              <a:defRPr>
                <a:solidFill>
                  <a:srgbClr val="011D57"/>
                </a:solidFill>
              </a:defRPr>
            </a:pPr>
            <a:r>
              <a:t>Review your </a:t>
            </a:r>
            <a:r>
              <a:rPr>
                <a:solidFill>
                  <a:schemeClr val="accent5"/>
                </a:solidFill>
                <a:latin typeface="Courier New"/>
                <a:ea typeface="Courier New"/>
                <a:cs typeface="Courier New"/>
                <a:sym typeface="Courier New"/>
              </a:rPr>
              <a:t>update-danger</a:t>
            </a:r>
            <a:r>
              <a:t> and </a:t>
            </a:r>
            <a:r>
              <a:rPr>
                <a:solidFill>
                  <a:schemeClr val="accent5"/>
                </a:solidFill>
                <a:latin typeface="Courier New"/>
                <a:ea typeface="Courier New"/>
                <a:cs typeface="Courier New"/>
                <a:sym typeface="Courier New"/>
              </a:rPr>
              <a:t>update-target</a:t>
            </a:r>
            <a:r>
              <a:t> functions. What determines the </a:t>
            </a:r>
            <a:r>
              <a:rPr>
                <a:solidFill>
                  <a:schemeClr val="accent3"/>
                </a:solidFill>
              </a:rPr>
              <a:t>speed</a:t>
            </a:r>
            <a:r>
              <a:t> and </a:t>
            </a:r>
            <a:r>
              <a:rPr>
                <a:solidFill>
                  <a:schemeClr val="accent3"/>
                </a:solidFill>
              </a:rPr>
              <a:t>direction</a:t>
            </a:r>
            <a:r>
              <a:t> for these characters?</a:t>
            </a:r>
          </a:p>
          <a:p>
            <a:pPr marL="187157" indent="-187157">
              <a:buSzPct val="100000"/>
              <a:buAutoNum type="arabicPeriod" startAt="1"/>
              <a:defRPr>
                <a:solidFill>
                  <a:srgbClr val="011D57"/>
                </a:solidFill>
              </a:defRPr>
            </a:pPr>
            <a:r>
              <a:t>Now examine the </a:t>
            </a:r>
            <a:r>
              <a:rPr>
                <a:solidFill>
                  <a:schemeClr val="accent3"/>
                </a:solidFill>
              </a:rPr>
              <a:t>contract</a:t>
            </a:r>
            <a:r>
              <a:t> for  </a:t>
            </a:r>
            <a:r>
              <a:rPr>
                <a:solidFill>
                  <a:schemeClr val="accent5"/>
                </a:solidFill>
                <a:latin typeface="Courier New"/>
                <a:ea typeface="Courier New"/>
                <a:cs typeface="Courier New"/>
                <a:sym typeface="Courier New"/>
              </a:rPr>
              <a:t>update-player</a:t>
            </a:r>
            <a:r>
              <a:t>. What does the contract tell you about this function?  </a:t>
            </a:r>
          </a:p>
          <a:p>
            <a:pPr marL="187157" indent="-187157">
              <a:buSzPct val="100000"/>
              <a:buAutoNum type="arabicPeriod" startAt="1"/>
              <a:defRPr>
                <a:solidFill>
                  <a:srgbClr val="011D57"/>
                </a:solidFill>
              </a:defRPr>
            </a:pPr>
            <a:r>
              <a:t>What other questions do you have about </a:t>
            </a:r>
            <a:r>
              <a:rPr>
                <a:solidFill>
                  <a:schemeClr val="accent5"/>
                </a:solidFill>
                <a:latin typeface="Courier New"/>
                <a:ea typeface="Courier New"/>
                <a:cs typeface="Courier New"/>
                <a:sym typeface="Courier New"/>
              </a:rPr>
              <a:t>update-player</a:t>
            </a:r>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5"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Coding to learn: live coding"/>
          <p:cNvSpPr txBox="1"/>
          <p:nvPr/>
        </p:nvSpPr>
        <p:spPr>
          <a:xfrm>
            <a:off x="2241183" y="488242"/>
            <a:ext cx="4523173" cy="381001"/>
          </a:xfrm>
          <a:prstGeom prst="rect">
            <a:avLst/>
          </a:prstGeom>
          <a:ln w="12700">
            <a:solidFill>
              <a:srgbClr val="012F7B"/>
            </a:solidFill>
            <a:miter lim="400000"/>
          </a:ln>
          <a:extLst>
            <a:ext uri="{C572A759-6A51-4108-AA02-DFA0A04FC94B}">
              <ma14:wrappingTextBoxFlag xmlns:ma14="http://schemas.microsoft.com/office/mac/drawingml/2011/main" val="1"/>
            </a:ext>
          </a:extLst>
        </p:spPr>
        <p:txBody>
          <a:bodyPr lIns="0" tIns="0" rIns="0" bIns="0">
            <a:spAutoFit/>
          </a:bodyPr>
          <a:lstStyle>
            <a:lvl1pPr>
              <a:defRPr sz="2400"/>
            </a:lvl1pPr>
          </a:lstStyle>
          <a:p>
            <a:pPr/>
            <a:r>
              <a:t>Coding to learn: live coding</a:t>
            </a:r>
          </a:p>
        </p:txBody>
      </p:sp>
      <p:sp>
        <p:nvSpPr>
          <p:cNvPr id="210" name="Be sure to: Follow along with Dr. O’Brien. Try to stay one step ahead!  Let’s use our update-player function to control the player’s movements!"/>
          <p:cNvSpPr txBox="1"/>
          <p:nvPr/>
        </p:nvSpPr>
        <p:spPr>
          <a:xfrm>
            <a:off x="1650415" y="1746577"/>
            <a:ext cx="6340930" cy="444501"/>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5">
                    <a:satOff val="-3088"/>
                    <a:lumOff val="12696"/>
                  </a:schemeClr>
                </a:solidFill>
              </a:defRPr>
            </a:pPr>
            <a:r>
              <a:t>Be sure to: </a:t>
            </a:r>
            <a:r>
              <a:rPr>
                <a:solidFill>
                  <a:schemeClr val="accent1">
                    <a:lumOff val="-6117"/>
                  </a:schemeClr>
                </a:solidFill>
              </a:rPr>
              <a:t>Follow along with Dr. O’Brien. Try to stay one step ahead!  </a:t>
            </a:r>
            <a:r>
              <a:rPr>
                <a:solidFill>
                  <a:srgbClr val="012F7B"/>
                </a:solidFill>
              </a:rPr>
              <a:t>Let’s use our update-player function to control the player’s movements!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0">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0"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Coding to learn: Activity…"/>
          <p:cNvSpPr txBox="1"/>
          <p:nvPr/>
        </p:nvSpPr>
        <p:spPr>
          <a:xfrm>
            <a:off x="2241183" y="488242"/>
            <a:ext cx="4389095" cy="812801"/>
          </a:xfrm>
          <a:prstGeom prst="rect">
            <a:avLst/>
          </a:prstGeom>
          <a:ln w="12700">
            <a:solidFill>
              <a:srgbClr val="012F7B"/>
            </a:solidFill>
            <a:miter lim="400000"/>
          </a:ln>
          <a:extLst>
            <a:ext uri="{C572A759-6A51-4108-AA02-DFA0A04FC94B}">
              <ma14:wrappingTextBoxFlag xmlns:ma14="http://schemas.microsoft.com/office/mac/drawingml/2011/main" val="1"/>
            </a:ext>
          </a:extLst>
        </p:spPr>
        <p:txBody>
          <a:bodyPr lIns="0" tIns="0" rIns="0" bIns="0">
            <a:spAutoFit/>
          </a:bodyPr>
          <a:lstStyle/>
          <a:p>
            <a:pPr>
              <a:defRPr sz="2400"/>
            </a:pPr>
            <a:r>
              <a:t>Coding to learn: Activity</a:t>
            </a:r>
          </a:p>
          <a:p>
            <a:pPr>
              <a:defRPr>
                <a:solidFill>
                  <a:schemeClr val="accent5">
                    <a:satOff val="-3088"/>
                    <a:lumOff val="12696"/>
                  </a:schemeClr>
                </a:solidFill>
              </a:defRPr>
            </a:pPr>
            <a:r>
              <a:t>Be sure to: </a:t>
            </a:r>
            <a:r>
              <a:rPr>
                <a:solidFill>
                  <a:schemeClr val="accent1">
                    <a:lumOff val="-6117"/>
                  </a:schemeClr>
                </a:solidFill>
              </a:rPr>
              <a:t>Carefully follow the instructions below:</a:t>
            </a:r>
          </a:p>
        </p:txBody>
      </p:sp>
      <p:sp>
        <p:nvSpPr>
          <p:cNvPr id="215" name="Be sure to: do the work below in your saved copy of thenAlice’s restaurant Pyret file:…"/>
          <p:cNvSpPr txBox="1"/>
          <p:nvPr/>
        </p:nvSpPr>
        <p:spPr>
          <a:xfrm>
            <a:off x="456278" y="1271953"/>
            <a:ext cx="8231445" cy="3327401"/>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defTabSz="457200">
              <a:spcBef>
                <a:spcPts val="1000"/>
              </a:spcBef>
              <a:defRPr>
                <a:solidFill>
                  <a:schemeClr val="accent3">
                    <a:lumOff val="-9098"/>
                  </a:schemeClr>
                </a:solidFill>
              </a:defRPr>
            </a:pPr>
            <a:r>
              <a:t>Now is your time to customize your game! Try implementing some of the following features, or make your own!</a:t>
            </a:r>
          </a:p>
          <a:p>
            <a:pPr marL="457200" indent="-317500" defTabSz="457200">
              <a:spcBef>
                <a:spcPts val="500"/>
              </a:spcBef>
              <a:buClr>
                <a:srgbClr val="75328A"/>
              </a:buClr>
              <a:buSzPct val="100000"/>
              <a:buFont typeface="Helvetica"/>
              <a:buChar char="•"/>
              <a:defRPr>
                <a:solidFill>
                  <a:schemeClr val="accent3">
                    <a:lumOff val="-9098"/>
                  </a:schemeClr>
                </a:solidFill>
              </a:defRPr>
            </a:pPr>
            <a:r>
              <a:rPr>
                <a:solidFill>
                  <a:schemeClr val="accent5"/>
                </a:solidFill>
              </a:rPr>
              <a:t>Warping</a:t>
            </a:r>
            <a:r>
              <a:t> - program one key to "warp" the player to a set location, such as the center of the screen</a:t>
            </a:r>
          </a:p>
          <a:p>
            <a:pPr marL="457200" indent="-317500" defTabSz="457200">
              <a:spcBef>
                <a:spcPts val="500"/>
              </a:spcBef>
              <a:buClr>
                <a:srgbClr val="75328A"/>
              </a:buClr>
              <a:buSzPct val="100000"/>
              <a:buFont typeface="Helvetica"/>
              <a:buChar char="•"/>
              <a:defRPr>
                <a:solidFill>
                  <a:schemeClr val="accent3">
                    <a:lumOff val="-9098"/>
                  </a:schemeClr>
                </a:solidFill>
              </a:defRPr>
            </a:pPr>
            <a:r>
              <a:rPr>
                <a:solidFill>
                  <a:schemeClr val="accent5"/>
                </a:solidFill>
              </a:rPr>
              <a:t>Boundaries</a:t>
            </a:r>
            <a:r>
              <a:t> - change update-player such that PLAYER cannot move off the top or bottom of the screen</a:t>
            </a:r>
          </a:p>
          <a:p>
            <a:pPr marL="457200" indent="-317500" defTabSz="457200">
              <a:spcBef>
                <a:spcPts val="500"/>
              </a:spcBef>
              <a:buClr>
                <a:srgbClr val="75328A"/>
              </a:buClr>
              <a:buSzPct val="100000"/>
              <a:buFont typeface="Helvetica"/>
              <a:buChar char="•"/>
              <a:defRPr>
                <a:solidFill>
                  <a:schemeClr val="accent3">
                    <a:lumOff val="-9098"/>
                  </a:schemeClr>
                </a:solidFill>
              </a:defRPr>
            </a:pPr>
            <a:r>
              <a:rPr>
                <a:solidFill>
                  <a:schemeClr val="accent5"/>
                </a:solidFill>
              </a:rPr>
              <a:t>Wrapping</a:t>
            </a:r>
            <a:r>
              <a:t> - add code to update-player such that when PLAYER moves to the top of the screen, it reappears at the bottom, and vice versa</a:t>
            </a:r>
          </a:p>
          <a:p>
            <a:pPr marL="457200" indent="-317500" defTabSz="457200">
              <a:spcBef>
                <a:spcPts val="500"/>
              </a:spcBef>
              <a:buClr>
                <a:srgbClr val="75328A"/>
              </a:buClr>
              <a:buSzPct val="100000"/>
              <a:buFont typeface="Helvetica"/>
              <a:buChar char="•"/>
              <a:defRPr>
                <a:solidFill>
                  <a:schemeClr val="accent3">
                    <a:lumOff val="-9098"/>
                  </a:schemeClr>
                </a:solidFill>
              </a:defRPr>
            </a:pPr>
            <a:r>
              <a:rPr>
                <a:solidFill>
                  <a:schemeClr val="accent5"/>
                </a:solidFill>
              </a:rPr>
              <a:t>Hiding</a:t>
            </a:r>
            <a:r>
              <a:t> - add a key that will make PLAYER seem to disappear, and reappear when the same key is pressed again</a:t>
            </a:r>
          </a:p>
          <a:p>
            <a:pPr defTabSz="457200">
              <a:spcBef>
                <a:spcPts val="1000"/>
              </a:spcBef>
              <a:defRPr>
                <a:solidFill>
                  <a:schemeClr val="accent3">
                    <a:lumOff val="-9098"/>
                  </a:schemeClr>
                </a:solidFill>
              </a:defRPr>
            </a:pPr>
            <a:r>
              <a:rPr>
                <a:solidFill>
                  <a:schemeClr val="accent5"/>
                </a:solidFill>
              </a:rPr>
              <a:t>Reminder</a:t>
            </a:r>
            <a:r>
              <a:t>: Use </a:t>
            </a:r>
            <a:r>
              <a:rPr>
                <a:solidFill>
                  <a:schemeClr val="accent5"/>
                </a:solidFill>
              </a:rPr>
              <a:t>#</a:t>
            </a:r>
            <a:r>
              <a:t> to add comments to code!</a:t>
            </a:r>
          </a:p>
          <a:p>
            <a:pPr defTabSz="457200">
              <a:spcBef>
                <a:spcPts val="1000"/>
              </a:spcBef>
              <a:defRPr>
                <a:solidFill>
                  <a:schemeClr val="accent6">
                    <a:satOff val="-51724"/>
                    <a:lumOff val="-15333"/>
                  </a:schemeClr>
                </a:solidFill>
              </a:defRPr>
            </a:pPr>
            <a:r>
              <a:t>Adding useful comments to code is an important part of programming. It lets us leave messages for other programmers, leave notes for ourselves, or "turn off" pieces of code that we don’t want or need to debug later.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5">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15">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el" backwards="0">
                                    <p:tmAbs val="0"/>
                                  </p:iterate>
                                  <p:childTnLst>
                                    <p:set>
                                      <p:cBhvr>
                                        <p:cTn id="15" fill="hold"/>
                                        <p:tgtEl>
                                          <p:spTgt spid="215">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1" fill="hold">
                                  <p:stCondLst>
                                    <p:cond delay="0"/>
                                  </p:stCondLst>
                                  <p:iterate type="el" backwards="0">
                                    <p:tmAbs val="0"/>
                                  </p:iterate>
                                  <p:childTnLst>
                                    <p:set>
                                      <p:cBhvr>
                                        <p:cTn id="19" fill="hold"/>
                                        <p:tgtEl>
                                          <p:spTgt spid="215">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0" presetID="1" grpId="1" fill="hold">
                                  <p:stCondLst>
                                    <p:cond delay="0"/>
                                  </p:stCondLst>
                                  <p:iterate type="el" backwards="0">
                                    <p:tmAbs val="0"/>
                                  </p:iterate>
                                  <p:childTnLst>
                                    <p:set>
                                      <p:cBhvr>
                                        <p:cTn id="23" fill="hold"/>
                                        <p:tgtEl>
                                          <p:spTgt spid="215">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0" presetID="1" grpId="1" fill="hold">
                                  <p:stCondLst>
                                    <p:cond delay="0"/>
                                  </p:stCondLst>
                                  <p:iterate type="el" backwards="0">
                                    <p:tmAbs val="0"/>
                                  </p:iterate>
                                  <p:childTnLst>
                                    <p:set>
                                      <p:cBhvr>
                                        <p:cTn id="27" fill="hold"/>
                                        <p:tgtEl>
                                          <p:spTgt spid="215">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0" presetID="1" grpId="1" fill="hold">
                                  <p:stCondLst>
                                    <p:cond delay="0"/>
                                  </p:stCondLst>
                                  <p:iterate type="el" backwards="0">
                                    <p:tmAbs val="0"/>
                                  </p:iterate>
                                  <p:childTnLst>
                                    <p:set>
                                      <p:cBhvr>
                                        <p:cTn id="31" fill="hold"/>
                                        <p:tgtEl>
                                          <p:spTgt spid="215">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5"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Double-click to edit"/>
          <p:cNvSpPr txBox="1"/>
          <p:nvPr>
            <p:ph type="title"/>
          </p:nvPr>
        </p:nvSpPr>
        <p:spPr>
          <a:prstGeom prst="rect">
            <a:avLst/>
          </a:prstGeom>
        </p:spPr>
        <p:txBody>
          <a:bodyPr/>
          <a:lstStyle/>
          <a:p>
            <a:pPr defTabSz="886968">
              <a:defRPr sz="2910"/>
            </a:pPr>
          </a:p>
        </p:txBody>
      </p:sp>
      <p:sp>
        <p:nvSpPr>
          <p:cNvPr id="220" name="reflection"/>
          <p:cNvSpPr txBox="1"/>
          <p:nvPr/>
        </p:nvSpPr>
        <p:spPr>
          <a:xfrm>
            <a:off x="1404467" y="357128"/>
            <a:ext cx="7302728" cy="939691"/>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lvl1pPr defTabSz="813816">
              <a:defRPr sz="2100">
                <a:latin typeface="+mn-lt"/>
                <a:ea typeface="+mn-ea"/>
                <a:cs typeface="+mn-cs"/>
                <a:sym typeface="Arial"/>
              </a:defRPr>
            </a:lvl1pPr>
          </a:lstStyle>
          <a:p>
            <a:pPr/>
            <a:r>
              <a:t>reflection</a:t>
            </a:r>
          </a:p>
        </p:txBody>
      </p:sp>
      <p:sp>
        <p:nvSpPr>
          <p:cNvPr id="221" name="Be sure to: get out a sheet of loose leaf paper. Write your name and the date on top. Answer each question below with a complete sentence. Be prepared to hand in as you leave!…"/>
          <p:cNvSpPr txBox="1"/>
          <p:nvPr/>
        </p:nvSpPr>
        <p:spPr>
          <a:xfrm>
            <a:off x="350267" y="1656889"/>
            <a:ext cx="7462021" cy="1257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1D57"/>
                </a:solidFill>
              </a:defRPr>
            </a:pPr>
            <a:r>
              <a:rPr>
                <a:solidFill>
                  <a:srgbClr val="FF6A00"/>
                </a:solidFill>
              </a:rPr>
              <a:t>Be sure to</a:t>
            </a:r>
            <a:r>
              <a:rPr>
                <a:solidFill>
                  <a:srgbClr val="000000"/>
                </a:solidFill>
              </a:rPr>
              <a:t>: get</a:t>
            </a:r>
            <a:r>
              <a:t> out a sheet of loose leaf paper. Write your name and the date on top. Answer each question below with a complete sentence. Be prepared to hand in as you leave!</a:t>
            </a:r>
          </a:p>
          <a:p>
            <a:pPr>
              <a:defRPr>
                <a:solidFill>
                  <a:srgbClr val="011D57"/>
                </a:solidFill>
              </a:defRPr>
            </a:pPr>
          </a:p>
          <a:p>
            <a:pPr marL="187157" indent="-187157">
              <a:buSzPct val="100000"/>
              <a:buAutoNum type="arabicPeriod" startAt="1"/>
              <a:defRPr>
                <a:solidFill>
                  <a:srgbClr val="011D57"/>
                </a:solidFill>
              </a:defRPr>
            </a:pPr>
            <a:r>
              <a:t> What would it take to make the player move left and right? </a:t>
            </a:r>
          </a:p>
          <a:p>
            <a:pPr marL="187157" indent="-187157">
              <a:buSzPct val="100000"/>
              <a:buAutoNum type="arabicPeriod" startAt="1"/>
              <a:defRPr>
                <a:solidFill>
                  <a:srgbClr val="011D57"/>
                </a:solidFill>
              </a:defRPr>
            </a:pPr>
            <a:r>
              <a:t>Why can’t we do this without changing the contract? </a:t>
            </a:r>
            <a:endParaRPr sz="1200"/>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1" grpId="1"/>
    </p:bld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