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private is for specific people, typically the owner or occupier, public is for anybody.  </a:t>
            </a:r>
          </a:p>
          <a:p>
            <a:pPr marL="187157" indent="-187157">
              <a:buSzPct val="100000"/>
              <a:buAutoNum type="arabicPeriod" startAt="1"/>
            </a:pPr>
            <a:r>
              <a:t>private instance variables, public classes.</a:t>
            </a:r>
          </a:p>
          <a:p>
            <a:pPr marL="187157" indent="-187157">
              <a:buSzPct val="100000"/>
              <a:buAutoNum type="arabicPeriod" startAt="1"/>
            </a:pPr>
            <a:r>
              <a:t>Private means that something can only be accessed within the class where it is defined.  Public means it can be accessed by an external class.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-code is intended to define a rectangle with a specific width and height. Then print the width of the rectangle.  </a:t>
            </a:r>
          </a:p>
          <a:p>
            <a:pPr/>
          </a:p>
          <a:p>
            <a:pPr/>
            <a:r>
              <a:t>-no width is supposed to be accessed from outside of the class so this won’t work.</a:t>
            </a:r>
          </a:p>
          <a:p>
            <a:pPr/>
          </a:p>
          <a:p>
            <a:pPr/>
            <a:r>
              <a:t>- this is information that’s only relevant for inside of the rectangle class.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public variables: withdrawl, deposit, balance, date. </a:t>
            </a:r>
          </a:p>
          <a:p>
            <a:pPr/>
            <a:r>
              <a:t>private: add interest, private instance variables.  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depends on what kind of information you have, if its something the user will want to know or change.</a:t>
            </a:r>
          </a:p>
          <a:p>
            <a:pPr marL="187157" indent="-187157">
              <a:buSzPct val="100000"/>
              <a:buAutoNum type="arabicPeriod" startAt="1"/>
            </a:pPr>
            <a:r>
              <a:t>This helps us manage complexity in our programs. people should only have to worry about what they </a:t>
            </a:r>
            <a:r>
              <a:rPr b="1"/>
              <a:t>have </a:t>
            </a:r>
            <a:r>
              <a:t>to worry about!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informal run-time comparison to analyze algorithmic efficiency?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0" name="In general (so not necessarily Java!), how would you describe the difference between public and private?…"/>
          <p:cNvSpPr txBox="1"/>
          <p:nvPr/>
        </p:nvSpPr>
        <p:spPr>
          <a:xfrm>
            <a:off x="297563" y="1992403"/>
            <a:ext cx="407444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In general (so not necessarily Java!), how would you describe the difference between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public</a:t>
            </a:r>
            <a:r>
              <a:t> and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private</a:t>
            </a:r>
            <a:r>
              <a:t>?</a:t>
            </a:r>
          </a:p>
          <a:p>
            <a:pPr marL="187157" indent="-187157">
              <a:buSzPct val="100000"/>
              <a:buAutoNum type="arabicPeriod" startAt="1"/>
            </a:pPr>
            <a:r>
              <a:t> Thinking of Java, what are some examples of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public</a:t>
            </a:r>
            <a:r>
              <a:t> vs.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private</a:t>
            </a:r>
            <a:r>
              <a:t>?</a:t>
            </a:r>
          </a:p>
          <a:p>
            <a:pPr marL="187157" indent="-187157">
              <a:buSzPct val="100000"/>
              <a:buAutoNum type="arabicPeriod" startAt="1"/>
            </a:pPr>
            <a:r>
              <a:t>How would you describe the differences between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public</a:t>
            </a:r>
            <a:r>
              <a:t> and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private </a:t>
            </a:r>
            <a:r>
              <a:t>in Java? 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3312" y="2037160"/>
            <a:ext cx="2184494" cy="2184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9" name="private access…"/>
          <p:cNvSpPr txBox="1"/>
          <p:nvPr/>
        </p:nvSpPr>
        <p:spPr>
          <a:xfrm>
            <a:off x="530494" y="1567298"/>
            <a:ext cx="192972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private access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Controls how users interact with methods and data in an object.  Is used to manage complexity.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0" name="Encapsulation…"/>
          <p:cNvSpPr txBox="1"/>
          <p:nvPr/>
        </p:nvSpPr>
        <p:spPr>
          <a:xfrm>
            <a:off x="530494" y="3167657"/>
            <a:ext cx="1929727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Encapsulation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hiding implementation details in a program.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2"/>
      <p:bldP build="whole" bldLvl="1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Writing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Answer each question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 Be prepared to share out!</a:t>
                </a:r>
              </a:p>
            </p:txBody>
          </p:sp>
        </p:grpSp>
      </p:grpSp>
      <p:sp>
        <p:nvSpPr>
          <p:cNvPr id="207" name="Describe what this code is intended to do."/>
          <p:cNvSpPr txBox="1"/>
          <p:nvPr/>
        </p:nvSpPr>
        <p:spPr>
          <a:xfrm>
            <a:off x="571706" y="1637494"/>
            <a:ext cx="31261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Describe what this code is </a:t>
            </a:r>
            <a:r>
              <a:rPr b="1"/>
              <a:t>intended </a:t>
            </a:r>
            <a:r>
              <a:t>to do.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56076" y="1471999"/>
            <a:ext cx="4008967" cy="267264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Why is it a good idea to make instance variables private?"/>
          <p:cNvSpPr txBox="1"/>
          <p:nvPr/>
        </p:nvSpPr>
        <p:spPr>
          <a:xfrm>
            <a:off x="571706" y="3712843"/>
            <a:ext cx="31261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3">
                    <a:lumOff val="-9098"/>
                  </a:schemeClr>
                </a:solidFill>
              </a:defRPr>
            </a:lvl1pPr>
          </a:lstStyle>
          <a:p>
            <a:pPr/>
            <a:r>
              <a:t>Why is it a good idea to make instance variables private?</a:t>
            </a:r>
          </a:p>
        </p:txBody>
      </p:sp>
      <p:sp>
        <p:nvSpPr>
          <p:cNvPr id="210" name="Do you think this code will work? Explain why or why not in a sentence."/>
          <p:cNvSpPr txBox="1"/>
          <p:nvPr/>
        </p:nvSpPr>
        <p:spPr>
          <a:xfrm>
            <a:off x="571706" y="2642855"/>
            <a:ext cx="312614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Do you think this code will work? Explain why or why not in a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2"/>
      <p:bldP build="whole" bldLvl="1" animBg="1" rev="0" advAuto="0" spid="2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14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7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6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3587" y="1274483"/>
            <a:ext cx="6400882" cy="3168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21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4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3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866" y="1066733"/>
            <a:ext cx="5981659" cy="78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4131" y="1931732"/>
            <a:ext cx="2335762" cy="25017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1056" y="2055238"/>
            <a:ext cx="2549470" cy="2472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2"/>
      <p:bldP build="whole" bldLvl="1" animBg="1" rev="0" advAuto="0" spid="22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30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3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31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2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76719">
                  <a:defRPr sz="1879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Activity</a:t>
                </a:r>
              </a:p>
              <a:p>
                <a:pPr defTabSz="476719">
                  <a:defRPr sz="1222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1"/>
                    </a:solidFill>
                  </a:rPr>
                  <a:t>Keep your </a:t>
                </a:r>
                <a:r>
                  <a:rPr b="1">
                    <a:solidFill>
                      <a:schemeClr val="accent1"/>
                    </a:solidFill>
                  </a:rPr>
                  <a:t>notebook </a:t>
                </a:r>
                <a:r>
                  <a:rPr>
                    <a:solidFill>
                      <a:schemeClr val="accent1"/>
                    </a:solidFill>
                  </a:rPr>
                  <a:t>out</a:t>
                </a:r>
                <a:r>
                  <a:rPr>
                    <a:solidFill>
                      <a:schemeClr val="accent1"/>
                    </a:solidFill>
                  </a:rPr>
                  <a:t>. Work with a partner to identify the </a:t>
                </a:r>
                <a:r>
                  <a:rPr b="1">
                    <a:solidFill>
                      <a:schemeClr val="accent1"/>
                    </a:solidFill>
                  </a:rPr>
                  <a:t>data</a:t>
                </a:r>
                <a:r>
                  <a:rPr>
                    <a:solidFill>
                      <a:schemeClr val="accent1"/>
                    </a:solidFill>
                  </a:rPr>
                  <a:t> and </a:t>
                </a:r>
                <a:r>
                  <a:rPr b="1">
                    <a:solidFill>
                      <a:schemeClr val="accent1"/>
                    </a:solidFill>
                  </a:rPr>
                  <a:t>methods</a:t>
                </a:r>
                <a:r>
                  <a:rPr>
                    <a:solidFill>
                      <a:schemeClr val="accent1"/>
                    </a:solidFill>
                  </a:rPr>
                  <a:t> needed to build a </a:t>
                </a:r>
                <a:r>
                  <a:t>SavingsAccount</a:t>
                </a:r>
                <a:r>
                  <a:rPr>
                    <a:solidFill>
                      <a:schemeClr val="accent1"/>
                    </a:solidFill>
                  </a:rPr>
                  <a:t> class.</a:t>
                </a:r>
              </a:p>
            </p:txBody>
          </p:sp>
        </p:grpSp>
      </p:grpSp>
      <p:sp>
        <p:nvSpPr>
          <p:cNvPr id="235" name="be sure to:"/>
          <p:cNvSpPr txBox="1"/>
          <p:nvPr/>
        </p:nvSpPr>
        <p:spPr>
          <a:xfrm>
            <a:off x="766699" y="1332103"/>
            <a:ext cx="128344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20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2192" y="1320257"/>
            <a:ext cx="4062104" cy="297612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Work with a partner.…"/>
          <p:cNvSpPr txBox="1"/>
          <p:nvPr/>
        </p:nvSpPr>
        <p:spPr>
          <a:xfrm>
            <a:off x="672315" y="1727306"/>
            <a:ext cx="2877133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Work with a partner.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Identify the crucial </a:t>
            </a:r>
            <a:r>
              <a:rPr>
                <a:solidFill>
                  <a:schemeClr val="accent5"/>
                </a:solidFill>
              </a:rPr>
              <a:t>data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methods</a:t>
            </a:r>
            <a:r>
              <a:t> that you need to store.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each piece of information, decide whether it should be </a:t>
            </a:r>
            <a:r>
              <a:rPr>
                <a:solidFill>
                  <a:schemeClr val="accent5"/>
                </a:solidFill>
              </a:rPr>
              <a:t>accessible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modifiable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both</a:t>
            </a:r>
            <a:r>
              <a:t>, or </a:t>
            </a:r>
            <a:r>
              <a:rPr>
                <a:solidFill>
                  <a:schemeClr val="accent5"/>
                </a:solidFill>
              </a:rPr>
              <a:t>neither</a:t>
            </a:r>
            <a:r>
              <a:t>.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Once you finish, begin implementing with your partner in CodeHS sandbox.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</a:t>
            </a:r>
          </a:p>
        </p:txBody>
      </p:sp>
      <p:sp>
        <p:nvSpPr>
          <p:cNvPr id="242" name="How do you determine if information should be accessible, modifiable, both, or neither.…"/>
          <p:cNvSpPr txBox="1"/>
          <p:nvPr/>
        </p:nvSpPr>
        <p:spPr>
          <a:xfrm>
            <a:off x="778973" y="1924050"/>
            <a:ext cx="327843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do you determine if information should be </a:t>
            </a:r>
            <a:r>
              <a:rPr>
                <a:solidFill>
                  <a:schemeClr val="accent5"/>
                </a:solidFill>
              </a:rPr>
              <a:t>accessible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modifiable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both</a:t>
            </a:r>
            <a:r>
              <a:t>, or </a:t>
            </a:r>
            <a:r>
              <a:rPr>
                <a:solidFill>
                  <a:schemeClr val="accent5"/>
                </a:solidFill>
              </a:rPr>
              <a:t>neither</a:t>
            </a:r>
            <a:r>
              <a:t>. </a:t>
            </a:r>
          </a:p>
          <a:p>
            <a:pPr marL="187157" indent="-187157">
              <a:buSzPct val="100000"/>
              <a:buAutoNum type="arabicPeriod" startAt="1"/>
            </a:pPr>
            <a:r>
              <a:t>Why is it useful to </a:t>
            </a:r>
            <a:r>
              <a:rPr>
                <a:solidFill>
                  <a:schemeClr val="accent3"/>
                </a:solidFill>
              </a:rPr>
              <a:t>encapsulate</a:t>
            </a:r>
            <a:r>
              <a:t> information?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