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s/comment1.xml" ContentType="application/vnd.openxmlformats-officedocument.presentationml.comments+xml"/>
  <Override PartName="/ppt/slides/slide5.xml" ContentType="application/vnd.openxmlformats-officedocument.presentationml.slide+xml"/>
  <Override PartName="/ppt/comments/comment2.xml" ContentType="application/vnd.openxmlformats-officedocument.presentationml.comments+xml"/>
  <Override PartName="/ppt/slides/slide6.xml" ContentType="application/vnd.openxmlformats-officedocument.presentationml.slide+xml"/>
  <Override PartName="/ppt/media/image1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3"/>
    <p:sldId id="261" r:id="rId15"/>
  </p:sldIdLst>
  <p:sldSz cx="9144000" cy="51435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400" u="none" kumimoji="0" normalizeH="0">
        <a:ln>
          <a:noFill/>
        </a:ln>
        <a:solidFill>
          <a:srgbClr val="F46524"/>
        </a:solidFill>
        <a:effectLst/>
        <a:uFillTx/>
        <a:latin typeface="+mj-lt"/>
        <a:ea typeface="+mj-ea"/>
        <a:cs typeface="+mj-cs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Author id="0" name="50" initials="5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0DE"/>
          </a:solidFill>
        </a:fill>
      </a:tcStyle>
    </a:wholeTbl>
    <a:band2H>
      <a:tcTxStyle b="def" i="def"/>
      <a:tcStyle>
        <a:tcBdr/>
        <a:fill>
          <a:solidFill>
            <a:srgbClr val="E6E9E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CADDF6"/>
          </a:solidFill>
        </a:fill>
      </a:tcStyle>
    </a:wholeTbl>
    <a:band2H>
      <a:tcTxStyle b="def" i="def"/>
      <a:tcStyle>
        <a:tcBdr/>
        <a:fill>
          <a:solidFill>
            <a:srgbClr val="E6EFFB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FE3D9"/>
          </a:solidFill>
        </a:fill>
      </a:tcStyle>
    </a:wholeTbl>
    <a:band2H>
      <a:tcTxStyle b="def" i="def"/>
      <a:tcStyle>
        <a:tcBdr/>
        <a:fill>
          <a:solidFill>
            <a:srgbClr val="FFF1ED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DEAE7"/>
          </a:solidFill>
        </a:fill>
      </a:tcStyle>
    </a:wholeTbl>
    <a:band2H>
      <a:tcTxStyle b="def" i="def"/>
      <a:tcStyle>
        <a:tcBdr/>
        <a:fill>
          <a:solidFill>
            <a:srgbClr val="F46524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BD2CB"/>
          </a:solidFill>
        </a:fill>
      </a:tcStyle>
    </a:wholeTbl>
    <a:band2H>
      <a:tcTxStyle b="def" i="def"/>
      <a:tcStyle>
        <a:tcBdr/>
        <a:fill>
          <a:solidFill>
            <a:srgbClr val="FDEAE7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381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381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solidFill>
            <a:srgbClr val="F46524">
              <a:alpha val="20000"/>
            </a:srgbClr>
          </a:solidFill>
        </a:fill>
      </a:tcStyle>
    </a:firstCol>
    <a:la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50800" cap="flat">
              <a:solidFill>
                <a:srgbClr val="F46524"/>
              </a:solidFill>
              <a:prstDash val="solid"/>
              <a:round/>
            </a:ln>
          </a:top>
          <a:bottom>
            <a:ln w="127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F46524"/>
        </a:fontRef>
        <a:srgbClr val="F46524"/>
      </a:tcTxStyle>
      <a:tcStyle>
        <a:tcBdr>
          <a:left>
            <a:ln w="12700" cap="flat">
              <a:solidFill>
                <a:srgbClr val="F46524"/>
              </a:solidFill>
              <a:prstDash val="solid"/>
              <a:round/>
            </a:ln>
          </a:left>
          <a:right>
            <a:ln w="12700" cap="flat">
              <a:solidFill>
                <a:srgbClr val="F46524"/>
              </a:solidFill>
              <a:prstDash val="solid"/>
              <a:round/>
            </a:ln>
          </a:right>
          <a:top>
            <a:ln w="12700" cap="flat">
              <a:solidFill>
                <a:srgbClr val="F46524"/>
              </a:solidFill>
              <a:prstDash val="solid"/>
              <a:round/>
            </a:ln>
          </a:top>
          <a:bottom>
            <a:ln w="25400" cap="flat">
              <a:solidFill>
                <a:srgbClr val="F46524"/>
              </a:solidFill>
              <a:prstDash val="solid"/>
              <a:round/>
            </a:ln>
          </a:bottom>
          <a:insideH>
            <a:ln w="12700" cap="flat">
              <a:solidFill>
                <a:srgbClr val="F46524"/>
              </a:solidFill>
              <a:prstDash val="solid"/>
              <a:round/>
            </a:ln>
          </a:insideH>
          <a:insideV>
            <a:ln w="12700" cap="flat">
              <a:solidFill>
                <a:srgbClr val="F46524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comments" Target="comments/comment1.xml"/><Relationship Id="rId13" Type="http://schemas.openxmlformats.org/officeDocument/2006/relationships/slide" Target="slides/slide5.xml"/><Relationship Id="rId14" Type="http://schemas.openxmlformats.org/officeDocument/2006/relationships/comments" Target="comments/comment2.xml"/><Relationship Id="rId15" Type="http://schemas.openxmlformats.org/officeDocument/2006/relationships/slide" Target="slides/slide6.xml"/></Relationships>
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 authorId="0" dt="2022-05-24T07:35:20.159" idx="1">
    <p:pos x="4316" y="697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m authorId="0" dt="2022-05-12T07:45:08.474" idx="2">
    <p:pos x="4322" y="495"/>
    <p:text/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400">
        <a:latin typeface="+mj-lt"/>
        <a:ea typeface="+mj-ea"/>
        <a:cs typeface="+mj-cs"/>
        <a:sym typeface="Arial"/>
      </a:defRPr>
    </a:lvl1pPr>
    <a:lvl2pPr indent="228600" latinLnBrk="0">
      <a:defRPr sz="1400">
        <a:latin typeface="+mj-lt"/>
        <a:ea typeface="+mj-ea"/>
        <a:cs typeface="+mj-cs"/>
        <a:sym typeface="Arial"/>
      </a:defRPr>
    </a:lvl2pPr>
    <a:lvl3pPr indent="457200" latinLnBrk="0">
      <a:defRPr sz="1400">
        <a:latin typeface="+mj-lt"/>
        <a:ea typeface="+mj-ea"/>
        <a:cs typeface="+mj-cs"/>
        <a:sym typeface="Arial"/>
      </a:defRPr>
    </a:lvl3pPr>
    <a:lvl4pPr indent="685800" latinLnBrk="0">
      <a:defRPr sz="1400">
        <a:latin typeface="+mj-lt"/>
        <a:ea typeface="+mj-ea"/>
        <a:cs typeface="+mj-cs"/>
        <a:sym typeface="Arial"/>
      </a:defRPr>
    </a:lvl4pPr>
    <a:lvl5pPr indent="914400" latinLnBrk="0">
      <a:defRPr sz="1400">
        <a:latin typeface="+mj-lt"/>
        <a:ea typeface="+mj-ea"/>
        <a:cs typeface="+mj-cs"/>
        <a:sym typeface="Arial"/>
      </a:defRPr>
    </a:lvl5pPr>
    <a:lvl6pPr indent="1143000" latinLnBrk="0">
      <a:defRPr sz="1400">
        <a:latin typeface="+mj-lt"/>
        <a:ea typeface="+mj-ea"/>
        <a:cs typeface="+mj-cs"/>
        <a:sym typeface="Arial"/>
      </a:defRPr>
    </a:lvl6pPr>
    <a:lvl7pPr indent="1371600" latinLnBrk="0">
      <a:defRPr sz="1400">
        <a:latin typeface="+mj-lt"/>
        <a:ea typeface="+mj-ea"/>
        <a:cs typeface="+mj-cs"/>
        <a:sym typeface="Arial"/>
      </a:defRPr>
    </a:lvl7pPr>
    <a:lvl8pPr indent="1600200" latinLnBrk="0">
      <a:defRPr sz="1400">
        <a:latin typeface="+mj-lt"/>
        <a:ea typeface="+mj-ea"/>
        <a:cs typeface="+mj-cs"/>
        <a:sym typeface="Arial"/>
      </a:defRPr>
    </a:lvl8pPr>
    <a:lvl9pPr indent="1828800" latinLnBrk="0">
      <a:defRPr sz="1400">
        <a:latin typeface="+mj-lt"/>
        <a:ea typeface="+mj-ea"/>
        <a:cs typeface="+mj-cs"/>
        <a:sym typeface="Arial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Shape 20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5" name="Shape 20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2. A linear combination is the sum of the scalar multiples of two matrices. </a:t>
            </a:r>
          </a:p>
          <a:p>
            <a:pPr/>
          </a:p>
          <a:p>
            <a:pPr/>
            <a:r>
              <a:t>-2 * [-2 1] + -2 * [2 3] = [4 -2 ] + [-4 -6] = [0 -8]</a:t>
            </a:r>
          </a:p>
          <a:p>
            <a:pPr/>
          </a:p>
          <a:p>
            <a:pPr/>
            <a:r>
              <a:t>0 * [-2 1] + 3 * [2 3]  = [0 0] + [6 9] = [6 9]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Shape 20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0" name="Shape 21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vector space R squared can be drawn as an xy grid.</a:t>
            </a:r>
          </a:p>
          <a:p>
            <a:pPr/>
          </a:p>
          <a:p>
            <a:pPr/>
            <a:r>
              <a:t>Any two vectors in a vector space can be added, the third vector will be in the same vector space. Any vector ,multiplied by a scalar will be in the same vector space.</a:t>
            </a:r>
          </a:p>
          <a:p>
            <a:pPr/>
          </a:p>
          <a:p>
            <a:pPr/>
            <a:r>
              <a:t>Eg if (2,4) and 3 4 are in required than obviously 5 8 are in r squared as well.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Shape 21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0" name="Shape 22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The vector space R squared can be drawn as an xy grid.</a:t>
            </a:r>
          </a:p>
          <a:p>
            <a:pPr/>
          </a:p>
          <a:p>
            <a:pPr/>
            <a:r>
              <a:t>Any two vectors in a vector space can be added, the third vector will be in the same vector space. Any vector ,multiplied by a scalar will be in the same vector space.</a:t>
            </a:r>
          </a:p>
          <a:p>
            <a:pPr/>
          </a:p>
          <a:p>
            <a:pPr/>
            <a:r>
              <a:t>Eg if (2,4) and 3 4 are in required than obviously 5 8 are in r squared as well.</a:t>
            </a:r>
          </a:p>
          <a:p>
            <a:pPr/>
          </a:p>
          <a:p>
            <a:pPr/>
            <a:r>
              <a:t>suppose A = [1 3 // 4 5 ] and X = [x y].</a:t>
            </a:r>
          </a:p>
          <a:p>
            <a:pPr/>
          </a:p>
          <a:p>
            <a:pPr/>
            <a:r>
              <a:t>Column space is the set of all vectors which you can get by adding scalar multiples of [1 4] and [3 5].  This winds up filling up the entire space R^2!!!  </a:t>
            </a:r>
          </a:p>
          <a:p>
            <a:pPr/>
          </a:p>
          <a:p>
            <a:pPr/>
            <a:r>
              <a:t>+We might wonder when this would not be true. But that will have to wait until tomorrow.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Shape 22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8" name="Shape 22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See Desmos for activity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e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7" name="Google Shape;11;p2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8" name="Google Shape;12;p2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" name="Google Shape;13;p2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0" name="Title Text"/>
          <p:cNvSpPr txBox="1"/>
          <p:nvPr>
            <p:ph type="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anchor="t"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sz="quarter" idx="1"/>
          </p:nvPr>
        </p:nvSpPr>
        <p:spPr>
          <a:xfrm>
            <a:off x="2390267" y="3238450"/>
            <a:ext cx="6331502" cy="1241700"/>
          </a:xfrm>
          <a:prstGeom prst="rect">
            <a:avLst/>
          </a:prstGeom>
        </p:spPr>
        <p:txBody>
          <a:bodyPr anchor="b"/>
          <a:lstStyle>
            <a:lvl1pPr marL="228600" indent="-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1pPr>
            <a:lvl2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2pPr>
            <a:lvl3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3pPr>
            <a:lvl4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4pPr>
            <a:lvl5pPr marL="228600" indent="114300" algn="l">
              <a:lnSpc>
                <a:spcPct val="100000"/>
              </a:lnSpc>
              <a:buClrTx/>
              <a:buSzTx/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22" name="Google Shape;17;p2" descr="Google Shape;17;p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xx%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xx%</a:t>
            </a:r>
          </a:p>
        </p:txBody>
      </p:sp>
      <p:sp>
        <p:nvSpPr>
          <p:cNvPr id="135" name="Body Level One…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4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4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2" y="-2"/>
            <a:ext cx="1241702" cy="1241704"/>
          </a:xfrm>
          <a:prstGeom prst="rect">
            <a:avLst/>
          </a:prstGeom>
          <a:ln w="12700">
            <a:miter lim="400000"/>
          </a:ln>
        </p:spPr>
      </p:pic>
      <p:sp>
        <p:nvSpPr>
          <p:cNvPr id="154" name="Google Shape;24;p4"/>
          <p:cNvSpPr/>
          <p:nvPr/>
        </p:nvSpPr>
        <p:spPr>
          <a:xfrm>
            <a:off x="2477722" y="415649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6" name="Google Shape;26;p4"/>
          <p:cNvSpPr/>
          <p:nvPr/>
        </p:nvSpPr>
        <p:spPr>
          <a:xfrm>
            <a:off x="425197" y="415649"/>
            <a:ext cx="183302" cy="2"/>
          </a:xfrm>
          <a:prstGeom prst="line">
            <a:avLst/>
          </a:prstGeom>
          <a:ln w="127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57" name="Title Text"/>
          <p:cNvSpPr txBox="1"/>
          <p:nvPr>
            <p:ph type="title"/>
          </p:nvPr>
        </p:nvSpPr>
        <p:spPr>
          <a:xfrm>
            <a:off x="2400249" y="575949"/>
            <a:ext cx="6321603" cy="635403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58" name="Body Level One…"/>
          <p:cNvSpPr txBox="1"/>
          <p:nvPr>
            <p:ph type="body" idx="1"/>
          </p:nvPr>
        </p:nvSpPr>
        <p:spPr>
          <a:xfrm>
            <a:off x="2410111" y="1595774"/>
            <a:ext cx="6321601" cy="3002403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6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61" name="Slide Number"/>
          <p:cNvSpPr txBox="1"/>
          <p:nvPr>
            <p:ph type="sldNum" sz="quarter" idx="2"/>
          </p:nvPr>
        </p:nvSpPr>
        <p:spPr>
          <a:xfrm>
            <a:off x="8724014" y="4724285"/>
            <a:ext cx="322685" cy="322549"/>
          </a:xfrm>
          <a:prstGeom prst="rect">
            <a:avLst/>
          </a:prstGeom>
        </p:spPr>
        <p:txBody>
          <a:bodyPr/>
          <a:lstStyle>
            <a:lvl1pPr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69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0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1" name="Google Shape;26;p4"/>
          <p:cNvSpPr/>
          <p:nvPr/>
        </p:nvSpPr>
        <p:spPr>
          <a:xfrm>
            <a:off x="425197" y="415650"/>
            <a:ext cx="1833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72" name="Title Text"/>
          <p:cNvSpPr txBox="1"/>
          <p:nvPr>
            <p:ph type="title"/>
          </p:nvPr>
        </p:nvSpPr>
        <p:spPr>
          <a:xfrm>
            <a:off x="2400250" y="575950"/>
            <a:ext cx="6321601" cy="635403"/>
          </a:xfrm>
          <a:prstGeom prst="rect">
            <a:avLst/>
          </a:prstGeom>
        </p:spPr>
        <p:txBody>
          <a:bodyPr lIns="91422" tIns="91422" rIns="91422" bIns="91422"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73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3"/>
          </a:xfrm>
          <a:prstGeom prst="rect">
            <a:avLst/>
          </a:prstGeom>
        </p:spPr>
        <p:txBody>
          <a:bodyPr lIns="91422" tIns="91422" rIns="91422" bIns="91422"/>
          <a:lstStyle>
            <a:lvl1pPr algn="l"/>
            <a:lvl2pPr indent="-408213"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74" name="Google Shape;30;p4"/>
          <p:cNvSpPr txBox="1"/>
          <p:nvPr/>
        </p:nvSpPr>
        <p:spPr>
          <a:xfrm>
            <a:off x="159380" y="4642306"/>
            <a:ext cx="8552701" cy="6146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Python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find the column space for a matrix?</a:t>
            </a:r>
            <a:endParaRPr b="0"/>
          </a:p>
        </p:txBody>
      </p:sp>
      <p:sp>
        <p:nvSpPr>
          <p:cNvPr id="175" name="Google Shape;31;p4"/>
          <p:cNvSpPr txBox="1"/>
          <p:nvPr/>
        </p:nvSpPr>
        <p:spPr>
          <a:xfrm>
            <a:off x="6708039" y="6563"/>
            <a:ext cx="6177010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5/24/22</a:t>
            </a:r>
          </a:p>
        </p:txBody>
      </p:sp>
      <p:sp>
        <p:nvSpPr>
          <p:cNvPr id="176" name="Slide Number"/>
          <p:cNvSpPr txBox="1"/>
          <p:nvPr>
            <p:ph type="sldNum" sz="quarter" idx="2"/>
          </p:nvPr>
        </p:nvSpPr>
        <p:spPr>
          <a:xfrm>
            <a:off x="8709890" y="4717936"/>
            <a:ext cx="336809" cy="335247"/>
          </a:xfrm>
          <a:prstGeom prst="rect">
            <a:avLst/>
          </a:prstGeom>
        </p:spPr>
        <p:txBody>
          <a:bodyPr lIns="91422" tIns="91422" rIns="91422" bIns="91422"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84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5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6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187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88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8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9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HEADER">
    <p:bg>
      <p:bgPr>
        <a:solidFill>
          <a:srgbClr val="F4652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Google Shape;19;p3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2" name="Google Shape;20;p3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33" name="Title Text"/>
          <p:cNvSpPr txBox="1"/>
          <p:nvPr>
            <p:ph type="title"/>
          </p:nvPr>
        </p:nvSpPr>
        <p:spPr>
          <a:xfrm>
            <a:off x="406423" y="1806824"/>
            <a:ext cx="8296803" cy="1542002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3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42" name="Google Shape;24;p4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3" name="Google Shape;25;p4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4" name="Google Shape;26;p4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5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46" name="Body Level One…"/>
          <p:cNvSpPr txBox="1"/>
          <p:nvPr>
            <p:ph type="body" idx="1"/>
          </p:nvPr>
        </p:nvSpPr>
        <p:spPr>
          <a:xfrm>
            <a:off x="2410111" y="1595776"/>
            <a:ext cx="6321603" cy="3002402"/>
          </a:xfrm>
          <a:prstGeom prst="rect">
            <a:avLst/>
          </a:prstGeom>
        </p:spPr>
        <p:txBody>
          <a:bodyPr/>
          <a:lstStyle>
            <a:lvl1pPr algn="l"/>
            <a:lvl2pPr algn="l"/>
            <a:lvl3pPr algn="l"/>
            <a:lvl4pPr algn="l"/>
            <a:lvl5pPr algn="l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Precalculus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4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5/12/22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57" name="Google Shape;32;p5"/>
          <p:cNvSpPr/>
          <p:nvPr/>
        </p:nvSpPr>
        <p:spPr>
          <a:xfrm>
            <a:off x="2477722" y="415650"/>
            <a:ext cx="6244203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8" name="Google Shape;33;p5"/>
          <p:cNvSpPr/>
          <p:nvPr/>
        </p:nvSpPr>
        <p:spPr>
          <a:xfrm>
            <a:off x="2477722" y="4739999"/>
            <a:ext cx="6244203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9" name="Google Shape;34;p5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60" name="Title Text"/>
          <p:cNvSpPr txBox="1"/>
          <p:nvPr>
            <p:ph type="title"/>
          </p:nvPr>
        </p:nvSpPr>
        <p:spPr>
          <a:xfrm>
            <a:off x="2400250" y="575950"/>
            <a:ext cx="6321601" cy="6354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61" name="Body Level One…"/>
          <p:cNvSpPr txBox="1"/>
          <p:nvPr>
            <p:ph type="body" sz="quarter" idx="1"/>
          </p:nvPr>
        </p:nvSpPr>
        <p:spPr>
          <a:xfrm>
            <a:off x="2400301" y="1602675"/>
            <a:ext cx="3071403" cy="3002402"/>
          </a:xfrm>
          <a:prstGeom prst="rect">
            <a:avLst/>
          </a:prstGeom>
        </p:spPr>
        <p:txBody>
          <a:bodyPr/>
          <a:lstStyle>
            <a:lvl1pPr indent="-317500" algn="l">
              <a:buSzPts val="1400"/>
              <a:defRPr sz="1400"/>
            </a:lvl1pPr>
            <a:lvl2pPr marL="965200" indent="-355600" algn="l">
              <a:buSzPts val="1400"/>
              <a:defRPr sz="1400"/>
            </a:lvl2pPr>
            <a:lvl3pPr marL="1422400" indent="-355600" algn="l">
              <a:buSzPts val="1400"/>
              <a:defRPr sz="1400"/>
            </a:lvl3pPr>
            <a:lvl4pPr marL="1879600" indent="-355600" algn="l">
              <a:buSzPts val="1400"/>
              <a:defRPr sz="1400"/>
            </a:lvl4pPr>
            <a:lvl5pPr marL="2336800" indent="-355600" algn="l">
              <a:buSzPts val="1400"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2" name="Google Shape;37;p5"/>
          <p:cNvSpPr txBox="1"/>
          <p:nvPr>
            <p:ph type="body" sz="quarter" idx="21"/>
          </p:nvPr>
        </p:nvSpPr>
        <p:spPr>
          <a:xfrm>
            <a:off x="5650572" y="1602675"/>
            <a:ext cx="3071402" cy="3002402"/>
          </a:xfrm>
          <a:prstGeom prst="rect">
            <a:avLst/>
          </a:prstGeom>
        </p:spPr>
        <p:txBody>
          <a:bodyPr/>
          <a:lstStyle/>
          <a:p>
            <a:pPr algn="l"/>
          </a:p>
        </p:txBody>
      </p:sp>
      <p:sp>
        <p:nvSpPr>
          <p:cNvPr id="63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64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73" name="Title Text"/>
          <p:cNvSpPr txBox="1"/>
          <p:nvPr>
            <p:ph type="title"/>
          </p:nvPr>
        </p:nvSpPr>
        <p:spPr>
          <a:xfrm>
            <a:off x="303299" y="411575"/>
            <a:ext cx="8520602" cy="639602"/>
          </a:xfrm>
          <a:prstGeom prst="rect">
            <a:avLst/>
          </a:prstGeom>
        </p:spPr>
        <p:txBody>
          <a:bodyPr anchor="t"/>
          <a:lstStyle>
            <a:lvl1pPr algn="l">
              <a:defRPr sz="3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74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75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84" name="Google Shape;43;p7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5" name="Title Text"/>
          <p:cNvSpPr txBox="1"/>
          <p:nvPr>
            <p:ph type="title"/>
          </p:nvPr>
        </p:nvSpPr>
        <p:spPr>
          <a:xfrm>
            <a:off x="319499" y="936600"/>
            <a:ext cx="2808002" cy="755700"/>
          </a:xfrm>
          <a:prstGeom prst="rect">
            <a:avLst/>
          </a:prstGeom>
        </p:spPr>
        <p:txBody>
          <a:bodyPr anchor="b"/>
          <a:lstStyle>
            <a:lvl1pPr algn="l">
              <a:defRPr sz="24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319499" y="1846802"/>
            <a:ext cx="2808002" cy="2806202"/>
          </a:xfrm>
          <a:prstGeom prst="rect">
            <a:avLst/>
          </a:prstGeom>
        </p:spPr>
        <p:txBody>
          <a:bodyPr/>
          <a:lstStyle>
            <a:lvl1pPr indent="-304800" algn="l">
              <a:buSzPts val="1200"/>
              <a:defRPr sz="1200"/>
            </a:lvl1pPr>
            <a:lvl2pPr marL="914400" indent="-304800" algn="l">
              <a:buSzPts val="1200"/>
              <a:defRPr sz="1200"/>
            </a:lvl2pPr>
            <a:lvl3pPr marL="1371600" indent="-304800" algn="l">
              <a:buSzPts val="1200"/>
              <a:defRPr sz="1200"/>
            </a:lvl3pPr>
            <a:lvl4pPr marL="1828800" indent="-304800" algn="l">
              <a:buSzPts val="1200"/>
              <a:defRPr sz="1200"/>
            </a:lvl4pPr>
            <a:lvl5pPr marL="2286000" indent="-304800" algn="l">
              <a:buSzPts val="1200"/>
              <a:defRPr sz="1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8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MAIN_POINT">
    <p:bg>
      <p:bgPr>
        <a:solidFill>
          <a:srgbClr val="75757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97" name="Google Shape;48;p8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8" name="Title Text"/>
          <p:cNvSpPr txBox="1"/>
          <p:nvPr>
            <p:ph type="title"/>
          </p:nvPr>
        </p:nvSpPr>
        <p:spPr>
          <a:xfrm>
            <a:off x="283102" y="712140"/>
            <a:ext cx="6244202" cy="3835502"/>
          </a:xfrm>
          <a:prstGeom prst="rect">
            <a:avLst/>
          </a:prstGeom>
        </p:spPr>
        <p:txBody>
          <a:bodyPr/>
          <a:lstStyle>
            <a:lvl1pPr algn="l">
              <a:defRPr sz="4800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99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00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09" name="Google Shape;52;p9"/>
          <p:cNvSpPr/>
          <p:nvPr/>
        </p:nvSpPr>
        <p:spPr>
          <a:xfrm>
            <a:off x="4572000" y="123"/>
            <a:ext cx="4572000" cy="5143503"/>
          </a:xfrm>
          <a:prstGeom prst="rect">
            <a:avLst/>
          </a:prstGeom>
          <a:solidFill>
            <a:srgbClr val="F46524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>
                <a:solidFill>
                  <a:srgbClr val="000000"/>
                </a:solidFill>
              </a:defRPr>
            </a:pPr>
          </a:p>
        </p:txBody>
      </p:sp>
      <p:sp>
        <p:nvSpPr>
          <p:cNvPr id="110" name="Google Shape;53;p9"/>
          <p:cNvSpPr/>
          <p:nvPr/>
        </p:nvSpPr>
        <p:spPr>
          <a:xfrm>
            <a:off x="5029675" y="4495499"/>
            <a:ext cx="468302" cy="2"/>
          </a:xfrm>
          <a:prstGeom prst="line">
            <a:avLst/>
          </a:prstGeom>
          <a:ln w="19050">
            <a:solidFill>
              <a:srgbClr val="FFFFFF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11" name="Title Text"/>
          <p:cNvSpPr txBox="1"/>
          <p:nvPr>
            <p:ph type="title"/>
          </p:nvPr>
        </p:nvSpPr>
        <p:spPr>
          <a:xfrm>
            <a:off x="265500" y="1397349"/>
            <a:ext cx="4045200" cy="1318202"/>
          </a:xfrm>
          <a:prstGeom prst="rect">
            <a:avLst/>
          </a:prstGeom>
        </p:spPr>
        <p:txBody>
          <a:bodyPr anchor="b"/>
          <a:lstStyle>
            <a:lvl1pPr>
              <a:defRPr sz="3600"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pPr/>
            <a:r>
              <a:t>Title Text</a:t>
            </a:r>
          </a:p>
        </p:txBody>
      </p:sp>
      <p:sp>
        <p:nvSpPr>
          <p:cNvPr id="112" name="Body Level One…"/>
          <p:cNvSpPr txBox="1"/>
          <p:nvPr>
            <p:ph type="body" sz="quarter" idx="1"/>
          </p:nvPr>
        </p:nvSpPr>
        <p:spPr>
          <a:xfrm>
            <a:off x="265500" y="2735371"/>
            <a:ext cx="4045200" cy="1345502"/>
          </a:xfrm>
          <a:prstGeom prst="rect">
            <a:avLst/>
          </a:prstGeom>
        </p:spPr>
        <p:txBody>
          <a:bodyPr/>
          <a:lstStyle>
            <a:lvl1pPr marL="228600" indent="-114300">
              <a:lnSpc>
                <a:spcPct val="100000"/>
              </a:lnSpc>
              <a:buClrTx/>
              <a:buSzTx/>
              <a:buFontTx/>
              <a:buNone/>
              <a:defRPr sz="2100"/>
            </a:lvl1pPr>
            <a:lvl2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2pPr>
            <a:lvl3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3pPr>
            <a:lvl4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4pPr>
            <a:lvl5pPr marL="228600" indent="114300">
              <a:lnSpc>
                <a:spcPct val="100000"/>
              </a:lnSpc>
              <a:buClrTx/>
              <a:buSzTx/>
              <a:buFontTx/>
              <a:buNone/>
              <a:defRPr sz="21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3" name="Google Shape;56;p9"/>
          <p:cNvSpPr txBox="1"/>
          <p:nvPr>
            <p:ph type="body" sz="half" idx="21"/>
          </p:nvPr>
        </p:nvSpPr>
        <p:spPr>
          <a:xfrm>
            <a:off x="4939500" y="724199"/>
            <a:ext cx="3837000" cy="3695102"/>
          </a:xfrm>
          <a:prstGeom prst="rect">
            <a:avLst/>
          </a:prstGeom>
        </p:spPr>
        <p:txBody>
          <a:bodyPr anchor="ctr"/>
          <a:lstStyle/>
          <a:p>
            <a:pPr algn="l"/>
          </a:p>
        </p:txBody>
      </p:sp>
      <p:sp>
        <p:nvSpPr>
          <p:cNvPr id="1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122" name="Google Shape;59;p10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3" name="Google Shape;60;p10"/>
          <p:cNvSpPr/>
          <p:nvPr/>
        </p:nvSpPr>
        <p:spPr>
          <a:xfrm>
            <a:off x="425197" y="415650"/>
            <a:ext cx="183302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24" name="Body Level One…"/>
          <p:cNvSpPr txBox="1"/>
          <p:nvPr>
            <p:ph type="body" sz="quarter" idx="1"/>
          </p:nvPr>
        </p:nvSpPr>
        <p:spPr>
          <a:xfrm>
            <a:off x="328016" y="4226023"/>
            <a:ext cx="8388602" cy="393602"/>
          </a:xfrm>
          <a:prstGeom prst="rect">
            <a:avLst/>
          </a:prstGeom>
        </p:spPr>
        <p:txBody>
          <a:bodyPr anchor="ctr"/>
          <a:lstStyle>
            <a:lvl1pPr marL="0" indent="228600" algn="l">
              <a:lnSpc>
                <a:spcPct val="100000"/>
              </a:lnSpc>
              <a:buClrTx/>
              <a:buSzTx/>
              <a:buFontTx/>
              <a:buNone/>
            </a:lvl1pPr>
            <a:lvl2pPr algn="l">
              <a:lnSpc>
                <a:spcPct val="100000"/>
              </a:lnSpc>
              <a:buClrTx/>
              <a:buFontTx/>
            </a:lvl2pPr>
            <a:lvl3pPr algn="l">
              <a:lnSpc>
                <a:spcPct val="100000"/>
              </a:lnSpc>
              <a:buClrTx/>
              <a:buFontTx/>
            </a:lvl3pPr>
            <a:lvl4pPr algn="l">
              <a:lnSpc>
                <a:spcPct val="100000"/>
              </a:lnSpc>
              <a:buClrTx/>
              <a:buFontTx/>
            </a:lvl4pPr>
            <a:lvl5pPr algn="l">
              <a:lnSpc>
                <a:spcPct val="100000"/>
              </a:lnSpc>
              <a:buClrTx/>
              <a:buFont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5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126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12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9;p1" descr="Google Shape;9;p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1241700" cy="1241700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Google Shape;64;p11"/>
          <p:cNvSpPr/>
          <p:nvPr/>
        </p:nvSpPr>
        <p:spPr>
          <a:xfrm>
            <a:off x="425200" y="4739999"/>
            <a:ext cx="8296800" cy="1"/>
          </a:xfrm>
          <a:prstGeom prst="line">
            <a:avLst/>
          </a:prstGeom>
          <a:ln w="1905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4" name="Google Shape;65;p11"/>
          <p:cNvSpPr/>
          <p:nvPr/>
        </p:nvSpPr>
        <p:spPr>
          <a:xfrm>
            <a:off x="425200" y="415650"/>
            <a:ext cx="8296800" cy="1"/>
          </a:xfrm>
          <a:prstGeom prst="line">
            <a:avLst/>
          </a:prstGeom>
          <a:ln w="38100">
            <a:solidFill>
              <a:srgbClr val="000000"/>
            </a:solidFill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5" name="xx%"/>
          <p:cNvSpPr txBox="1"/>
          <p:nvPr>
            <p:ph type="title" hasCustomPrompt="1"/>
          </p:nvPr>
        </p:nvSpPr>
        <p:spPr>
          <a:xfrm>
            <a:off x="853950" y="1304850"/>
            <a:ext cx="7436102" cy="1538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 anchor="ctr">
            <a:normAutofit fontScale="100000" lnSpcReduction="0"/>
          </a:bodyPr>
          <a:lstStyle/>
          <a:p>
            <a:pPr/>
            <a:r>
              <a:t>xx%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853950" y="2919450"/>
            <a:ext cx="7436102" cy="1071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Google Shape;30;p4"/>
          <p:cNvSpPr txBox="1"/>
          <p:nvPr/>
        </p:nvSpPr>
        <p:spPr>
          <a:xfrm>
            <a:off x="159380" y="4642306"/>
            <a:ext cx="8552701" cy="3987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/>
          <a:p>
            <a:pPr>
              <a:defRPr b="1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class: </a:t>
            </a:r>
            <a:r>
              <a:rPr b="0"/>
              <a:t>AP CS A</a:t>
            </a:r>
            <a:r>
              <a:rPr b="0"/>
              <a:t> </a:t>
            </a:r>
            <a:r>
              <a:t>g</a:t>
            </a:r>
            <a:r>
              <a:t>oal: </a:t>
            </a:r>
            <a:r>
              <a:rPr b="0"/>
              <a:t>HDW use boolean object comparison to solve computational problems?</a:t>
            </a:r>
          </a:p>
        </p:txBody>
      </p:sp>
      <p:sp>
        <p:nvSpPr>
          <p:cNvPr id="8" name="Google Shape;31;p4"/>
          <p:cNvSpPr txBox="1"/>
          <p:nvPr/>
        </p:nvSpPr>
        <p:spPr>
          <a:xfrm>
            <a:off x="7263947" y="6563"/>
            <a:ext cx="5621102" cy="3987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91423" tIns="91423" rIns="91423" bIns="91423">
            <a:spAutoFit/>
          </a:bodyPr>
          <a:lstStyle>
            <a:lvl1pPr>
              <a:defRPr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r>
              <a:t>Dr. O’Brien, 11/1/21</a:t>
            </a:r>
          </a:p>
        </p:txBody>
      </p:sp>
      <p:sp>
        <p:nvSpPr>
          <p:cNvPr id="9" name="Slide Number"/>
          <p:cNvSpPr txBox="1"/>
          <p:nvPr>
            <p:ph type="sldNum" sz="quarter" idx="2"/>
          </p:nvPr>
        </p:nvSpPr>
        <p:spPr>
          <a:xfrm>
            <a:off x="8709888" y="4717935"/>
            <a:ext cx="336811" cy="335249"/>
          </a:xfrm>
          <a:prstGeom prst="rect">
            <a:avLst/>
          </a:prstGeom>
          <a:ln w="12700">
            <a:miter lim="400000"/>
          </a:ln>
        </p:spPr>
        <p:txBody>
          <a:bodyPr wrap="none" lIns="91423" tIns="91423" rIns="91423" bIns="91423" anchor="ctr">
            <a:normAutofit fontScale="100000" lnSpcReduction="0"/>
          </a:bodyPr>
          <a:lstStyle>
            <a:lvl1pPr algn="r">
              <a:defRPr sz="10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</p:sldLayoutIdLst>
  <p:transition xmlns:p14="http://schemas.microsoft.com/office/powerpoint/2010/main" spd="med" advClick="1"/>
  <p:txStyles>
    <p:titleStyle>
      <a:lvl1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1pPr>
      <a:lvl2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2pPr>
      <a:lvl3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3pPr>
      <a:lvl4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4pPr>
      <a:lvl5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5pPr>
      <a:lvl6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6pPr>
      <a:lvl7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7pPr>
      <a:lvl8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8pPr>
      <a:lvl9pPr marL="0" marR="0" indent="0" algn="ct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9600" u="none">
          <a:solidFill>
            <a:srgbClr val="F46524"/>
          </a:solidFill>
          <a:uFillTx/>
          <a:latin typeface="Lato"/>
          <a:ea typeface="Lato"/>
          <a:cs typeface="Lato"/>
          <a:sym typeface="Lato"/>
        </a:defRPr>
      </a:lvl9pPr>
    </p:titleStyle>
    <p:bodyStyle>
      <a:lvl1pPr marL="457200" marR="0" indent="-342900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1pPr>
      <a:lvl2pPr marL="1005114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2pPr>
      <a:lvl3pPr marL="14623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3pPr>
      <a:lvl4pPr marL="19195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4pPr>
      <a:lvl5pPr marL="23767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5pPr>
      <a:lvl6pPr marL="2833914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6pPr>
      <a:lvl7pPr marL="3291113" marR="0" indent="-408214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●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7pPr>
      <a:lvl8pPr marL="37483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○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8pPr>
      <a:lvl9pPr marL="4205513" marR="0" indent="-408213" algn="ctr" defTabSz="914400" rtl="0" latinLnBrk="0">
        <a:lnSpc>
          <a:spcPct val="115000"/>
        </a:lnSpc>
        <a:spcBef>
          <a:spcPts val="0"/>
        </a:spcBef>
        <a:spcAft>
          <a:spcPts val="0"/>
        </a:spcAft>
        <a:buClr>
          <a:srgbClr val="000000"/>
        </a:buClr>
        <a:buSzPts val="1800"/>
        <a:buFont typeface="Helvetica"/>
        <a:buChar char="■"/>
        <a:tabLst/>
        <a:defRPr b="0" baseline="0" cap="none" i="0" spc="0" strike="noStrike" sz="1800" u="none">
          <a:solidFill>
            <a:srgbClr val="000000"/>
          </a:solidFill>
          <a:uFillTx/>
          <a:latin typeface="Lato"/>
          <a:ea typeface="Lato"/>
          <a:cs typeface="Lato"/>
          <a:sym typeface="Lato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Lato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comments" Target="../comments/comment1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.tif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75;p13"/>
          <p:cNvSpPr txBox="1"/>
          <p:nvPr>
            <p:ph type="ctrTitle"/>
          </p:nvPr>
        </p:nvSpPr>
        <p:spPr>
          <a:xfrm>
            <a:off x="2371725" y="630223"/>
            <a:ext cx="6331500" cy="1542003"/>
          </a:xfrm>
          <a:prstGeom prst="rect">
            <a:avLst/>
          </a:prstGeom>
        </p:spPr>
        <p:txBody>
          <a:bodyPr/>
          <a:lstStyle/>
          <a:p>
            <a:pPr>
              <a:defRPr sz="4300">
                <a:solidFill>
                  <a:srgbClr val="0000FF"/>
                </a:solidFill>
              </a:defRPr>
            </a:pPr>
            <a:r>
              <a:t>Spring 2022 precal </a:t>
            </a:r>
          </a:p>
          <a:p>
            <a:pPr>
              <a:defRPr sz="4300">
                <a:solidFill>
                  <a:srgbClr val="0000FF"/>
                </a:solidFill>
              </a:defRPr>
            </a:pPr>
            <a:r>
              <a:t>Lesson 16.2</a:t>
            </a:r>
          </a:p>
        </p:txBody>
      </p:sp>
      <p:sp>
        <p:nvSpPr>
          <p:cNvPr id="201" name="Google Shape;76;p13"/>
          <p:cNvSpPr txBox="1"/>
          <p:nvPr>
            <p:ph type="subTitle" sz="quarter" idx="1"/>
          </p:nvPr>
        </p:nvSpPr>
        <p:spPr>
          <a:xfrm>
            <a:off x="2434073" y="2830499"/>
            <a:ext cx="6331502" cy="1241702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80000"/>
              </a:lnSpc>
              <a:defRPr sz="1600"/>
            </a:pPr>
            <a:r>
              <a:t>Dr. O’Brien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Herbert Lehman High School</a:t>
            </a:r>
          </a:p>
          <a:p>
            <a:pPr marL="0" indent="0">
              <a:lnSpc>
                <a:spcPct val="80000"/>
              </a:lnSpc>
              <a:defRPr sz="1600"/>
            </a:pPr>
            <a:r>
              <a:t>24 May 2022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Do now…"/>
          <p:cNvSpPr txBox="1"/>
          <p:nvPr/>
        </p:nvSpPr>
        <p:spPr>
          <a:xfrm>
            <a:off x="2176821" y="434058"/>
            <a:ext cx="5930520" cy="25859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 sz="2600"/>
            </a:pPr>
            <a:r>
              <a:t>Do now</a:t>
            </a:r>
          </a:p>
          <a:p>
            <a:pPr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t>Be sure to…</a:t>
            </a: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Grab handout.  Find seat.  Take out notebook/binder.  Copy date and goal. Answer the questions below in complete sentences.</a:t>
            </a:r>
            <a:endParaRPr>
              <a:solidFill>
                <a:schemeClr val="accent1"/>
              </a:solidFill>
            </a:endParaRP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In your own words, describe a </a:t>
            </a:r>
            <a:r>
              <a:rPr b="1">
                <a:solidFill>
                  <a:schemeClr val="accent1"/>
                </a:solidFill>
              </a:rPr>
              <a:t>linear combination</a:t>
            </a:r>
            <a:r>
              <a:rPr>
                <a:solidFill>
                  <a:schemeClr val="accent1"/>
                </a:solidFill>
              </a:rPr>
              <a:t>. Refer to your notes from last week!</a:t>
            </a:r>
            <a:endParaRPr>
              <a:solidFill>
                <a:schemeClr val="accent1"/>
              </a:solidFill>
            </a:endParaRPr>
          </a:p>
          <a:p>
            <a:pPr marL="200526" indent="-200526">
              <a:buSzPct val="100000"/>
              <a:buAutoNum type="arabicPeriod" startAt="1"/>
              <a:defRPr sz="1500">
                <a:solidFill>
                  <a:schemeClr val="accent5"/>
                </a:solidFill>
                <a:latin typeface="+mn-lt"/>
                <a:ea typeface="+mn-ea"/>
                <a:cs typeface="+mn-cs"/>
                <a:sym typeface="Helvetica"/>
              </a:defRPr>
            </a:pPr>
            <a:r>
              <a:rPr>
                <a:solidFill>
                  <a:schemeClr val="accent1"/>
                </a:solidFill>
              </a:rPr>
              <a:t>Suppose </a:t>
            </a:r>
            <a14:m>
              <m:oMath>
                <m:limUpp>
                  <m:e>
                    <m:r>
                      <a:rPr xmlns:a="http://schemas.openxmlformats.org/drawingml/2006/main" sz="1800" i="1">
                        <a:solidFill>
                          <a:srgbClr val="01579B"/>
                        </a:solidFill>
                        <a:latin typeface="Cambria Math" panose="02040503050406030204" pitchFamily="18" charset="0"/>
                      </a:rPr>
                      <m:t>v</m:t>
                    </m:r>
                  </m:e>
                  <m:lim>
                    <m:r>
                      <a:rPr xmlns:a="http://schemas.openxmlformats.org/drawingml/2006/main" sz="1800" i="1">
                        <a:solidFill>
                          <a:srgbClr val="01579B"/>
                        </a:solidFill>
                        <a:latin typeface="Cambria Math" panose="02040503050406030204" pitchFamily="18" charset="0"/>
                      </a:rPr>
                      <m:t>⃗</m:t>
                    </m:r>
                  </m:lim>
                </m:limUpp>
                <m:r>
                  <a:rPr xmlns:a="http://schemas.openxmlformats.org/drawingml/2006/main" sz="1800" i="1">
                    <a:solidFill>
                      <a:srgbClr val="01579B"/>
                    </a:solidFill>
                    <a:latin typeface="Cambria Math" panose="02040503050406030204" pitchFamily="18" charset="0"/>
                  </a:rPr>
                  <m:t>=</m:t>
                </m:r>
                <m:d>
                  <m:dPr>
                    <m:ctrlPr>
                      <a:rPr xmlns:a="http://schemas.openxmlformats.org/drawingml/2006/main" sz="1800" i="1">
                        <a:solidFill>
                          <a:srgbClr val="01579B"/>
                        </a:solidFill>
                        <a:latin typeface="Cambria Math" panose="02040503050406030204" pitchFamily="18" charset="0"/>
                      </a:rPr>
                    </m:ctrlPr>
                    <m:begChr m:val="["/>
                    <m:endChr m:val="]"/>
                  </m:dPr>
                  <m:e>
                    <m:eqArr>
                      <m:eqArrPr>
                        <m:ctrlPr>
                          <a:rPr xmlns:a="http://schemas.openxmlformats.org/drawingml/2006/main" sz="1800" i="1">
                            <a:solidFill>
                              <a:srgbClr val="01579B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xmlns:a="http://schemas.openxmlformats.org/drawingml/2006/main" sz="1800" i="1">
                            <a:solidFill>
                              <a:srgbClr val="01579B"/>
                            </a:solidFill>
                            <a:latin typeface="Cambria Math" panose="02040503050406030204" pitchFamily="18" charset="0"/>
                          </a:rPr>
                          <m:t>-</m:t>
                        </m:r>
                        <m:r>
                          <a:rPr xmlns:a="http://schemas.openxmlformats.org/drawingml/2006/main" sz="1800" i="1">
                            <a:solidFill>
                              <a:srgbClr val="01579B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e>
                        <m:r>
                          <a:rPr xmlns:a="http://schemas.openxmlformats.org/drawingml/2006/main" sz="1800" i="1">
                            <a:solidFill>
                              <a:srgbClr val="01579B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eqArr>
                  </m:e>
                </m:d>
              </m:oMath>
            </a14:m>
            <a:r>
              <a:rPr>
                <a:solidFill>
                  <a:schemeClr val="accent1"/>
                </a:solidFill>
              </a:rPr>
              <a:t> and </a:t>
            </a:r>
            <a14:m>
              <m:oMath>
                <m:limUpp>
                  <m:e>
                    <m:r>
                      <a:rPr xmlns:a="http://schemas.openxmlformats.org/drawingml/2006/main" sz="1800" i="1">
                        <a:solidFill>
                          <a:srgbClr val="01579B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lim>
                    <m:r>
                      <a:rPr xmlns:a="http://schemas.openxmlformats.org/drawingml/2006/main" sz="1800" i="1">
                        <a:solidFill>
                          <a:srgbClr val="01579B"/>
                        </a:solidFill>
                        <a:latin typeface="Cambria Math" panose="02040503050406030204" pitchFamily="18" charset="0"/>
                      </a:rPr>
                      <m:t>⃗</m:t>
                    </m:r>
                  </m:lim>
                </m:limUpp>
                <m:r>
                  <a:rPr xmlns:a="http://schemas.openxmlformats.org/drawingml/2006/main" sz="1800" i="1">
                    <a:solidFill>
                      <a:srgbClr val="01579B"/>
                    </a:solidFill>
                    <a:latin typeface="Cambria Math" panose="02040503050406030204" pitchFamily="18" charset="0"/>
                  </a:rPr>
                  <m:t>=</m:t>
                </m:r>
                <m:d>
                  <m:dPr>
                    <m:ctrlPr>
                      <a:rPr xmlns:a="http://schemas.openxmlformats.org/drawingml/2006/main" sz="1800" i="1">
                        <a:solidFill>
                          <a:srgbClr val="01579B"/>
                        </a:solidFill>
                        <a:latin typeface="Cambria Math" panose="02040503050406030204" pitchFamily="18" charset="0"/>
                      </a:rPr>
                    </m:ctrlPr>
                    <m:begChr m:val="["/>
                    <m:endChr m:val="]"/>
                  </m:dPr>
                  <m:e>
                    <m:eqArr>
                      <m:eqArrPr>
                        <m:ctrlPr>
                          <a:rPr xmlns:a="http://schemas.openxmlformats.org/drawingml/2006/main" sz="1800" i="1">
                            <a:solidFill>
                              <a:srgbClr val="01579B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xmlns:a="http://schemas.openxmlformats.org/drawingml/2006/main" sz="1800" i="1">
                            <a:solidFill>
                              <a:srgbClr val="01579B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e>
                        <m:r>
                          <a:rPr xmlns:a="http://schemas.openxmlformats.org/drawingml/2006/main" sz="1800" i="1">
                            <a:solidFill>
                              <a:srgbClr val="01579B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eqArr>
                  </m:e>
                </m:d>
              </m:oMath>
            </a14:m>
            <a:r>
              <a:rPr>
                <a:solidFill>
                  <a:schemeClr val="accent1"/>
                </a:solidFill>
              </a:rPr>
              <a:t>. Calculate the linear combination </a:t>
            </a:r>
            <a14:m>
              <m:oMath>
                <m:r>
                  <a:rPr xmlns:a="http://schemas.openxmlformats.org/drawingml/2006/main" sz="1800" i="1">
                    <a:solidFill>
                      <a:srgbClr val="01579B"/>
                    </a:solidFill>
                    <a:latin typeface="Cambria Math" panose="02040503050406030204" pitchFamily="18" charset="0"/>
                  </a:rPr>
                  <m:t>c</m:t>
                </m:r>
                <m:limUpp>
                  <m:e>
                    <m:r>
                      <a:rPr xmlns:a="http://schemas.openxmlformats.org/drawingml/2006/main" sz="1800" i="1">
                        <a:solidFill>
                          <a:srgbClr val="01579B"/>
                        </a:solidFill>
                        <a:latin typeface="Cambria Math" panose="02040503050406030204" pitchFamily="18" charset="0"/>
                      </a:rPr>
                      <m:t>v</m:t>
                    </m:r>
                  </m:e>
                  <m:lim>
                    <m:r>
                      <a:rPr xmlns:a="http://schemas.openxmlformats.org/drawingml/2006/main" sz="1800" i="1">
                        <a:solidFill>
                          <a:srgbClr val="01579B"/>
                        </a:solidFill>
                        <a:latin typeface="Cambria Math" panose="02040503050406030204" pitchFamily="18" charset="0"/>
                      </a:rPr>
                      <m:t>⃗</m:t>
                    </m:r>
                  </m:lim>
                </m:limUpp>
                <m:r>
                  <a:rPr xmlns:a="http://schemas.openxmlformats.org/drawingml/2006/main" sz="1800" i="1">
                    <a:solidFill>
                      <a:srgbClr val="01579B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1800" i="1">
                    <a:solidFill>
                      <a:srgbClr val="01579B"/>
                    </a:solidFill>
                    <a:latin typeface="Cambria Math" panose="02040503050406030204" pitchFamily="18" charset="0"/>
                  </a:rPr>
                  <m:t>d</m:t>
                </m:r>
                <m:limUpp>
                  <m:e>
                    <m:r>
                      <a:rPr xmlns:a="http://schemas.openxmlformats.org/drawingml/2006/main" sz="1800" i="1">
                        <a:solidFill>
                          <a:srgbClr val="01579B"/>
                        </a:solidFill>
                        <a:latin typeface="Cambria Math" panose="02040503050406030204" pitchFamily="18" charset="0"/>
                      </a:rPr>
                      <m:t>w</m:t>
                    </m:r>
                  </m:e>
                  <m:lim>
                    <m:r>
                      <a:rPr xmlns:a="http://schemas.openxmlformats.org/drawingml/2006/main" sz="1800" i="1">
                        <a:solidFill>
                          <a:srgbClr val="01579B"/>
                        </a:solidFill>
                        <a:latin typeface="Cambria Math" panose="02040503050406030204" pitchFamily="18" charset="0"/>
                      </a:rPr>
                      <m:t>⃗</m:t>
                    </m:r>
                  </m:lim>
                </m:limUpp>
              </m:oMath>
            </a14:m>
            <a:r>
              <a:rPr>
                <a:solidFill>
                  <a:schemeClr val="accent1"/>
                </a:solidFill>
              </a:rPr>
              <a:t> where </a:t>
            </a:r>
            <a14:m>
              <m:oMath>
                <m:r>
                  <a:rPr xmlns:a="http://schemas.openxmlformats.org/drawingml/2006/main" sz="1800" i="1">
                    <a:solidFill>
                      <a:srgbClr val="01579B"/>
                    </a:solidFill>
                    <a:latin typeface="Cambria Math" panose="02040503050406030204" pitchFamily="18" charset="0"/>
                  </a:rPr>
                  <m:t>c</m:t>
                </m:r>
                <m:r>
                  <a:rPr xmlns:a="http://schemas.openxmlformats.org/drawingml/2006/main" sz="1800" i="1">
                    <a:solidFill>
                      <a:srgbClr val="01579B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800" i="1">
                    <a:solidFill>
                      <a:srgbClr val="01579B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1800" i="1">
                    <a:solidFill>
                      <a:srgbClr val="01579B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800" i="1">
                    <a:solidFill>
                      <a:srgbClr val="01579B"/>
                    </a:solidFill>
                    <a:latin typeface="Cambria Math" panose="02040503050406030204" pitchFamily="18" charset="0"/>
                  </a:rPr>
                  <m:t>-</m:t>
                </m:r>
                <m:r>
                  <a:rPr xmlns:a="http://schemas.openxmlformats.org/drawingml/2006/main" sz="1800" i="1">
                    <a:solidFill>
                      <a:srgbClr val="01579B"/>
                    </a:solidFill>
                    <a:latin typeface="Cambria Math" panose="02040503050406030204" pitchFamily="18" charset="0"/>
                  </a:rPr>
                  <m:t>2</m:t>
                </m:r>
              </m:oMath>
            </a14:m>
            <a:r>
              <a:rPr>
                <a:solidFill>
                  <a:schemeClr val="accent1"/>
                </a:solidFill>
              </a:rPr>
              <a:t> and where </a:t>
            </a:r>
            <a14:m>
              <m:oMath>
                <m:r>
                  <a:rPr xmlns:a="http://schemas.openxmlformats.org/drawingml/2006/main" sz="1850" i="1">
                    <a:solidFill>
                      <a:srgbClr val="01579B"/>
                    </a:solidFill>
                    <a:latin typeface="Cambria Math" panose="02040503050406030204" pitchFamily="18" charset="0"/>
                  </a:rPr>
                  <m:t>c</m:t>
                </m:r>
                <m:r>
                  <a:rPr xmlns:a="http://schemas.openxmlformats.org/drawingml/2006/main" sz="1850" i="1">
                    <a:solidFill>
                      <a:srgbClr val="01579B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850" i="1">
                    <a:solidFill>
                      <a:srgbClr val="01579B"/>
                    </a:solidFill>
                    <a:latin typeface="Cambria Math" panose="02040503050406030204" pitchFamily="18" charset="0"/>
                  </a:rPr>
                  <m:t>0,</m:t>
                </m:r>
                <m:r>
                  <a:rPr xmlns:a="http://schemas.openxmlformats.org/drawingml/2006/main" sz="1850" i="1">
                    <a:solidFill>
                      <a:srgbClr val="01579B"/>
                    </a:solidFill>
                    <a:latin typeface="Cambria Math" panose="02040503050406030204" pitchFamily="18" charset="0"/>
                  </a:rPr>
                  <m:t>d</m:t>
                </m:r>
                <m:r>
                  <a:rPr xmlns:a="http://schemas.openxmlformats.org/drawingml/2006/main" sz="1850" i="1">
                    <a:solidFill>
                      <a:srgbClr val="01579B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850" i="1">
                    <a:solidFill>
                      <a:srgbClr val="01579B"/>
                    </a:solidFill>
                    <a:latin typeface="Cambria Math" panose="02040503050406030204" pitchFamily="18" charset="0"/>
                  </a:rPr>
                  <m:t>3</m:t>
                </m:r>
              </m:oMath>
            </a14:m>
            <a:r>
              <a:rPr>
                <a:solidFill>
                  <a:schemeClr val="accent1"/>
                </a:solidFill>
              </a:rPr>
              <a:t>.</a:t>
            </a:r>
            <a:endParaRPr>
              <a:solidFill>
                <a:srgbClr val="01579B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Warm up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91423" tIns="91423" rIns="91423" bIns="91423"/>
          <a:lstStyle>
            <a:lvl1pPr defTabSz="886968">
              <a:defRPr sz="2910"/>
            </a:lvl1pPr>
          </a:lstStyle>
          <a:p>
            <a:pPr/>
            <a:r>
              <a:t>Warm up</a:t>
            </a:r>
          </a:p>
        </p:txBody>
      </p:sp>
      <p:sp>
        <p:nvSpPr>
          <p:cNvPr id="208" name="Be sure to……"/>
          <p:cNvSpPr txBox="1"/>
          <p:nvPr>
            <p:ph type="body" sz="half" idx="1"/>
          </p:nvPr>
        </p:nvSpPr>
        <p:spPr>
          <a:xfrm>
            <a:off x="737261" y="1469712"/>
            <a:ext cx="4051240" cy="3002402"/>
          </a:xfrm>
          <a:prstGeom prst="rect">
            <a:avLst/>
          </a:prstGeom>
        </p:spPr>
        <p:txBody>
          <a:bodyPr lIns="91423" tIns="91423" rIns="91423" bIns="91423"/>
          <a:lstStyle/>
          <a:p>
            <a:pPr marL="0" indent="0">
              <a:buClrTx/>
              <a:buSzTx/>
              <a:buFontTx/>
              <a:buNone/>
              <a:defRPr>
                <a:solidFill>
                  <a:srgbClr val="E22400"/>
                </a:solidFill>
              </a:defRPr>
            </a:pPr>
            <a:r>
              <a:t>Be sure to…</a:t>
            </a:r>
          </a:p>
          <a:p>
            <a:pPr/>
            <a:r>
              <a:t>Answer the questions below in your notes.</a:t>
            </a:r>
          </a:p>
          <a:p>
            <a:pPr/>
            <a:r>
              <a:t>What’s the relationship between </a:t>
            </a:r>
            <a14:m>
              <m:oMath>
                <m:d>
                  <m:dPr>
                    <m:ctrlP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begChr m:val="["/>
                    <m:endChr m:val="]"/>
                  </m:dPr>
                  <m:e>
                    <m:m>
                      <m:mPr>
                        <m:ctrlPr>
                          <a:rPr xmlns:a="http://schemas.openxmlformats.org/drawingml/2006/main"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baseJc m:val="center"/>
                        <m:plcHide m:val="on"/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</m:mPr>
                      <m:mr>
                        <m:e>
                          <m:r>
                            <a:rPr xmlns:a="http://schemas.openxmlformats.org/drawingml/2006/main" sz="2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e>
                          <m:r>
                            <a:rPr xmlns:a="http://schemas.openxmlformats.org/drawingml/2006/main" sz="2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e>
                      </m:mr>
                      <m:mr>
                        <m:e>
                          <m:r>
                            <a:rPr xmlns:a="http://schemas.openxmlformats.org/drawingml/2006/main" sz="2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  <m:e>
                          <m:r>
                            <a:rPr xmlns:a="http://schemas.openxmlformats.org/drawingml/2006/main" sz="2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</m:e>
                      </m:mr>
                    </m:m>
                  </m:e>
                </m:d>
                <m:d>
                  <m:dPr>
                    <m:ctrlP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begChr m:val="["/>
                    <m:endChr m:val="]"/>
                  </m:dPr>
                  <m:e>
                    <m:eqArr>
                      <m:eqArrPr>
                        <m:ctrlPr>
                          <a:rPr xmlns:a="http://schemas.openxmlformats.org/drawingml/2006/main"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xmlns:a="http://schemas.openxmlformats.org/drawingml/2006/main"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e>
                        <m:r>
                          <a:rPr xmlns:a="http://schemas.openxmlformats.org/drawingml/2006/main"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eqArr>
                  </m:e>
                </m:d>
              </m:oMath>
            </a14:m>
            <a:r>
              <a:t> and  </a:t>
            </a:r>
            <a14:m>
              <m:oMath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d>
                  <m:dPr>
                    <m:ctrlP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begChr m:val="["/>
                    <m:endChr m:val="]"/>
                  </m:dPr>
                  <m:e>
                    <m:eqArr>
                      <m:eqArrPr>
                        <m:ctrlPr>
                          <a:rPr xmlns:a="http://schemas.openxmlformats.org/drawingml/2006/main"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xmlns:a="http://schemas.openxmlformats.org/drawingml/2006/main"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a</m:t>
                        </m:r>
                      </m:e>
                      <m:e>
                        <m:r>
                          <a:rPr xmlns:a="http://schemas.openxmlformats.org/drawingml/2006/main"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eqArr>
                  </m:e>
                </m:d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+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y</m:t>
                </m:r>
                <m:d>
                  <m:dPr>
                    <m:ctrlP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begChr m:val="["/>
                    <m:endChr m:val="]"/>
                  </m:dPr>
                  <m:e>
                    <m:eqArr>
                      <m:eqArrPr>
                        <m:ctrlPr>
                          <a:rPr xmlns:a="http://schemas.openxmlformats.org/drawingml/2006/main"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xmlns:a="http://schemas.openxmlformats.org/drawingml/2006/main"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e>
                        <m:r>
                          <a:rPr xmlns:a="http://schemas.openxmlformats.org/drawingml/2006/main"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d</m:t>
                        </m:r>
                      </m:e>
                    </m:eqArr>
                  </m:e>
                </m:d>
              </m:oMath>
            </a14:m>
            <a:r>
              <a:t>?</a:t>
            </a:r>
          </a:p>
          <a:p>
            <a:pPr/>
            <a:r>
              <a:t>Why are these related to linear combinations?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Mini less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lIns="91423" tIns="91423" rIns="91423" bIns="91423"/>
          <a:lstStyle>
            <a:lvl1pPr defTabSz="886968">
              <a:defRPr sz="2910"/>
            </a:lvl1pPr>
          </a:lstStyle>
          <a:p>
            <a:pPr/>
            <a:r>
              <a:t>Mini lesson</a:t>
            </a:r>
          </a:p>
        </p:txBody>
      </p:sp>
      <p:sp>
        <p:nvSpPr>
          <p:cNvPr id="213" name="Be sure to……"/>
          <p:cNvSpPr txBox="1"/>
          <p:nvPr>
            <p:ph type="body" sz="quarter" idx="1"/>
          </p:nvPr>
        </p:nvSpPr>
        <p:spPr>
          <a:xfrm>
            <a:off x="737261" y="1469712"/>
            <a:ext cx="4039780" cy="1241701"/>
          </a:xfrm>
          <a:prstGeom prst="rect">
            <a:avLst/>
          </a:prstGeom>
        </p:spPr>
        <p:txBody>
          <a:bodyPr lIns="91423" tIns="91423" rIns="91423" bIns="91423"/>
          <a:lstStyle/>
          <a:p>
            <a:pPr marL="0" indent="0">
              <a:buClrTx/>
              <a:buSzTx/>
              <a:buFontTx/>
              <a:buNone/>
              <a:defRPr>
                <a:solidFill>
                  <a:srgbClr val="E22400"/>
                </a:solidFill>
              </a:defRPr>
            </a:pPr>
            <a:r>
              <a:t>Be sure to…</a:t>
            </a:r>
          </a:p>
          <a:p>
            <a:pPr/>
            <a:r>
              <a:t>Copy the vocab item to the right.</a:t>
            </a:r>
          </a:p>
          <a:p>
            <a:pPr/>
            <a:r>
              <a:t>Follow along with work on board.</a:t>
            </a:r>
          </a:p>
        </p:txBody>
      </p:sp>
      <p:sp>
        <p:nvSpPr>
          <p:cNvPr id="214" name="Scalar multiple of vector (Review)…"/>
          <p:cNvSpPr txBox="1"/>
          <p:nvPr/>
        </p:nvSpPr>
        <p:spPr>
          <a:xfrm>
            <a:off x="5337763" y="1158028"/>
            <a:ext cx="2802536" cy="603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Scalar multiple of vector (Review)</a:t>
            </a:r>
          </a:p>
          <a:p>
            <a:pPr>
              <a:defRPr>
                <a:solidFill>
                  <a:srgbClr val="5E30EB"/>
                </a:solidFill>
              </a:defRPr>
            </a:pPr>
            <a:r>
              <a:t>The product of multiplying a vector by a scalar</a:t>
            </a:r>
          </a:p>
        </p:txBody>
      </p:sp>
      <p:sp>
        <p:nvSpPr>
          <p:cNvPr id="215" name="Linear combination (Review)…"/>
          <p:cNvSpPr txBox="1"/>
          <p:nvPr/>
        </p:nvSpPr>
        <p:spPr>
          <a:xfrm>
            <a:off x="5337763" y="1919808"/>
            <a:ext cx="2802536" cy="6037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Linear combination (Review)</a:t>
            </a:r>
          </a:p>
          <a:p>
            <a:pPr>
              <a:defRPr>
                <a:solidFill>
                  <a:srgbClr val="5E30EB"/>
                </a:solidFill>
              </a:defRPr>
            </a:pPr>
            <a:r>
              <a:t>Sum of the scalar multiples of two vectors</a:t>
            </a:r>
          </a:p>
        </p:txBody>
      </p:sp>
      <p:sp>
        <p:nvSpPr>
          <p:cNvPr id="216" name="Vector space…"/>
          <p:cNvSpPr txBox="1"/>
          <p:nvPr/>
        </p:nvSpPr>
        <p:spPr>
          <a:xfrm>
            <a:off x="5337763" y="2681587"/>
            <a:ext cx="2802536" cy="6470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Vector space </a:t>
            </a:r>
            <a14:m>
              <m:oMath>
                <m:sSup>
                  <m:e>
                    <m:r>
                      <a:rPr xmlns:a="http://schemas.openxmlformats.org/drawingml/2006/main" sz="1700" i="1">
                        <a:solidFill>
                          <a:srgbClr val="F46524"/>
                        </a:solidFill>
                        <a:latin typeface="Cambria Math" panose="02040503050406030204" pitchFamily="18" charset="0"/>
                      </a:rPr>
                      <m:t>R</m:t>
                    </m:r>
                  </m:e>
                  <m:sup>
                    <m:r>
                      <a:rPr xmlns:a="http://schemas.openxmlformats.org/drawingml/2006/main" sz="1700" i="1">
                        <a:solidFill>
                          <a:srgbClr val="F46524"/>
                        </a:solidFill>
                        <a:latin typeface="Cambria Math" panose="02040503050406030204" pitchFamily="18" charset="0"/>
                      </a:rPr>
                      <m:t>2</m:t>
                    </m:r>
                  </m:sup>
                </m:sSup>
              </m:oMath>
            </a14:m>
          </a:p>
          <a:p>
            <a:pPr>
              <a:defRPr>
                <a:solidFill>
                  <a:srgbClr val="5E30EB"/>
                </a:solidFill>
              </a:defRPr>
            </a:pPr>
            <a:r>
              <a:t>The set of all vectors with two components</a:t>
            </a:r>
          </a:p>
        </p:txBody>
      </p:sp>
      <p:sp>
        <p:nvSpPr>
          <p:cNvPr id="217" name="Column space of a matrix M…"/>
          <p:cNvSpPr txBox="1"/>
          <p:nvPr/>
        </p:nvSpPr>
        <p:spPr>
          <a:xfrm>
            <a:off x="5337763" y="3486646"/>
            <a:ext cx="2802536" cy="10967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/>
            <a:r>
              <a:t>Column space of a matrix M</a:t>
            </a:r>
          </a:p>
          <a:p>
            <a:pPr>
              <a:defRPr>
                <a:solidFill>
                  <a:srgbClr val="5E30EB"/>
                </a:solidFill>
              </a:defRPr>
            </a:pPr>
            <a:r>
              <a:t>The set of all linear combinations of the column vectors of M. For </a:t>
            </a:r>
            <a14:m>
              <m:oMath>
                <m:r>
                  <a:rPr xmlns:a="http://schemas.openxmlformats.org/drawingml/2006/main" sz="1650" i="1">
                    <a:solidFill>
                      <a:srgbClr val="5E30EB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650" i="1">
                    <a:solidFill>
                      <a:srgbClr val="5E30EB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1650" i="1">
                    <a:solidFill>
                      <a:srgbClr val="5E30EB"/>
                    </a:solidFill>
                    <a:latin typeface="Cambria Math" panose="02040503050406030204" pitchFamily="18" charset="0"/>
                  </a:rPr>
                  <m:t>=</m:t>
                </m:r>
                <m:r>
                  <a:rPr xmlns:a="http://schemas.openxmlformats.org/drawingml/2006/main" sz="1650" i="1">
                    <a:solidFill>
                      <a:srgbClr val="5E30EB"/>
                    </a:solidFill>
                    <a:latin typeface="Cambria Math" panose="02040503050406030204" pitchFamily="18" charset="0"/>
                  </a:rPr>
                  <m:t>B</m:t>
                </m:r>
              </m:oMath>
            </a14:m>
            <a:r>
              <a:t>, B must be in the column space of </a:t>
            </a:r>
            <a14:m>
              <m:oMath>
                <m:r>
                  <a:rPr xmlns:a="http://schemas.openxmlformats.org/drawingml/2006/main" sz="1550" i="1">
                    <a:solidFill>
                      <a:srgbClr val="5E30EB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1550" i="1">
                    <a:solidFill>
                      <a:srgbClr val="5E30EB"/>
                    </a:solidFill>
                    <a:latin typeface="Cambria Math" panose="02040503050406030204" pitchFamily="18" charset="0"/>
                  </a:rPr>
                  <m:t>X</m:t>
                </m:r>
              </m:oMath>
            </a14:m>
            <a:r>
              <a:t> </a:t>
            </a:r>
          </a:p>
        </p:txBody>
      </p:sp>
      <p:sp>
        <p:nvSpPr>
          <p:cNvPr id="218" name="Suppose   and  .…"/>
          <p:cNvSpPr txBox="1"/>
          <p:nvPr/>
        </p:nvSpPr>
        <p:spPr>
          <a:xfrm>
            <a:off x="366954" y="2668887"/>
            <a:ext cx="4581191" cy="16764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Suppose </a:t>
            </a:r>
            <a14:m>
              <m:oMath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A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d>
                  <m:dPr>
                    <m:ctrlP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begChr m:val="["/>
                    <m:endChr m:val="]"/>
                  </m:dPr>
                  <m:e>
                    <m:m>
                      <m:mPr>
                        <m:ctrlPr>
                          <a:rPr xmlns:a="http://schemas.openxmlformats.org/drawingml/2006/main"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  <m:baseJc m:val="center"/>
                        <m:plcHide m:val="on"/>
                        <m:mcs>
                          <m:mc>
                            <m:mcPr>
                              <m:count m:val="2"/>
                              <m:mcJc m:val="center"/>
                            </m:mcPr>
                          </m:mc>
                        </m:mcs>
                      </m:mPr>
                      <m:mr>
                        <m:e>
                          <m:r>
                            <a:rPr xmlns:a="http://schemas.openxmlformats.org/drawingml/2006/main" sz="2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e>
                          <m:r>
                            <a:rPr xmlns:a="http://schemas.openxmlformats.org/drawingml/2006/main" sz="2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xmlns:a="http://schemas.openxmlformats.org/drawingml/2006/main" sz="2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e>
                          <m:r>
                            <a:rPr xmlns:a="http://schemas.openxmlformats.org/drawingml/2006/main" sz="2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-</m:t>
                          </m:r>
                          <m:r>
                            <a:rPr xmlns:a="http://schemas.openxmlformats.org/drawingml/2006/main" sz="215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mr>
                    </m:m>
                  </m:e>
                </m:d>
              </m:oMath>
            </a14:m>
            <a:r>
              <a:t> and </a:t>
            </a:r>
            <a14:m>
              <m:oMath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X</m:t>
                </m:r>
                <m:r>
                  <a:rPr xmlns:a="http://schemas.openxmlformats.org/drawingml/2006/main" sz="2150" i="1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m:t>=</m:t>
                </m:r>
                <m:d>
                  <m:dPr>
                    <m:ctrlPr>
                      <a:rPr xmlns:a="http://schemas.openxmlformats.org/drawingml/2006/main" sz="215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</m:ctrlPr>
                    <m:begChr m:val="["/>
                    <m:endChr m:val="]"/>
                  </m:dPr>
                  <m:e>
                    <m:eqArr>
                      <m:eqArrPr>
                        <m:ctrlPr>
                          <a:rPr xmlns:a="http://schemas.openxmlformats.org/drawingml/2006/main"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eqArrPr>
                      <m:e>
                        <m:r>
                          <a:rPr xmlns:a="http://schemas.openxmlformats.org/drawingml/2006/main"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e>
                        <m:r>
                          <a:rPr xmlns:a="http://schemas.openxmlformats.org/drawingml/2006/main" sz="215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eqArr>
                  </m:e>
                </m:d>
              </m:oMath>
            </a14:m>
            <a:r>
              <a:t>.  </a:t>
            </a:r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How could we describe the column space for A?</a:t>
            </a:r>
          </a:p>
          <a:p>
            <a:pPr marL="457200" indent="-342900">
              <a:lnSpc>
                <a:spcPct val="115000"/>
              </a:lnSpc>
              <a:buClr>
                <a:srgbClr val="000000"/>
              </a:buClr>
              <a:buSzPts val="1800"/>
              <a:buFont typeface="Helvetica"/>
              <a:buChar char="●"/>
              <a:defRPr sz="18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defRPr>
            </a:pPr>
            <a:r>
              <a:t>How is the column space related to AX?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2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2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Class="entr" nodeType="with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5" grpId="3"/>
      <p:bldP build="p" bldLvl="5" animBg="1" rev="0" advAuto="0" spid="213" grpId="1"/>
      <p:bldP build="whole" bldLvl="1" animBg="1" rev="0" advAuto="0" spid="216" grpId="4"/>
      <p:bldP build="whole" bldLvl="1" animBg="1" rev="0" advAuto="0" spid="217" grpId="5"/>
      <p:bldP build="whole" bldLvl="1" animBg="1" rev="0" advAuto="0" spid="214" grpId="2"/>
      <p:bldP build="p" bldLvl="5" animBg="1" rev="0" advAuto="0" spid="218" grpId="6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grpSp>
        <p:nvGrpSpPr>
          <p:cNvPr id="225" name="Google Shape;118;p19"/>
          <p:cNvGrpSpPr/>
          <p:nvPr/>
        </p:nvGrpSpPr>
        <p:grpSpPr>
          <a:xfrm>
            <a:off x="2462914" y="468728"/>
            <a:ext cx="6244204" cy="774511"/>
            <a:chOff x="0" y="0"/>
            <a:chExt cx="6244202" cy="774510"/>
          </a:xfrm>
        </p:grpSpPr>
        <p:sp>
          <p:nvSpPr>
            <p:cNvPr id="223" name="Rectangle"/>
            <p:cNvSpPr/>
            <p:nvPr/>
          </p:nvSpPr>
          <p:spPr>
            <a:xfrm>
              <a:off x="-1" y="-1"/>
              <a:ext cx="6244204" cy="774512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24" name="Independent work"/>
            <p:cNvSpPr txBox="1"/>
            <p:nvPr/>
          </p:nvSpPr>
          <p:spPr>
            <a:xfrm>
              <a:off x="12134" y="12134"/>
              <a:ext cx="6219935" cy="75024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>
              <a:lvl1pPr defTabSz="713231">
                <a:defRPr sz="1871"/>
              </a:lvl1pPr>
            </a:lstStyle>
            <a:p>
              <a:pPr/>
              <a:r>
                <a:t>Independent work</a:t>
              </a:r>
            </a:p>
          </p:txBody>
        </p:sp>
      </p:grpSp>
      <p:sp>
        <p:nvSpPr>
          <p:cNvPr id="226" name="Be sure to……"/>
          <p:cNvSpPr txBox="1"/>
          <p:nvPr/>
        </p:nvSpPr>
        <p:spPr>
          <a:xfrm>
            <a:off x="864178" y="1718685"/>
            <a:ext cx="5181868" cy="1924585"/>
          </a:xfrm>
          <a:prstGeom prst="rect">
            <a:avLst/>
          </a:prstGeom>
          <a:ln w="12700">
            <a:solidFill>
              <a:srgbClr val="000000"/>
            </a:solidFill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>
            <a:spAutoFit/>
          </a:bodyPr>
          <a:lstStyle/>
          <a:p>
            <a:pPr>
              <a:defRPr>
                <a:solidFill>
                  <a:schemeClr val="accent5"/>
                </a:solidFill>
              </a:defRPr>
            </a:pPr>
            <a:r>
              <a:t>Be sure to…</a:t>
            </a:r>
          </a:p>
          <a:p>
            <a:pPr marL="140368" indent="-140368">
              <a:buSzPct val="100000"/>
              <a:buChar char="•"/>
              <a:defRPr>
                <a:solidFill>
                  <a:schemeClr val="accent4"/>
                </a:solidFill>
              </a:defRPr>
            </a:pPr>
            <a:r>
              <a:t>On Google Classroom, work on two Desmos Activities:</a:t>
            </a:r>
          </a:p>
          <a:p>
            <a:pPr lvl="1" marL="521368" indent="-140368">
              <a:buSzPct val="100000"/>
              <a:buChar char="•"/>
              <a:defRPr>
                <a:solidFill>
                  <a:schemeClr val="accent4"/>
                </a:solidFill>
              </a:defRPr>
            </a:pPr>
            <a:r>
              <a:t> </a:t>
            </a:r>
            <a:r>
              <a:rPr b="1"/>
              <a:t>Vector addition &amp; multiplication activity (May 18th)</a:t>
            </a:r>
            <a:r>
              <a:t>.  </a:t>
            </a:r>
          </a:p>
          <a:p>
            <a:pPr lvl="1" marL="521368" indent="-140368">
              <a:buSzPct val="100000"/>
              <a:buChar char="•"/>
              <a:defRPr b="1">
                <a:solidFill>
                  <a:schemeClr val="accent4"/>
                </a:solidFill>
              </a:defRPr>
            </a:pPr>
            <a:r>
              <a:t>Vectors &amp; Linear Combinations (May 19th) </a:t>
            </a:r>
          </a:p>
          <a:p>
            <a:pPr marL="140368" indent="-140368">
              <a:buSzPct val="100000"/>
              <a:buChar char="•"/>
              <a:defRPr>
                <a:solidFill>
                  <a:schemeClr val="accent4"/>
                </a:solidFill>
              </a:defRPr>
            </a:pPr>
            <a:r>
              <a:t>Work until 9:43 AM</a:t>
            </a:r>
          </a:p>
          <a:p>
            <a:pPr marL="140368" indent="-140368">
              <a:buSzPct val="100000"/>
              <a:buChar char="•"/>
              <a:defRPr>
                <a:solidFill>
                  <a:schemeClr val="accent4"/>
                </a:solidFill>
              </a:defRPr>
            </a:pPr>
            <a:r>
              <a:t>Be prepared to share out your work!</a:t>
            </a:r>
            <a:endParaRPr b="1" sz="16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defTabSz="457200">
              <a:defRPr sz="1920">
                <a:solidFill>
                  <a:srgbClr val="999999"/>
                </a:solidFill>
                <a:latin typeface="+mn-lt"/>
                <a:ea typeface="+mn-ea"/>
                <a:cs typeface="+mn-cs"/>
                <a:sym typeface="Helvetica"/>
              </a:defRPr>
            </a:pPr>
          </a:p>
          <a:p>
            <a:pPr>
              <a:defRPr>
                <a:solidFill>
                  <a:schemeClr val="accent4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Double-click to edi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86968">
              <a:defRPr sz="2910"/>
            </a:pPr>
          </a:p>
        </p:txBody>
      </p:sp>
      <p:sp>
        <p:nvSpPr>
          <p:cNvPr id="231" name="Google Shape;119;p19"/>
          <p:cNvSpPr txBox="1"/>
          <p:nvPr/>
        </p:nvSpPr>
        <p:spPr>
          <a:xfrm>
            <a:off x="2463308" y="1404067"/>
            <a:ext cx="10603771" cy="245297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>
            <a:normAutofit fontScale="100000" lnSpcReduction="0"/>
          </a:bodyPr>
          <a:lstStyle/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Make sure there isn’t any litter near your workstation.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If you borrowed headphones, sign them back in.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b="1" sz="1800">
                <a:solidFill>
                  <a:srgbClr val="171717"/>
                </a:solidFill>
              </a:defRPr>
            </a:pPr>
            <a:r>
              <a:t>Make sure you are logged out of your computer! </a:t>
            </a:r>
          </a:p>
          <a:p>
            <a:pPr marL="629708" indent="-629708" defTabSz="2438400">
              <a:lnSpc>
                <a:spcPct val="115000"/>
              </a:lnSpc>
              <a:buSzPct val="100000"/>
              <a:buAutoNum type="arabicPeriod" startAt="1"/>
              <a:defRPr sz="1800">
                <a:solidFill>
                  <a:srgbClr val="171717"/>
                </a:solidFill>
              </a:defRPr>
            </a:pPr>
            <a:r>
              <a:t>Remain in your seat until the bell rings.</a:t>
            </a:r>
          </a:p>
        </p:txBody>
      </p:sp>
      <p:grpSp>
        <p:nvGrpSpPr>
          <p:cNvPr id="234" name="Google Shape;118;p19"/>
          <p:cNvGrpSpPr/>
          <p:nvPr/>
        </p:nvGrpSpPr>
        <p:grpSpPr>
          <a:xfrm>
            <a:off x="2147095" y="500360"/>
            <a:ext cx="6535195" cy="810605"/>
            <a:chOff x="0" y="0"/>
            <a:chExt cx="6535193" cy="810604"/>
          </a:xfrm>
        </p:grpSpPr>
        <p:sp>
          <p:nvSpPr>
            <p:cNvPr id="232" name="Rectangle"/>
            <p:cNvSpPr/>
            <p:nvPr/>
          </p:nvSpPr>
          <p:spPr>
            <a:xfrm>
              <a:off x="-1" y="-1"/>
              <a:ext cx="6535195" cy="810606"/>
            </a:xfrm>
            <a:prstGeom prst="rect">
              <a:avLst/>
            </a:prstGeom>
            <a:solidFill>
              <a:srgbClr val="FFFFFF"/>
            </a:solidFill>
            <a:ln w="25400" cap="flat">
              <a:solidFill>
                <a:schemeClr val="accent1"/>
              </a:solidFill>
              <a:prstDash val="solid"/>
              <a:round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>
                <a:defRPr>
                  <a:solidFill>
                    <a:schemeClr val="accent3">
                      <a:lumOff val="-9098"/>
                    </a:schemeClr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233" name="wrapping up!…"/>
            <p:cNvSpPr txBox="1"/>
            <p:nvPr/>
          </p:nvSpPr>
          <p:spPr>
            <a:xfrm>
              <a:off x="12699" y="12699"/>
              <a:ext cx="6509795" cy="78520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91422" tIns="91422" rIns="91422" bIns="91422" numCol="1" anchor="t">
              <a:normAutofit fontScale="100000" lnSpcReduction="0"/>
            </a:bodyPr>
            <a:lstStyle/>
            <a:p>
              <a:pPr>
                <a:defRPr sz="2400"/>
              </a:pPr>
              <a:r>
                <a:t>wrapping up!</a:t>
              </a:r>
            </a:p>
            <a:p>
              <a:pPr>
                <a:defRPr>
                  <a:solidFill>
                    <a:schemeClr val="accent5"/>
                  </a:solidFill>
                  <a:latin typeface="+mn-lt"/>
                  <a:ea typeface="+mn-ea"/>
                  <a:cs typeface="+mn-cs"/>
                  <a:sym typeface="Helvetica"/>
                </a:defRPr>
              </a:pPr>
              <a:r>
                <a:t>be sure to:</a:t>
              </a:r>
              <a:r>
                <a:rPr>
                  <a:solidFill>
                    <a:schemeClr val="accent5">
                      <a:lumOff val="-9843"/>
                    </a:schemeClr>
                  </a:solidFill>
                </a:rPr>
                <a:t> </a:t>
              </a:r>
              <a:r>
                <a:rPr>
                  <a:solidFill>
                    <a:schemeClr val="accent1"/>
                  </a:solidFill>
                </a:rPr>
                <a:t>read the directions below!</a:t>
              </a:r>
            </a:p>
          </p:txBody>
        </p:sp>
      </p:grpSp>
      <p:pic>
        <p:nvPicPr>
          <p:cNvPr id="235" name="Image" descr="Image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81021" y="1497170"/>
            <a:ext cx="2126173" cy="181118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F46524"/>
      </a:dk1>
      <a:lt1>
        <a:srgbClr val="F46524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Swiss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1579B"/>
      </a:accent1>
      <a:accent2>
        <a:srgbClr val="27C7BD"/>
      </a:accent2>
      <a:accent3>
        <a:srgbClr val="0099E8"/>
      </a:accent3>
      <a:accent4>
        <a:srgbClr val="51B9A3"/>
      </a:accent4>
      <a:accent5>
        <a:srgbClr val="FB8C00"/>
      </a:accent5>
      <a:accent6>
        <a:srgbClr val="FFAE88"/>
      </a:accent6>
      <a:hlink>
        <a:srgbClr val="0000FF"/>
      </a:hlink>
      <a:folHlink>
        <a:srgbClr val="FF00FF"/>
      </a:folHlink>
    </a:clrScheme>
    <a:fontScheme name="Swiss">
      <a:majorFont>
        <a:latin typeface="Arial"/>
        <a:ea typeface="Arial"/>
        <a:cs typeface="Arial"/>
      </a:majorFont>
      <a:minorFont>
        <a:latin typeface="Helvetica"/>
        <a:ea typeface="Helvetica"/>
        <a:cs typeface="Helvetica"/>
      </a:minorFont>
    </a:fontScheme>
    <a:fmtScheme name="Swis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46524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400" u="none" kumimoji="0" normalizeH="0">
            <a:ln>
              <a:noFill/>
            </a:ln>
            <a:solidFill>
              <a:srgbClr val="F46524"/>
            </a:solidFill>
            <a:effectLst/>
            <a:uFillTx/>
            <a:latin typeface="+mj-lt"/>
            <a:ea typeface="+mj-ea"/>
            <a:cs typeface="+mj-cs"/>
            <a:sym typeface="Arial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