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comments/comment1.xml" ContentType="application/vnd.openxmlformats-officedocument.presentationml.comments+xml"/>
  <Override PartName="/ppt/slides/slide5.xml" ContentType="application/vnd.openxmlformats-officedocument.presentationml.slide+xml"/>
  <Override PartName="/ppt/slides/slide6.xml" ContentType="application/vnd.openxmlformats-officedocument.presentationml.slide+xml"/>
  <Override PartName="/ppt/media/image1.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3"/>
    <p:sldId id="261" r:id="rId14"/>
  </p:sldIdLst>
  <p:sldSz cx="9144000" cy="51435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Author id="0" name="50" initials="5" lastIdx="1" clrIdx="0"/>
</p:cmAuthorLst>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0DE"/>
          </a:solidFill>
        </a:fill>
      </a:tcStyle>
    </a:wholeTbl>
    <a:band2H>
      <a:tcTxStyle b="def" i="def"/>
      <a:tcStyle>
        <a:tcBdr/>
        <a:fill>
          <a:solidFill>
            <a:srgbClr val="E6E9E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1"/>
          </a:solidFill>
        </a:fill>
      </a:tcStyle>
    </a:firstRow>
  </a:tblStyle>
  <a:tblStyle styleId="{C7B018BB-80A7-4F77-B60F-C8B233D01FF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CADDF6"/>
          </a:solidFill>
        </a:fill>
      </a:tcStyle>
    </a:wholeTbl>
    <a:band2H>
      <a:tcTxStyle b="def" i="def"/>
      <a:tcStyle>
        <a:tcBdr/>
        <a:fill>
          <a:solidFill>
            <a:srgbClr val="E6EFFB"/>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3"/>
          </a:solidFill>
        </a:fill>
      </a:tcStyle>
    </a:firstRow>
  </a:tblStyle>
  <a:tblStyle styleId="{EEE7283C-3CF3-47DC-8721-378D4A62B228}"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FE3D9"/>
          </a:solidFill>
        </a:fill>
      </a:tcStyle>
    </a:wholeTbl>
    <a:band2H>
      <a:tcTxStyle b="def" i="def"/>
      <a:tcStyle>
        <a:tcBdr/>
        <a:fill>
          <a:solidFill>
            <a:srgbClr val="FFF1ED"/>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chemeClr val="accent6"/>
          </a:solidFill>
        </a:fill>
      </a:tcStyle>
    </a:firstRow>
  </a:tblStyle>
  <a:tblStyle styleId="{CF821DB8-F4EB-4A41-A1BA-3FCAFE7338EE}" styleName="">
    <a:tblBg/>
    <a:wholeTbl>
      <a:tcTxStyle b="off"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DEAE7"/>
          </a:solidFill>
        </a:fill>
      </a:tcStyle>
    </a:wholeTbl>
    <a:band2H>
      <a:tcTxStyle b="def" i="def"/>
      <a:tcStyle>
        <a:tcBdr/>
        <a:fill>
          <a:solidFill>
            <a:srgbClr val="F46524"/>
          </a:solidFill>
        </a:fill>
      </a:tcStyle>
    </a:band2H>
    <a:firstCol>
      <a:tcTxStyle b="on" i="off">
        <a:fontRef idx="major">
          <a:srgbClr val="F46524"/>
        </a:fontRef>
        <a:srgbClr val="F46524"/>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F46524"/>
        </a:fontRef>
        <a:srgbClr val="F46524"/>
      </a:tcTxStyle>
      <a:tcStyle>
        <a:tcBdr>
          <a:left>
            <a:ln w="12700" cap="flat">
              <a:noFill/>
              <a:miter lim="400000"/>
            </a:ln>
          </a:left>
          <a:right>
            <a:ln w="12700" cap="flat">
              <a:noFill/>
              <a:miter lim="400000"/>
            </a:ln>
          </a:right>
          <a:top>
            <a:ln w="508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rgbClr val="F46524"/>
          </a:solidFill>
        </a:fill>
      </a:tcStyle>
    </a:lastRow>
    <a:firstRow>
      <a:tcTxStyle b="on" i="off">
        <a:fontRef idx="major">
          <a:srgbClr val="F46524"/>
        </a:fontRef>
        <a:srgbClr val="F46524"/>
      </a:tcTxStyle>
      <a:tcStyle>
        <a:tcBdr>
          <a:left>
            <a:ln w="12700" cap="flat">
              <a:noFill/>
              <a:miter lim="400000"/>
            </a:ln>
          </a:left>
          <a:right>
            <a:ln w="12700" cap="flat">
              <a:noFill/>
              <a:miter lim="400000"/>
            </a:ln>
          </a:right>
          <a:top>
            <a:ln w="25400" cap="flat">
              <a:solidFill>
                <a:srgbClr val="F46524"/>
              </a:solidFill>
              <a:prstDash val="solid"/>
              <a:round/>
            </a:ln>
          </a:top>
          <a:bottom>
            <a:ln w="25400" cap="flat">
              <a:solidFill>
                <a:srgbClr val="F46524"/>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BD2CB"/>
          </a:solidFill>
        </a:fill>
      </a:tcStyle>
    </a:wholeTbl>
    <a:band2H>
      <a:tcTxStyle b="def" i="def"/>
      <a:tcStyle>
        <a:tcBdr/>
        <a:fill>
          <a:solidFill>
            <a:srgbClr val="FDEAE7"/>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381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381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solidFill>
        </a:fill>
      </a:tcStyle>
    </a:firstRow>
  </a:tblStyle>
  <a:tblStyle styleId="{2708684C-4D16-4618-839F-0558EEFCDFE6}" styleName="">
    <a:tblBg/>
    <a:wholeTbl>
      <a:tcTxStyle b="off"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wholeTbl>
    <a:band2H>
      <a:tcTxStyle b="def" i="def"/>
      <a:tcStyle>
        <a:tcBdr/>
        <a:fill>
          <a:solidFill>
            <a:srgbClr val="FFFFFF"/>
          </a:solidFill>
        </a:fill>
      </a:tcStyle>
    </a:band2H>
    <a:firstCol>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solidFill>
            <a:srgbClr val="F46524">
              <a:alpha val="20000"/>
            </a:srgbClr>
          </a:solidFill>
        </a:fill>
      </a:tcStyle>
    </a:firstCol>
    <a:la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50800" cap="flat">
              <a:solidFill>
                <a:srgbClr val="F46524"/>
              </a:solidFill>
              <a:prstDash val="solid"/>
              <a:round/>
            </a:ln>
          </a:top>
          <a:bottom>
            <a:ln w="127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lastRow>
    <a:firstRow>
      <a:tcTxStyle b="on" i="off">
        <a:fontRef idx="major">
          <a:srgbClr val="F46524"/>
        </a:fontRef>
        <a:srgbClr val="F46524"/>
      </a:tcTxStyle>
      <a:tcStyle>
        <a:tcBdr>
          <a:left>
            <a:ln w="12700" cap="flat">
              <a:solidFill>
                <a:srgbClr val="F46524"/>
              </a:solidFill>
              <a:prstDash val="solid"/>
              <a:round/>
            </a:ln>
          </a:left>
          <a:right>
            <a:ln w="12700" cap="flat">
              <a:solidFill>
                <a:srgbClr val="F46524"/>
              </a:solidFill>
              <a:prstDash val="solid"/>
              <a:round/>
            </a:ln>
          </a:right>
          <a:top>
            <a:ln w="12700" cap="flat">
              <a:solidFill>
                <a:srgbClr val="F46524"/>
              </a:solidFill>
              <a:prstDash val="solid"/>
              <a:round/>
            </a:ln>
          </a:top>
          <a:bottom>
            <a:ln w="25400" cap="flat">
              <a:solidFill>
                <a:srgbClr val="F46524"/>
              </a:solidFill>
              <a:prstDash val="solid"/>
              <a:round/>
            </a:ln>
          </a:bottom>
          <a:insideH>
            <a:ln w="12700" cap="flat">
              <a:solidFill>
                <a:srgbClr val="F46524"/>
              </a:solidFill>
              <a:prstDash val="solid"/>
              <a:round/>
            </a:ln>
          </a:insideH>
          <a:insideV>
            <a:ln w="12700" cap="flat">
              <a:solidFill>
                <a:srgbClr val="F46524"/>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comments" Target="comments/comment1.xml"/><Relationship Id="rId13" Type="http://schemas.openxmlformats.org/officeDocument/2006/relationships/slide" Target="slides/slide5.xml"/><Relationship Id="rId14" Type="http://schemas.openxmlformats.org/officeDocument/2006/relationships/slide" Target="slides/slide6.xml"/></Relationships>

</file>

<file path=ppt/comments/comment1.xml><?xml version="1.0" encoding="utf-8"?>
<p:cm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m authorId="0" dt="2022-05-12T07:45:08.474" idx="1">
    <p:pos x="4341" y="455"/>
    <p:text/>
    <p:extLst>
      <p:ext uri="{C676402C-5697-4E1C-873F-D02D1690AC5C}">
        <p15:threadingInfo xmlns:p15="http://schemas.microsoft.com/office/powerpoint/2012/main" timeZoneBias="240"/>
      </p:ext>
    </p:extLst>
  </p:cm>
</p:cmLst>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7" name="Shape 197"/>
          <p:cNvSpPr/>
          <p:nvPr>
            <p:ph type="sldImg"/>
          </p:nvPr>
        </p:nvSpPr>
        <p:spPr>
          <a:xfrm>
            <a:off x="1143000" y="685800"/>
            <a:ext cx="4572000" cy="3429000"/>
          </a:xfrm>
          <a:prstGeom prst="rect">
            <a:avLst/>
          </a:prstGeom>
        </p:spPr>
        <p:txBody>
          <a:bodyPr/>
          <a:lstStyle/>
          <a:p>
            <a:pPr/>
          </a:p>
        </p:txBody>
      </p:sp>
      <p:sp>
        <p:nvSpPr>
          <p:cNvPr id="198" name="Shape 198"/>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5" name="Shape 205"/>
          <p:cNvSpPr/>
          <p:nvPr>
            <p:ph type="sldImg"/>
          </p:nvPr>
        </p:nvSpPr>
        <p:spPr>
          <a:prstGeom prst="rect">
            <a:avLst/>
          </a:prstGeom>
        </p:spPr>
        <p:txBody>
          <a:bodyPr/>
          <a:lstStyle/>
          <a:p>
            <a:pPr/>
          </a:p>
        </p:txBody>
      </p:sp>
      <p:sp>
        <p:nvSpPr>
          <p:cNvPr id="206" name="Shape 206"/>
          <p:cNvSpPr/>
          <p:nvPr>
            <p:ph type="body" sz="quarter" idx="1"/>
          </p:nvPr>
        </p:nvSpPr>
        <p:spPr>
          <a:prstGeom prst="rect">
            <a:avLst/>
          </a:prstGeom>
        </p:spPr>
        <p:txBody>
          <a:bodyPr/>
          <a:lstStyle/>
          <a:p>
            <a:pPr/>
            <a:r>
              <a:t>day | # of students</a:t>
            </a:r>
          </a:p>
          <a:p>
            <a:pPr marL="187157" indent="-187157">
              <a:buSzPct val="100000"/>
              <a:buAutoNum type="arabicPeriod" startAt="1"/>
            </a:pPr>
            <a:r>
              <a:t>   |.  2</a:t>
            </a:r>
          </a:p>
          <a:p>
            <a:pPr marL="187157" indent="-187157">
              <a:buSzPct val="100000"/>
              <a:buAutoNum type="arabicPeriod" startAt="1"/>
            </a:pPr>
            <a:r>
              <a:t>   |.   5</a:t>
            </a:r>
          </a:p>
          <a:p>
            <a:pPr marL="187157" indent="-187157">
              <a:buSzPct val="100000"/>
              <a:buAutoNum type="arabicPeriod" startAt="1"/>
            </a:pPr>
            <a:r>
              <a:t>   |   7</a:t>
            </a:r>
          </a:p>
          <a:p>
            <a:pPr/>
          </a:p>
          <a:p>
            <a:pPr/>
            <a:r>
              <a:t>+What are some real world limits on the # of students who can come? There’s a max # of students in the class!</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Shape 211"/>
          <p:cNvSpPr/>
          <p:nvPr>
            <p:ph type="sldImg"/>
          </p:nvPr>
        </p:nvSpPr>
        <p:spPr>
          <a:prstGeom prst="rect">
            <a:avLst/>
          </a:prstGeom>
        </p:spPr>
        <p:txBody>
          <a:bodyPr/>
          <a:lstStyle/>
          <a:p>
            <a:pPr/>
          </a:p>
        </p:txBody>
      </p:sp>
      <p:sp>
        <p:nvSpPr>
          <p:cNvPr id="212" name="Shape 212"/>
          <p:cNvSpPr/>
          <p:nvPr>
            <p:ph type="body" sz="quarter" idx="1"/>
          </p:nvPr>
        </p:nvSpPr>
        <p:spPr>
          <a:prstGeom prst="rect">
            <a:avLst/>
          </a:prstGeom>
        </p:spPr>
        <p:txBody>
          <a:bodyPr/>
          <a:lstStyle/>
          <a:p>
            <a:pPr/>
            <a:r>
              <a:t>day | # of students</a:t>
            </a:r>
          </a:p>
          <a:p>
            <a:pPr marL="187157" indent="-187157">
              <a:buSzPct val="100000"/>
              <a:buAutoNum type="arabicPeriod" startAt="1"/>
            </a:pPr>
            <a:r>
              <a:t>   |.  2</a:t>
            </a:r>
          </a:p>
          <a:p>
            <a:pPr marL="187157" indent="-187157">
              <a:buSzPct val="100000"/>
              <a:buAutoNum type="arabicPeriod" startAt="1"/>
            </a:pPr>
            <a:r>
              <a:t>   |.   5</a:t>
            </a:r>
          </a:p>
          <a:p>
            <a:pPr marL="187157" indent="-187157">
              <a:buSzPct val="100000"/>
              <a:buAutoNum type="arabicPeriod" startAt="1"/>
            </a:pPr>
            <a:r>
              <a:t>   |   7</a:t>
            </a:r>
          </a:p>
          <a:p>
            <a:pPr/>
          </a:p>
          <a:p>
            <a:pPr/>
            <a:r>
              <a:t>+What are some real world limits on the # of students who can come? There’s a max # of students in the class!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Shape 219"/>
          <p:cNvSpPr/>
          <p:nvPr>
            <p:ph type="sldImg"/>
          </p:nvPr>
        </p:nvSpPr>
        <p:spPr>
          <a:prstGeom prst="rect">
            <a:avLst/>
          </a:prstGeom>
        </p:spPr>
        <p:txBody>
          <a:bodyPr/>
          <a:lstStyle/>
          <a:p>
            <a:pPr/>
          </a:p>
        </p:txBody>
      </p:sp>
      <p:sp>
        <p:nvSpPr>
          <p:cNvPr id="220" name="Shape 220"/>
          <p:cNvSpPr/>
          <p:nvPr>
            <p:ph type="body" sz="quarter" idx="1"/>
          </p:nvPr>
        </p:nvSpPr>
        <p:spPr>
          <a:prstGeom prst="rect">
            <a:avLst/>
          </a:prstGeom>
        </p:spPr>
        <p:txBody>
          <a:bodyPr/>
          <a:lstStyle/>
          <a:p>
            <a:pPr marL="538595" indent="-379845">
              <a:buClr>
                <a:srgbClr val="000000"/>
              </a:buClr>
              <a:buSzPts val="1400"/>
              <a:buFont typeface="Arial"/>
              <a:buChar char="●"/>
            </a:pPr>
            <a:r>
              <a:t>See geogebra for solution/handwritten notes.</a:t>
            </a:r>
          </a:p>
          <a:p>
            <a:pPr/>
          </a:p>
          <a:p>
            <a:pPr/>
            <a:r>
              <a:t>+How will the column space be represented. Think about previous lessons, especially yesterdays. It wll be a plane.</a:t>
            </a:r>
          </a:p>
          <a:p>
            <a:pPr/>
            <a:r>
              <a:t>+Why does it make sense to represent the column space as a plane? As we saw in Desmos last week, as long as two vectors don’t share the same slope all of their linear combinations will fill up a plane.</a:t>
            </a:r>
          </a:p>
          <a:p>
            <a:pPr/>
          </a:p>
          <a:p>
            <a:pPr/>
            <a:r>
              <a:t>+How do you know if the solution vector is in the column space? determine if it appears to be in the plane or not.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5" name="Shape 225"/>
          <p:cNvSpPr/>
          <p:nvPr>
            <p:ph type="sldImg"/>
          </p:nvPr>
        </p:nvSpPr>
        <p:spPr>
          <a:prstGeom prst="rect">
            <a:avLst/>
          </a:prstGeom>
        </p:spPr>
        <p:txBody>
          <a:bodyPr/>
          <a:lstStyle/>
          <a:p>
            <a:pPr/>
          </a:p>
        </p:txBody>
      </p:sp>
      <p:sp>
        <p:nvSpPr>
          <p:cNvPr id="226" name="Shape 226"/>
          <p:cNvSpPr/>
          <p:nvPr>
            <p:ph type="body" sz="quarter" idx="1"/>
          </p:nvPr>
        </p:nvSpPr>
        <p:spPr>
          <a:prstGeom prst="rect">
            <a:avLst/>
          </a:prstGeom>
        </p:spPr>
        <p:txBody>
          <a:bodyPr/>
          <a:lstStyle/>
          <a:p>
            <a:pPr marL="233947" indent="-233947">
              <a:buSzPct val="100000"/>
              <a:buAutoNum type="alphaUcPeriod" startAt="1"/>
            </a:pPr>
            <a:r>
              <a:t>NO, we can see because it’s not part of the plane that makes up the column space.</a:t>
            </a:r>
          </a:p>
          <a:p>
            <a:pPr marL="233947" indent="-233947">
              <a:buSzPct val="100000"/>
              <a:buAutoNum type="alphaUcPeriod" startAt="1"/>
            </a:pPr>
            <a:r>
              <a:t>Most people will sort of eyeball it.  You can imagine drawing a line segment between the end point of the solution vector B and various points on the plane, pick the point on the plane that makes this line segment maximally short.  Notice that the approximation vector, the solution vector and this line segment will form a right triangle…</a:t>
            </a:r>
          </a:p>
          <a:p>
            <a:pPr marL="233947" indent="-233947">
              <a:buSzPct val="100000"/>
              <a:buAutoNum type="alphaUcPeriod" startAt="1"/>
            </a:pPr>
            <a:r>
              <a:t>Students might be wondering how this will be useful.  As we see in today’s activitiy, it’s </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e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TITLE">
    <p:bg>
      <p:bgPr>
        <a:solidFill>
          <a:srgbClr val="F46524"/>
        </a:solidFill>
      </p:bgPr>
    </p:bg>
    <p:spTree>
      <p:nvGrpSpPr>
        <p:cNvPr id="1" name=""/>
        <p:cNvGrpSpPr/>
        <p:nvPr/>
      </p:nvGrpSpPr>
      <p:grpSpPr>
        <a:xfrm>
          <a:off x="0" y="0"/>
          <a:ext cx="0" cy="0"/>
          <a:chOff x="0" y="0"/>
          <a:chExt cx="0" cy="0"/>
        </a:xfrm>
      </p:grpSpPr>
      <p:pic>
        <p:nvPicPr>
          <p:cNvPr id="1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7" name="Google Shape;11;p2"/>
          <p:cNvSpPr/>
          <p:nvPr/>
        </p:nvSpPr>
        <p:spPr>
          <a:xfrm>
            <a:off x="2477722" y="415650"/>
            <a:ext cx="6244203" cy="1"/>
          </a:xfrm>
          <a:prstGeom prst="line">
            <a:avLst/>
          </a:prstGeom>
          <a:ln w="38100">
            <a:solidFill>
              <a:srgbClr val="FFFFFF"/>
            </a:solidFill>
          </a:ln>
        </p:spPr>
        <p:txBody>
          <a:bodyPr lIns="45718" tIns="45718" rIns="45718" bIns="45718"/>
          <a:lstStyle/>
          <a:p>
            <a:pPr/>
          </a:p>
        </p:txBody>
      </p:sp>
      <p:sp>
        <p:nvSpPr>
          <p:cNvPr id="18" name="Google Shape;12;p2"/>
          <p:cNvSpPr/>
          <p:nvPr/>
        </p:nvSpPr>
        <p:spPr>
          <a:xfrm>
            <a:off x="2477722" y="4739999"/>
            <a:ext cx="6244203" cy="1"/>
          </a:xfrm>
          <a:prstGeom prst="line">
            <a:avLst/>
          </a:prstGeom>
          <a:ln w="19050">
            <a:solidFill>
              <a:srgbClr val="FFFFFF"/>
            </a:solidFill>
          </a:ln>
        </p:spPr>
        <p:txBody>
          <a:bodyPr lIns="45718" tIns="45718" rIns="45718" bIns="45718"/>
          <a:lstStyle/>
          <a:p>
            <a:pPr/>
          </a:p>
        </p:txBody>
      </p:sp>
      <p:sp>
        <p:nvSpPr>
          <p:cNvPr id="19" name="Google Shape;13;p2"/>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20" name="Title Text"/>
          <p:cNvSpPr txBox="1"/>
          <p:nvPr>
            <p:ph type="title"/>
          </p:nvPr>
        </p:nvSpPr>
        <p:spPr>
          <a:xfrm>
            <a:off x="2371725" y="630225"/>
            <a:ext cx="6331500" cy="1542000"/>
          </a:xfrm>
          <a:prstGeom prst="rect">
            <a:avLst/>
          </a:prstGeom>
        </p:spPr>
        <p:txBody>
          <a:bodyPr anchor="t"/>
          <a:lstStyle>
            <a:lvl1pPr algn="l">
              <a:defRPr sz="4800">
                <a:solidFill>
                  <a:srgbClr val="FFFFFF"/>
                </a:solidFill>
                <a:latin typeface="Raleway"/>
                <a:ea typeface="Raleway"/>
                <a:cs typeface="Raleway"/>
                <a:sym typeface="Raleway"/>
              </a:defRPr>
            </a:lvl1pPr>
          </a:lstStyle>
          <a:p>
            <a:pPr/>
            <a:r>
              <a:t>Title Text</a:t>
            </a:r>
          </a:p>
        </p:txBody>
      </p:sp>
      <p:sp>
        <p:nvSpPr>
          <p:cNvPr id="21" name="Body Level One…"/>
          <p:cNvSpPr txBox="1"/>
          <p:nvPr>
            <p:ph type="body" sz="quarter" idx="1"/>
          </p:nvPr>
        </p:nvSpPr>
        <p:spPr>
          <a:xfrm>
            <a:off x="2390267" y="3238450"/>
            <a:ext cx="6331502" cy="1241700"/>
          </a:xfrm>
          <a:prstGeom prst="rect">
            <a:avLst/>
          </a:prstGeom>
        </p:spPr>
        <p:txBody>
          <a:bodyPr anchor="b"/>
          <a:lstStyle>
            <a:lvl1pPr marL="228600" indent="-114300" algn="l">
              <a:lnSpc>
                <a:spcPct val="100000"/>
              </a:lnSpc>
              <a:buClrTx/>
              <a:buSzTx/>
              <a:buFontTx/>
              <a:buNone/>
              <a:defRPr>
                <a:solidFill>
                  <a:srgbClr val="FFFFFF"/>
                </a:solidFill>
              </a:defRPr>
            </a:lvl1pPr>
            <a:lvl2pPr marL="228600" indent="114300" algn="l">
              <a:lnSpc>
                <a:spcPct val="100000"/>
              </a:lnSpc>
              <a:buClrTx/>
              <a:buSzTx/>
              <a:buFontTx/>
              <a:buNone/>
              <a:defRPr>
                <a:solidFill>
                  <a:srgbClr val="FFFFFF"/>
                </a:solidFill>
              </a:defRPr>
            </a:lvl2pPr>
            <a:lvl3pPr marL="228600" indent="114300" algn="l">
              <a:lnSpc>
                <a:spcPct val="100000"/>
              </a:lnSpc>
              <a:buClrTx/>
              <a:buSzTx/>
              <a:buFontTx/>
              <a:buNone/>
              <a:defRPr>
                <a:solidFill>
                  <a:srgbClr val="FFFFFF"/>
                </a:solidFill>
              </a:defRPr>
            </a:lvl3pPr>
            <a:lvl4pPr marL="228600" indent="114300" algn="l">
              <a:lnSpc>
                <a:spcPct val="100000"/>
              </a:lnSpc>
              <a:buClrTx/>
              <a:buSzTx/>
              <a:buFontTx/>
              <a:buNone/>
              <a:defRPr>
                <a:solidFill>
                  <a:srgbClr val="FFFFFF"/>
                </a:solidFill>
              </a:defRPr>
            </a:lvl4pPr>
            <a:lvl5pPr marL="228600" indent="114300" algn="l">
              <a:lnSpc>
                <a:spcPct val="100000"/>
              </a:lnSpc>
              <a:buClrTx/>
              <a:buSzTx/>
              <a:buFontTx/>
              <a:buNone/>
              <a:defRPr>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pic>
        <p:nvPicPr>
          <p:cNvPr id="22" name="Google Shape;17;p2" descr="Google Shape;17;p2"/>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23"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134" name="xx%"/>
          <p:cNvSpPr txBox="1"/>
          <p:nvPr>
            <p:ph type="title" hasCustomPrompt="1"/>
          </p:nvPr>
        </p:nvSpPr>
        <p:spPr>
          <a:prstGeom prst="rect">
            <a:avLst/>
          </a:prstGeom>
        </p:spPr>
        <p:txBody>
          <a:bodyPr/>
          <a:lstStyle/>
          <a:p>
            <a:pPr/>
            <a:r>
              <a:t>xx%</a:t>
            </a:r>
          </a:p>
        </p:txBody>
      </p:sp>
      <p:sp>
        <p:nvSpPr>
          <p:cNvPr id="135" name="Body Level One…"/>
          <p:cNvSpPr txBox="1"/>
          <p:nvPr>
            <p:ph type="body" sz="quarter"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BLANK">
    <p:spTree>
      <p:nvGrpSpPr>
        <p:cNvPr id="1" name=""/>
        <p:cNvGrpSpPr/>
        <p:nvPr/>
      </p:nvGrpSpPr>
      <p:grpSpPr>
        <a:xfrm>
          <a:off x="0" y="0"/>
          <a:ext cx="0" cy="0"/>
          <a:chOff x="0" y="0"/>
          <a:chExt cx="0" cy="0"/>
        </a:xfrm>
      </p:grpSpPr>
      <p:pic>
        <p:nvPicPr>
          <p:cNvPr id="14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4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4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4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53" name="Google Shape;9;p1" descr="Google Shape;9;p1"/>
          <p:cNvPicPr>
            <a:picLocks noChangeAspect="1"/>
          </p:cNvPicPr>
          <p:nvPr/>
        </p:nvPicPr>
        <p:blipFill>
          <a:blip r:embed="rId2">
            <a:extLst/>
          </a:blip>
          <a:stretch>
            <a:fillRect/>
          </a:stretch>
        </p:blipFill>
        <p:spPr>
          <a:xfrm>
            <a:off x="-2" y="-2"/>
            <a:ext cx="1241702" cy="1241704"/>
          </a:xfrm>
          <a:prstGeom prst="rect">
            <a:avLst/>
          </a:prstGeom>
          <a:ln w="12700">
            <a:miter lim="400000"/>
          </a:ln>
        </p:spPr>
      </p:pic>
      <p:sp>
        <p:nvSpPr>
          <p:cNvPr id="154" name="Google Shape;24;p4"/>
          <p:cNvSpPr/>
          <p:nvPr/>
        </p:nvSpPr>
        <p:spPr>
          <a:xfrm>
            <a:off x="2477722" y="415649"/>
            <a:ext cx="6244203" cy="1"/>
          </a:xfrm>
          <a:prstGeom prst="line">
            <a:avLst/>
          </a:prstGeom>
          <a:ln w="38100">
            <a:solidFill>
              <a:srgbClr val="000000"/>
            </a:solidFill>
          </a:ln>
        </p:spPr>
        <p:txBody>
          <a:bodyPr lIns="45718" tIns="45718" rIns="45718" bIns="45718"/>
          <a:lstStyle/>
          <a:p>
            <a:pPr/>
          </a:p>
        </p:txBody>
      </p:sp>
      <p:sp>
        <p:nvSpPr>
          <p:cNvPr id="155" name="Google Shape;25;p4"/>
          <p:cNvSpPr/>
          <p:nvPr/>
        </p:nvSpPr>
        <p:spPr>
          <a:xfrm>
            <a:off x="2477722" y="4739999"/>
            <a:ext cx="6244203" cy="1"/>
          </a:xfrm>
          <a:prstGeom prst="line">
            <a:avLst/>
          </a:prstGeom>
          <a:ln w="12700">
            <a:solidFill>
              <a:srgbClr val="000000"/>
            </a:solidFill>
          </a:ln>
        </p:spPr>
        <p:txBody>
          <a:bodyPr lIns="45718" tIns="45718" rIns="45718" bIns="45718"/>
          <a:lstStyle/>
          <a:p>
            <a:pPr/>
          </a:p>
        </p:txBody>
      </p:sp>
      <p:sp>
        <p:nvSpPr>
          <p:cNvPr id="156" name="Google Shape;26;p4"/>
          <p:cNvSpPr/>
          <p:nvPr/>
        </p:nvSpPr>
        <p:spPr>
          <a:xfrm>
            <a:off x="425197" y="415649"/>
            <a:ext cx="183302" cy="2"/>
          </a:xfrm>
          <a:prstGeom prst="line">
            <a:avLst/>
          </a:prstGeom>
          <a:ln w="12700">
            <a:solidFill>
              <a:srgbClr val="000000"/>
            </a:solidFill>
          </a:ln>
        </p:spPr>
        <p:txBody>
          <a:bodyPr lIns="45718" tIns="45718" rIns="45718" bIns="45718"/>
          <a:lstStyle/>
          <a:p>
            <a:pPr/>
          </a:p>
        </p:txBody>
      </p:sp>
      <p:sp>
        <p:nvSpPr>
          <p:cNvPr id="157" name="Title Text"/>
          <p:cNvSpPr txBox="1"/>
          <p:nvPr>
            <p:ph type="title"/>
          </p:nvPr>
        </p:nvSpPr>
        <p:spPr>
          <a:xfrm>
            <a:off x="2400249" y="575949"/>
            <a:ext cx="6321603" cy="635403"/>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58" name="Body Level One…"/>
          <p:cNvSpPr txBox="1"/>
          <p:nvPr>
            <p:ph type="body" idx="1"/>
          </p:nvPr>
        </p:nvSpPr>
        <p:spPr>
          <a:xfrm>
            <a:off x="2410111" y="1595774"/>
            <a:ext cx="6321601" cy="3002403"/>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5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6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61" name="Slide Number"/>
          <p:cNvSpPr txBox="1"/>
          <p:nvPr>
            <p:ph type="sldNum" sz="quarter" idx="2"/>
          </p:nvPr>
        </p:nvSpPr>
        <p:spPr>
          <a:xfrm>
            <a:off x="8724014" y="4724285"/>
            <a:ext cx="322685" cy="322549"/>
          </a:xfrm>
          <a:prstGeom prst="rect">
            <a:avLst/>
          </a:prstGeom>
        </p:spPr>
        <p:txBody>
          <a:bodyPr/>
          <a:lstStyle>
            <a:lvl1pPr>
              <a:defRPr sz="900"/>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6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69"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70"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1" name="Google Shape;26;p4"/>
          <p:cNvSpPr/>
          <p:nvPr/>
        </p:nvSpPr>
        <p:spPr>
          <a:xfrm>
            <a:off x="425197" y="415650"/>
            <a:ext cx="1833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72" name="Title Text"/>
          <p:cNvSpPr txBox="1"/>
          <p:nvPr>
            <p:ph type="title"/>
          </p:nvPr>
        </p:nvSpPr>
        <p:spPr>
          <a:xfrm>
            <a:off x="2400250" y="575950"/>
            <a:ext cx="6321601" cy="635403"/>
          </a:xfrm>
          <a:prstGeom prst="rect">
            <a:avLst/>
          </a:prstGeom>
        </p:spPr>
        <p:txBody>
          <a:bodyPr lIns="91422" tIns="91422" rIns="91422" bIns="91422" anchor="t"/>
          <a:lstStyle>
            <a:lvl1pPr algn="l">
              <a:defRPr sz="3000">
                <a:solidFill>
                  <a:srgbClr val="000000"/>
                </a:solidFill>
                <a:latin typeface="Raleway"/>
                <a:ea typeface="Raleway"/>
                <a:cs typeface="Raleway"/>
                <a:sym typeface="Raleway"/>
              </a:defRPr>
            </a:lvl1pPr>
          </a:lstStyle>
          <a:p>
            <a:pPr/>
            <a:r>
              <a:t>Title Text</a:t>
            </a:r>
          </a:p>
        </p:txBody>
      </p:sp>
      <p:sp>
        <p:nvSpPr>
          <p:cNvPr id="173" name="Body Level One…"/>
          <p:cNvSpPr txBox="1"/>
          <p:nvPr>
            <p:ph type="body" idx="1"/>
          </p:nvPr>
        </p:nvSpPr>
        <p:spPr>
          <a:xfrm>
            <a:off x="2410111" y="1595776"/>
            <a:ext cx="6321603" cy="3002403"/>
          </a:xfrm>
          <a:prstGeom prst="rect">
            <a:avLst/>
          </a:prstGeom>
        </p:spPr>
        <p:txBody>
          <a:bodyPr lIns="91422" tIns="91422" rIns="91422" bIns="91422"/>
          <a:lstStyle>
            <a:lvl1pPr algn="l"/>
            <a:lvl2pPr indent="-408213"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74"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a:t>
            </a:r>
            <a:r>
              <a:rPr b="0"/>
              <a:t> </a:t>
            </a:r>
            <a:r>
              <a:t>g</a:t>
            </a:r>
            <a:r>
              <a:t>oal: </a:t>
            </a:r>
            <a:r>
              <a:rPr b="0"/>
              <a:t>HDW represent least squares problems geometrically?</a:t>
            </a:r>
            <a:endParaRPr b="0"/>
          </a:p>
        </p:txBody>
      </p:sp>
      <p:sp>
        <p:nvSpPr>
          <p:cNvPr id="175" name="Google Shape;31;p4"/>
          <p:cNvSpPr txBox="1"/>
          <p:nvPr/>
        </p:nvSpPr>
        <p:spPr>
          <a:xfrm>
            <a:off x="6708039" y="6563"/>
            <a:ext cx="6177010"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6/3/22</a:t>
            </a:r>
          </a:p>
        </p:txBody>
      </p:sp>
      <p:sp>
        <p:nvSpPr>
          <p:cNvPr id="176" name="Slide Number"/>
          <p:cNvSpPr txBox="1"/>
          <p:nvPr>
            <p:ph type="sldNum" sz="quarter" idx="2"/>
          </p:nvPr>
        </p:nvSpPr>
        <p:spPr>
          <a:xfrm>
            <a:off x="8709890" y="4717936"/>
            <a:ext cx="336809" cy="335247"/>
          </a:xfrm>
          <a:prstGeom prst="rect">
            <a:avLst/>
          </a:prstGeom>
        </p:spPr>
        <p:txBody>
          <a:bodyPr lIns="91422" tIns="91422" rIns="91422" bIns="91422"/>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1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84" name="Google Shape;24;p4"/>
          <p:cNvSpPr/>
          <p:nvPr/>
        </p:nvSpPr>
        <p:spPr>
          <a:xfrm>
            <a:off x="2477722" y="415650"/>
            <a:ext cx="6244203" cy="1"/>
          </a:xfrm>
          <a:prstGeom prst="line">
            <a:avLst/>
          </a:prstGeom>
          <a:ln w="38100">
            <a:solidFill>
              <a:srgbClr val="000000"/>
            </a:solidFill>
          </a:ln>
        </p:spPr>
        <p:txBody>
          <a:bodyPr lIns="45718" tIns="45718" rIns="45718" bIns="45718"/>
          <a:lstStyle/>
          <a:p>
            <a:pPr>
              <a:defRPr>
                <a:latin typeface="+mn-lt"/>
                <a:ea typeface="+mn-ea"/>
                <a:cs typeface="+mn-cs"/>
                <a:sym typeface="Helvetica"/>
              </a:defRPr>
            </a:pPr>
          </a:p>
        </p:txBody>
      </p:sp>
      <p:sp>
        <p:nvSpPr>
          <p:cNvPr id="185" name="Google Shape;25;p4"/>
          <p:cNvSpPr/>
          <p:nvPr/>
        </p:nvSpPr>
        <p:spPr>
          <a:xfrm>
            <a:off x="2477722" y="4739999"/>
            <a:ext cx="6244203"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6" name="Google Shape;26;p4"/>
          <p:cNvSpPr/>
          <p:nvPr/>
        </p:nvSpPr>
        <p:spPr>
          <a:xfrm>
            <a:off x="425197" y="415650"/>
            <a:ext cx="183302" cy="1"/>
          </a:xfrm>
          <a:prstGeom prst="line">
            <a:avLst/>
          </a:prstGeom>
          <a:ln w="19050">
            <a:solidFill>
              <a:srgbClr val="000000"/>
            </a:solidFill>
          </a:ln>
        </p:spPr>
        <p:txBody>
          <a:bodyPr lIns="45718" tIns="45718" rIns="45718" bIns="45718"/>
          <a:lstStyle/>
          <a:p>
            <a:pPr>
              <a:defRPr>
                <a:latin typeface="+mn-lt"/>
                <a:ea typeface="+mn-ea"/>
                <a:cs typeface="+mn-cs"/>
                <a:sym typeface="Helvetica"/>
              </a:defRPr>
            </a:pPr>
          </a:p>
        </p:txBody>
      </p:sp>
      <p:sp>
        <p:nvSpPr>
          <p:cNvPr id="187"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188"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18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9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9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HEADER">
    <p:bg>
      <p:bgPr>
        <a:solidFill>
          <a:srgbClr val="F46524"/>
        </a:solidFill>
      </p:bgPr>
    </p:bg>
    <p:spTree>
      <p:nvGrpSpPr>
        <p:cNvPr id="1" name=""/>
        <p:cNvGrpSpPr/>
        <p:nvPr/>
      </p:nvGrpSpPr>
      <p:grpSpPr>
        <a:xfrm>
          <a:off x="0" y="0"/>
          <a:ext cx="0" cy="0"/>
          <a:chOff x="0" y="0"/>
          <a:chExt cx="0" cy="0"/>
        </a:xfrm>
      </p:grpSpPr>
      <p:pic>
        <p:nvPicPr>
          <p:cNvPr id="30"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1" name="Google Shape;19;p3"/>
          <p:cNvSpPr/>
          <p:nvPr/>
        </p:nvSpPr>
        <p:spPr>
          <a:xfrm>
            <a:off x="425200" y="415650"/>
            <a:ext cx="8296800" cy="1"/>
          </a:xfrm>
          <a:prstGeom prst="line">
            <a:avLst/>
          </a:prstGeom>
          <a:ln w="38100">
            <a:solidFill>
              <a:srgbClr val="FFFFFF"/>
            </a:solidFill>
          </a:ln>
        </p:spPr>
        <p:txBody>
          <a:bodyPr lIns="45718" tIns="45718" rIns="45718" bIns="45718"/>
          <a:lstStyle/>
          <a:p>
            <a:pPr/>
          </a:p>
        </p:txBody>
      </p:sp>
      <p:sp>
        <p:nvSpPr>
          <p:cNvPr id="32" name="Google Shape;20;p3"/>
          <p:cNvSpPr/>
          <p:nvPr/>
        </p:nvSpPr>
        <p:spPr>
          <a:xfrm>
            <a:off x="425200" y="4739999"/>
            <a:ext cx="8296800" cy="1"/>
          </a:xfrm>
          <a:prstGeom prst="line">
            <a:avLst/>
          </a:prstGeom>
          <a:ln w="19050">
            <a:solidFill>
              <a:srgbClr val="FFFFFF"/>
            </a:solidFill>
          </a:ln>
        </p:spPr>
        <p:txBody>
          <a:bodyPr lIns="45718" tIns="45718" rIns="45718" bIns="45718"/>
          <a:lstStyle/>
          <a:p>
            <a:pPr/>
          </a:p>
        </p:txBody>
      </p:sp>
      <p:sp>
        <p:nvSpPr>
          <p:cNvPr id="33" name="Title Text"/>
          <p:cNvSpPr txBox="1"/>
          <p:nvPr>
            <p:ph type="title"/>
          </p:nvPr>
        </p:nvSpPr>
        <p:spPr>
          <a:xfrm>
            <a:off x="406423" y="1806824"/>
            <a:ext cx="8296803" cy="1542002"/>
          </a:xfrm>
          <a:prstGeom prst="rect">
            <a:avLst/>
          </a:prstGeom>
        </p:spPr>
        <p:txBody>
          <a:bodyPr/>
          <a:lstStyle>
            <a:lvl1pPr>
              <a:defRPr sz="4800">
                <a:solidFill>
                  <a:srgbClr val="FFFFFF"/>
                </a:solidFill>
                <a:latin typeface="Raleway"/>
                <a:ea typeface="Raleway"/>
                <a:cs typeface="Raleway"/>
                <a:sym typeface="Raleway"/>
              </a:defRPr>
            </a:lvl1pPr>
          </a:lstStyle>
          <a:p>
            <a:pPr/>
            <a:r>
              <a:t>Title Text</a:t>
            </a:r>
          </a:p>
        </p:txBody>
      </p:sp>
      <p:sp>
        <p:nvSpPr>
          <p:cNvPr id="3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BODY">
    <p:spTree>
      <p:nvGrpSpPr>
        <p:cNvPr id="1" name=""/>
        <p:cNvGrpSpPr/>
        <p:nvPr/>
      </p:nvGrpSpPr>
      <p:grpSpPr>
        <a:xfrm>
          <a:off x="0" y="0"/>
          <a:ext cx="0" cy="0"/>
          <a:chOff x="0" y="0"/>
          <a:chExt cx="0" cy="0"/>
        </a:xfrm>
      </p:grpSpPr>
      <p:pic>
        <p:nvPicPr>
          <p:cNvPr id="4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42" name="Google Shape;24;p4"/>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43" name="Google Shape;25;p4"/>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44" name="Google Shape;26;p4"/>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45"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46" name="Body Level One…"/>
          <p:cNvSpPr txBox="1"/>
          <p:nvPr>
            <p:ph type="body" idx="1"/>
          </p:nvPr>
        </p:nvSpPr>
        <p:spPr>
          <a:xfrm>
            <a:off x="2410111" y="1595776"/>
            <a:ext cx="6321603" cy="3002402"/>
          </a:xfrm>
          <a:prstGeom prst="rect">
            <a:avLst/>
          </a:prstGeom>
        </p:spPr>
        <p:txBody>
          <a:bodyPr/>
          <a:lstStyle>
            <a:lvl1pPr algn="l"/>
            <a:lvl2pPr algn="l"/>
            <a:lvl3pPr algn="l"/>
            <a:lvl4pPr algn="l"/>
            <a:lvl5pPr algn="l"/>
          </a:lstStyle>
          <a:p>
            <a:pPr/>
            <a:r>
              <a:t>Body Level One</a:t>
            </a:r>
          </a:p>
          <a:p>
            <a:pPr lvl="1"/>
            <a:r>
              <a:t>Body Level Two</a:t>
            </a:r>
          </a:p>
          <a:p>
            <a:pPr lvl="2"/>
            <a:r>
              <a:t>Body Level Three</a:t>
            </a:r>
          </a:p>
          <a:p>
            <a:pPr lvl="3"/>
            <a:r>
              <a:t>Body Level Four</a:t>
            </a:r>
          </a:p>
          <a:p>
            <a:pPr lvl="4"/>
            <a:r>
              <a:t>Body Level Five</a:t>
            </a:r>
          </a:p>
        </p:txBody>
      </p:sp>
      <p:sp>
        <p:nvSpPr>
          <p:cNvPr id="47"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Precalculus </a:t>
            </a:r>
            <a:r>
              <a:t>g</a:t>
            </a:r>
            <a:r>
              <a:t>oal: </a:t>
            </a:r>
            <a:r>
              <a:rPr b="0"/>
              <a:t>HDW represent least squares problems geometrically?</a:t>
            </a:r>
            <a:endParaRPr b="0"/>
          </a:p>
        </p:txBody>
      </p:sp>
      <p:sp>
        <p:nvSpPr>
          <p:cNvPr id="4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6/2/22</a:t>
            </a:r>
          </a:p>
        </p:txBody>
      </p:sp>
      <p:sp>
        <p:nvSpPr>
          <p:cNvPr id="4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AND_TWO_COLUMNS">
    <p:spTree>
      <p:nvGrpSpPr>
        <p:cNvPr id="1" name=""/>
        <p:cNvGrpSpPr/>
        <p:nvPr/>
      </p:nvGrpSpPr>
      <p:grpSpPr>
        <a:xfrm>
          <a:off x="0" y="0"/>
          <a:ext cx="0" cy="0"/>
          <a:chOff x="0" y="0"/>
          <a:chExt cx="0" cy="0"/>
        </a:xfrm>
      </p:grpSpPr>
      <p:pic>
        <p:nvPicPr>
          <p:cNvPr id="5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57" name="Google Shape;32;p5"/>
          <p:cNvSpPr/>
          <p:nvPr/>
        </p:nvSpPr>
        <p:spPr>
          <a:xfrm>
            <a:off x="2477722" y="415650"/>
            <a:ext cx="6244203" cy="1"/>
          </a:xfrm>
          <a:prstGeom prst="line">
            <a:avLst/>
          </a:prstGeom>
          <a:ln w="38100">
            <a:solidFill>
              <a:srgbClr val="000000"/>
            </a:solidFill>
          </a:ln>
        </p:spPr>
        <p:txBody>
          <a:bodyPr lIns="45718" tIns="45718" rIns="45718" bIns="45718"/>
          <a:lstStyle/>
          <a:p>
            <a:pPr/>
          </a:p>
        </p:txBody>
      </p:sp>
      <p:sp>
        <p:nvSpPr>
          <p:cNvPr id="58" name="Google Shape;33;p5"/>
          <p:cNvSpPr/>
          <p:nvPr/>
        </p:nvSpPr>
        <p:spPr>
          <a:xfrm>
            <a:off x="2477722" y="4739999"/>
            <a:ext cx="6244203" cy="1"/>
          </a:xfrm>
          <a:prstGeom prst="line">
            <a:avLst/>
          </a:prstGeom>
          <a:ln w="19050">
            <a:solidFill>
              <a:srgbClr val="000000"/>
            </a:solidFill>
          </a:ln>
        </p:spPr>
        <p:txBody>
          <a:bodyPr lIns="45718" tIns="45718" rIns="45718" bIns="45718"/>
          <a:lstStyle/>
          <a:p>
            <a:pPr/>
          </a:p>
        </p:txBody>
      </p:sp>
      <p:sp>
        <p:nvSpPr>
          <p:cNvPr id="59" name="Google Shape;34;p5"/>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60" name="Title Text"/>
          <p:cNvSpPr txBox="1"/>
          <p:nvPr>
            <p:ph type="title"/>
          </p:nvPr>
        </p:nvSpPr>
        <p:spPr>
          <a:xfrm>
            <a:off x="2400250" y="575950"/>
            <a:ext cx="6321601" cy="6354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61" name="Body Level One…"/>
          <p:cNvSpPr txBox="1"/>
          <p:nvPr>
            <p:ph type="body" sz="quarter" idx="1"/>
          </p:nvPr>
        </p:nvSpPr>
        <p:spPr>
          <a:xfrm>
            <a:off x="2400301" y="1602675"/>
            <a:ext cx="3071403" cy="3002402"/>
          </a:xfrm>
          <a:prstGeom prst="rect">
            <a:avLst/>
          </a:prstGeom>
        </p:spPr>
        <p:txBody>
          <a:bodyPr/>
          <a:lstStyle>
            <a:lvl1pPr indent="-317500" algn="l">
              <a:buSzPts val="1400"/>
              <a:defRPr sz="1400"/>
            </a:lvl1pPr>
            <a:lvl2pPr marL="965200" indent="-355600" algn="l">
              <a:buSzPts val="1400"/>
              <a:defRPr sz="1400"/>
            </a:lvl2pPr>
            <a:lvl3pPr marL="1422400" indent="-355600" algn="l">
              <a:buSzPts val="1400"/>
              <a:defRPr sz="1400"/>
            </a:lvl3pPr>
            <a:lvl4pPr marL="1879600" indent="-355600" algn="l">
              <a:buSzPts val="1400"/>
              <a:defRPr sz="1400"/>
            </a:lvl4pPr>
            <a:lvl5pPr marL="2336800" indent="-355600" algn="l">
              <a:buSzPts val="1400"/>
              <a:defRPr sz="1400"/>
            </a:lvl5pPr>
          </a:lstStyle>
          <a:p>
            <a:pPr/>
            <a:r>
              <a:t>Body Level One</a:t>
            </a:r>
          </a:p>
          <a:p>
            <a:pPr lvl="1"/>
            <a:r>
              <a:t>Body Level Two</a:t>
            </a:r>
          </a:p>
          <a:p>
            <a:pPr lvl="2"/>
            <a:r>
              <a:t>Body Level Three</a:t>
            </a:r>
          </a:p>
          <a:p>
            <a:pPr lvl="3"/>
            <a:r>
              <a:t>Body Level Four</a:t>
            </a:r>
          </a:p>
          <a:p>
            <a:pPr lvl="4"/>
            <a:r>
              <a:t>Body Level Five</a:t>
            </a:r>
          </a:p>
        </p:txBody>
      </p:sp>
      <p:sp>
        <p:nvSpPr>
          <p:cNvPr id="62" name="Google Shape;37;p5"/>
          <p:cNvSpPr txBox="1"/>
          <p:nvPr>
            <p:ph type="body" sz="quarter" idx="21"/>
          </p:nvPr>
        </p:nvSpPr>
        <p:spPr>
          <a:xfrm>
            <a:off x="5650572" y="1602675"/>
            <a:ext cx="3071402" cy="3002402"/>
          </a:xfrm>
          <a:prstGeom prst="rect">
            <a:avLst/>
          </a:prstGeom>
        </p:spPr>
        <p:txBody>
          <a:bodyPr/>
          <a:lstStyle/>
          <a:p>
            <a:pPr algn="l"/>
          </a:p>
        </p:txBody>
      </p:sp>
      <p:sp>
        <p:nvSpPr>
          <p:cNvPr id="63"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64"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TITLE_ONLY">
    <p:spTree>
      <p:nvGrpSpPr>
        <p:cNvPr id="1" name=""/>
        <p:cNvGrpSpPr/>
        <p:nvPr/>
      </p:nvGrpSpPr>
      <p:grpSpPr>
        <a:xfrm>
          <a:off x="0" y="0"/>
          <a:ext cx="0" cy="0"/>
          <a:chOff x="0" y="0"/>
          <a:chExt cx="0" cy="0"/>
        </a:xfrm>
      </p:grpSpPr>
      <p:pic>
        <p:nvPicPr>
          <p:cNvPr id="7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73" name="Title Text"/>
          <p:cNvSpPr txBox="1"/>
          <p:nvPr>
            <p:ph type="title"/>
          </p:nvPr>
        </p:nvSpPr>
        <p:spPr>
          <a:xfrm>
            <a:off x="303299" y="411575"/>
            <a:ext cx="8520602" cy="639602"/>
          </a:xfrm>
          <a:prstGeom prst="rect">
            <a:avLst/>
          </a:prstGeom>
        </p:spPr>
        <p:txBody>
          <a:bodyPr anchor="t"/>
          <a:lstStyle>
            <a:lvl1pPr algn="l">
              <a:defRPr sz="3000">
                <a:solidFill>
                  <a:srgbClr val="000000"/>
                </a:solidFill>
                <a:latin typeface="Raleway"/>
                <a:ea typeface="Raleway"/>
                <a:cs typeface="Raleway"/>
                <a:sym typeface="Raleway"/>
              </a:defRPr>
            </a:lvl1pPr>
          </a:lstStyle>
          <a:p>
            <a:pPr/>
            <a:r>
              <a:t>Title Text</a:t>
            </a:r>
          </a:p>
        </p:txBody>
      </p:sp>
      <p:sp>
        <p:nvSpPr>
          <p:cNvPr id="74"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75"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ONE_COLUMN_TEXT">
    <p:spTree>
      <p:nvGrpSpPr>
        <p:cNvPr id="1" name=""/>
        <p:cNvGrpSpPr/>
        <p:nvPr/>
      </p:nvGrpSpPr>
      <p:grpSpPr>
        <a:xfrm>
          <a:off x="0" y="0"/>
          <a:ext cx="0" cy="0"/>
          <a:chOff x="0" y="0"/>
          <a:chExt cx="0" cy="0"/>
        </a:xfrm>
      </p:grpSpPr>
      <p:pic>
        <p:nvPicPr>
          <p:cNvPr id="83"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84" name="Google Shape;43;p7"/>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85" name="Title Text"/>
          <p:cNvSpPr txBox="1"/>
          <p:nvPr>
            <p:ph type="title"/>
          </p:nvPr>
        </p:nvSpPr>
        <p:spPr>
          <a:xfrm>
            <a:off x="319499" y="936600"/>
            <a:ext cx="2808002" cy="755700"/>
          </a:xfrm>
          <a:prstGeom prst="rect">
            <a:avLst/>
          </a:prstGeom>
        </p:spPr>
        <p:txBody>
          <a:bodyPr anchor="b"/>
          <a:lstStyle>
            <a:lvl1pPr algn="l">
              <a:defRPr sz="2400">
                <a:solidFill>
                  <a:srgbClr val="000000"/>
                </a:solidFill>
                <a:latin typeface="Raleway"/>
                <a:ea typeface="Raleway"/>
                <a:cs typeface="Raleway"/>
                <a:sym typeface="Raleway"/>
              </a:defRPr>
            </a:lvl1pPr>
          </a:lstStyle>
          <a:p>
            <a:pPr/>
            <a:r>
              <a:t>Title Text</a:t>
            </a:r>
          </a:p>
        </p:txBody>
      </p:sp>
      <p:sp>
        <p:nvSpPr>
          <p:cNvPr id="86" name="Body Level One…"/>
          <p:cNvSpPr txBox="1"/>
          <p:nvPr>
            <p:ph type="body" sz="quarter" idx="1"/>
          </p:nvPr>
        </p:nvSpPr>
        <p:spPr>
          <a:xfrm>
            <a:off x="319499" y="1846802"/>
            <a:ext cx="2808002" cy="2806202"/>
          </a:xfrm>
          <a:prstGeom prst="rect">
            <a:avLst/>
          </a:prstGeom>
        </p:spPr>
        <p:txBody>
          <a:bodyPr/>
          <a:lstStyle>
            <a:lvl1pPr indent="-304800" algn="l">
              <a:buSzPts val="1200"/>
              <a:defRPr sz="1200"/>
            </a:lvl1pPr>
            <a:lvl2pPr marL="914400" indent="-304800" algn="l">
              <a:buSzPts val="1200"/>
              <a:defRPr sz="1200"/>
            </a:lvl2pPr>
            <a:lvl3pPr marL="1371600" indent="-304800" algn="l">
              <a:buSzPts val="1200"/>
              <a:defRPr sz="1200"/>
            </a:lvl3pPr>
            <a:lvl4pPr marL="1828800" indent="-304800" algn="l">
              <a:buSzPts val="1200"/>
              <a:defRPr sz="1200"/>
            </a:lvl4pPr>
            <a:lvl5pPr marL="2286000" indent="-304800" algn="l">
              <a:buSzPts val="1200"/>
              <a:defRPr sz="1200"/>
            </a:lvl5pPr>
          </a:lstStyle>
          <a:p>
            <a:pPr/>
            <a:r>
              <a:t>Body Level One</a:t>
            </a:r>
          </a:p>
          <a:p>
            <a:pPr lvl="1"/>
            <a:r>
              <a:t>Body Level Two</a:t>
            </a:r>
          </a:p>
          <a:p>
            <a:pPr lvl="2"/>
            <a:r>
              <a:t>Body Level Three</a:t>
            </a:r>
          </a:p>
          <a:p>
            <a:pPr lvl="3"/>
            <a:r>
              <a:t>Body Level Four</a:t>
            </a:r>
          </a:p>
          <a:p>
            <a:pPr lvl="4"/>
            <a:r>
              <a:t>Body Level Five</a:t>
            </a:r>
          </a:p>
        </p:txBody>
      </p:sp>
      <p:sp>
        <p:nvSpPr>
          <p:cNvPr id="87" name="Google Shape;30;p4"/>
          <p:cNvSpPr txBox="1"/>
          <p:nvPr/>
        </p:nvSpPr>
        <p:spPr>
          <a:xfrm>
            <a:off x="159380" y="4642306"/>
            <a:ext cx="8552701" cy="6146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Precal </a:t>
            </a:r>
            <a:r>
              <a:t>g</a:t>
            </a:r>
            <a:r>
              <a:t>oal: </a:t>
            </a:r>
            <a:r>
              <a:rPr b="0"/>
              <a:t>HDW represent least squares problems geometrically?</a:t>
            </a:r>
            <a:endParaRPr b="0"/>
          </a:p>
        </p:txBody>
      </p:sp>
      <p:sp>
        <p:nvSpPr>
          <p:cNvPr id="8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6/2/22</a:t>
            </a:r>
          </a:p>
        </p:txBody>
      </p:sp>
      <p:sp>
        <p:nvSpPr>
          <p:cNvPr id="8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MAIN_POINT">
    <p:bg>
      <p:bgPr>
        <a:solidFill>
          <a:srgbClr val="757575"/>
        </a:solidFill>
      </p:bgPr>
    </p:bg>
    <p:spTree>
      <p:nvGrpSpPr>
        <p:cNvPr id="1" name=""/>
        <p:cNvGrpSpPr/>
        <p:nvPr/>
      </p:nvGrpSpPr>
      <p:grpSpPr>
        <a:xfrm>
          <a:off x="0" y="0"/>
          <a:ext cx="0" cy="0"/>
          <a:chOff x="0" y="0"/>
          <a:chExt cx="0" cy="0"/>
        </a:xfrm>
      </p:grpSpPr>
      <p:pic>
        <p:nvPicPr>
          <p:cNvPr id="96"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97" name="Google Shape;48;p8"/>
          <p:cNvSpPr/>
          <p:nvPr/>
        </p:nvSpPr>
        <p:spPr>
          <a:xfrm>
            <a:off x="425197" y="415650"/>
            <a:ext cx="183302" cy="1"/>
          </a:xfrm>
          <a:prstGeom prst="line">
            <a:avLst/>
          </a:prstGeom>
          <a:ln w="19050">
            <a:solidFill>
              <a:srgbClr val="FFFFFF"/>
            </a:solidFill>
          </a:ln>
        </p:spPr>
        <p:txBody>
          <a:bodyPr lIns="45718" tIns="45718" rIns="45718" bIns="45718"/>
          <a:lstStyle/>
          <a:p>
            <a:pPr/>
          </a:p>
        </p:txBody>
      </p:sp>
      <p:sp>
        <p:nvSpPr>
          <p:cNvPr id="98" name="Title Text"/>
          <p:cNvSpPr txBox="1"/>
          <p:nvPr>
            <p:ph type="title"/>
          </p:nvPr>
        </p:nvSpPr>
        <p:spPr>
          <a:xfrm>
            <a:off x="283102" y="712140"/>
            <a:ext cx="6244202" cy="3835502"/>
          </a:xfrm>
          <a:prstGeom prst="rect">
            <a:avLst/>
          </a:prstGeom>
        </p:spPr>
        <p:txBody>
          <a:bodyPr/>
          <a:lstStyle>
            <a:lvl1pPr algn="l">
              <a:defRPr sz="4800">
                <a:solidFill>
                  <a:srgbClr val="FFFFFF"/>
                </a:solidFill>
                <a:latin typeface="Raleway"/>
                <a:ea typeface="Raleway"/>
                <a:cs typeface="Raleway"/>
                <a:sym typeface="Raleway"/>
              </a:defRPr>
            </a:lvl1pPr>
          </a:lstStyle>
          <a:p>
            <a:pPr/>
            <a:r>
              <a:t>Title Text</a:t>
            </a:r>
          </a:p>
        </p:txBody>
      </p:sp>
      <p:sp>
        <p:nvSpPr>
          <p:cNvPr id="99"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00"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01"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SECTION_TITLE_AND_DESCRIPTION">
    <p:spTree>
      <p:nvGrpSpPr>
        <p:cNvPr id="1" name=""/>
        <p:cNvGrpSpPr/>
        <p:nvPr/>
      </p:nvGrpSpPr>
      <p:grpSpPr>
        <a:xfrm>
          <a:off x="0" y="0"/>
          <a:ext cx="0" cy="0"/>
          <a:chOff x="0" y="0"/>
          <a:chExt cx="0" cy="0"/>
        </a:xfrm>
      </p:grpSpPr>
      <p:pic>
        <p:nvPicPr>
          <p:cNvPr id="108"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09" name="Google Shape;52;p9"/>
          <p:cNvSpPr/>
          <p:nvPr/>
        </p:nvSpPr>
        <p:spPr>
          <a:xfrm>
            <a:off x="4572000" y="123"/>
            <a:ext cx="4572000" cy="5143503"/>
          </a:xfrm>
          <a:prstGeom prst="rect">
            <a:avLst/>
          </a:prstGeom>
          <a:solidFill>
            <a:srgbClr val="F46524"/>
          </a:solidFill>
          <a:ln w="12700">
            <a:miter lim="400000"/>
          </a:ln>
        </p:spPr>
        <p:txBody>
          <a:bodyPr lIns="0" tIns="0" rIns="0" bIns="0" anchor="ctr"/>
          <a:lstStyle/>
          <a:p>
            <a:pPr>
              <a:defRPr>
                <a:solidFill>
                  <a:srgbClr val="000000"/>
                </a:solidFill>
              </a:defRPr>
            </a:pPr>
          </a:p>
        </p:txBody>
      </p:sp>
      <p:sp>
        <p:nvSpPr>
          <p:cNvPr id="110" name="Google Shape;53;p9"/>
          <p:cNvSpPr/>
          <p:nvPr/>
        </p:nvSpPr>
        <p:spPr>
          <a:xfrm>
            <a:off x="5029675" y="4495499"/>
            <a:ext cx="468302" cy="2"/>
          </a:xfrm>
          <a:prstGeom prst="line">
            <a:avLst/>
          </a:prstGeom>
          <a:ln w="19050">
            <a:solidFill>
              <a:srgbClr val="FFFFFF"/>
            </a:solidFill>
          </a:ln>
        </p:spPr>
        <p:txBody>
          <a:bodyPr lIns="45718" tIns="45718" rIns="45718" bIns="45718"/>
          <a:lstStyle/>
          <a:p>
            <a:pPr/>
          </a:p>
        </p:txBody>
      </p:sp>
      <p:sp>
        <p:nvSpPr>
          <p:cNvPr id="111" name="Title Text"/>
          <p:cNvSpPr txBox="1"/>
          <p:nvPr>
            <p:ph type="title"/>
          </p:nvPr>
        </p:nvSpPr>
        <p:spPr>
          <a:xfrm>
            <a:off x="265500" y="1397349"/>
            <a:ext cx="4045200" cy="1318202"/>
          </a:xfrm>
          <a:prstGeom prst="rect">
            <a:avLst/>
          </a:prstGeom>
        </p:spPr>
        <p:txBody>
          <a:bodyPr anchor="b"/>
          <a:lstStyle>
            <a:lvl1pPr>
              <a:defRPr sz="3600">
                <a:latin typeface="Raleway"/>
                <a:ea typeface="Raleway"/>
                <a:cs typeface="Raleway"/>
                <a:sym typeface="Raleway"/>
              </a:defRPr>
            </a:lvl1pPr>
          </a:lstStyle>
          <a:p>
            <a:pPr/>
            <a:r>
              <a:t>Title Text</a:t>
            </a:r>
          </a:p>
        </p:txBody>
      </p:sp>
      <p:sp>
        <p:nvSpPr>
          <p:cNvPr id="112" name="Body Level One…"/>
          <p:cNvSpPr txBox="1"/>
          <p:nvPr>
            <p:ph type="body" sz="quarter" idx="1"/>
          </p:nvPr>
        </p:nvSpPr>
        <p:spPr>
          <a:xfrm>
            <a:off x="265500" y="2735371"/>
            <a:ext cx="4045200" cy="1345502"/>
          </a:xfrm>
          <a:prstGeom prst="rect">
            <a:avLst/>
          </a:prstGeom>
        </p:spPr>
        <p:txBody>
          <a:bodyPr/>
          <a:lstStyle>
            <a:lvl1pPr marL="228600" indent="-114300">
              <a:lnSpc>
                <a:spcPct val="100000"/>
              </a:lnSpc>
              <a:buClrTx/>
              <a:buSzTx/>
              <a:buFontTx/>
              <a:buNone/>
              <a:defRPr sz="2100"/>
            </a:lvl1pPr>
            <a:lvl2pPr marL="228600" indent="114300">
              <a:lnSpc>
                <a:spcPct val="100000"/>
              </a:lnSpc>
              <a:buClrTx/>
              <a:buSzTx/>
              <a:buFontTx/>
              <a:buNone/>
              <a:defRPr sz="2100"/>
            </a:lvl2pPr>
            <a:lvl3pPr marL="228600" indent="114300">
              <a:lnSpc>
                <a:spcPct val="100000"/>
              </a:lnSpc>
              <a:buClrTx/>
              <a:buSzTx/>
              <a:buFontTx/>
              <a:buNone/>
              <a:defRPr sz="2100"/>
            </a:lvl3pPr>
            <a:lvl4pPr marL="228600" indent="114300">
              <a:lnSpc>
                <a:spcPct val="100000"/>
              </a:lnSpc>
              <a:buClrTx/>
              <a:buSzTx/>
              <a:buFontTx/>
              <a:buNone/>
              <a:defRPr sz="2100"/>
            </a:lvl4pPr>
            <a:lvl5pPr marL="228600" indent="114300">
              <a:lnSpc>
                <a:spcPct val="100000"/>
              </a:lnSpc>
              <a:buClrTx/>
              <a:buSzTx/>
              <a:buFontTx/>
              <a:buNone/>
              <a:defRPr sz="2100"/>
            </a:lvl5pPr>
          </a:lstStyle>
          <a:p>
            <a:pPr/>
            <a:r>
              <a:t>Body Level One</a:t>
            </a:r>
          </a:p>
          <a:p>
            <a:pPr lvl="1"/>
            <a:r>
              <a:t>Body Level Two</a:t>
            </a:r>
          </a:p>
          <a:p>
            <a:pPr lvl="2"/>
            <a:r>
              <a:t>Body Level Three</a:t>
            </a:r>
          </a:p>
          <a:p>
            <a:pPr lvl="3"/>
            <a:r>
              <a:t>Body Level Four</a:t>
            </a:r>
          </a:p>
          <a:p>
            <a:pPr lvl="4"/>
            <a:r>
              <a:t>Body Level Five</a:t>
            </a:r>
          </a:p>
        </p:txBody>
      </p:sp>
      <p:sp>
        <p:nvSpPr>
          <p:cNvPr id="113" name="Google Shape;56;p9"/>
          <p:cNvSpPr txBox="1"/>
          <p:nvPr>
            <p:ph type="body" sz="half" idx="21"/>
          </p:nvPr>
        </p:nvSpPr>
        <p:spPr>
          <a:xfrm>
            <a:off x="4939500" y="724199"/>
            <a:ext cx="3837000" cy="3695102"/>
          </a:xfrm>
          <a:prstGeom prst="rect">
            <a:avLst/>
          </a:prstGeom>
        </p:spPr>
        <p:txBody>
          <a:bodyPr anchor="ctr"/>
          <a:lstStyle/>
          <a:p>
            <a:pPr algn="l"/>
          </a:p>
        </p:txBody>
      </p:sp>
      <p:sp>
        <p:nvSpPr>
          <p:cNvPr id="114"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CAPTION_ONLY">
    <p:spTree>
      <p:nvGrpSpPr>
        <p:cNvPr id="1" name=""/>
        <p:cNvGrpSpPr/>
        <p:nvPr/>
      </p:nvGrpSpPr>
      <p:grpSpPr>
        <a:xfrm>
          <a:off x="0" y="0"/>
          <a:ext cx="0" cy="0"/>
          <a:chOff x="0" y="0"/>
          <a:chExt cx="0" cy="0"/>
        </a:xfrm>
      </p:grpSpPr>
      <p:pic>
        <p:nvPicPr>
          <p:cNvPr id="121"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122" name="Google Shape;59;p10"/>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123" name="Google Shape;60;p10"/>
          <p:cNvSpPr/>
          <p:nvPr/>
        </p:nvSpPr>
        <p:spPr>
          <a:xfrm>
            <a:off x="425197" y="415650"/>
            <a:ext cx="183302" cy="1"/>
          </a:xfrm>
          <a:prstGeom prst="line">
            <a:avLst/>
          </a:prstGeom>
          <a:ln w="19050">
            <a:solidFill>
              <a:srgbClr val="000000"/>
            </a:solidFill>
          </a:ln>
        </p:spPr>
        <p:txBody>
          <a:bodyPr lIns="45718" tIns="45718" rIns="45718" bIns="45718"/>
          <a:lstStyle/>
          <a:p>
            <a:pPr/>
          </a:p>
        </p:txBody>
      </p:sp>
      <p:sp>
        <p:nvSpPr>
          <p:cNvPr id="124" name="Body Level One…"/>
          <p:cNvSpPr txBox="1"/>
          <p:nvPr>
            <p:ph type="body" sz="quarter" idx="1"/>
          </p:nvPr>
        </p:nvSpPr>
        <p:spPr>
          <a:xfrm>
            <a:off x="328016" y="4226023"/>
            <a:ext cx="8388602" cy="393602"/>
          </a:xfrm>
          <a:prstGeom prst="rect">
            <a:avLst/>
          </a:prstGeom>
        </p:spPr>
        <p:txBody>
          <a:bodyPr anchor="ctr"/>
          <a:lstStyle>
            <a:lvl1pPr marL="0" indent="228600" algn="l">
              <a:lnSpc>
                <a:spcPct val="100000"/>
              </a:lnSpc>
              <a:buClrTx/>
              <a:buSzTx/>
              <a:buFontTx/>
              <a:buNone/>
            </a:lvl1pPr>
            <a:lvl2pPr algn="l">
              <a:lnSpc>
                <a:spcPct val="100000"/>
              </a:lnSpc>
              <a:buClrTx/>
              <a:buFontTx/>
            </a:lvl2pPr>
            <a:lvl3pPr algn="l">
              <a:lnSpc>
                <a:spcPct val="100000"/>
              </a:lnSpc>
              <a:buClrTx/>
              <a:buFontTx/>
            </a:lvl3pPr>
            <a:lvl4pPr algn="l">
              <a:lnSpc>
                <a:spcPct val="100000"/>
              </a:lnSpc>
              <a:buClrTx/>
              <a:buFontTx/>
            </a:lvl4pPr>
            <a:lvl5pPr algn="l">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125"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126"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12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pic>
        <p:nvPicPr>
          <p:cNvPr id="2" name="Google Shape;9;p1" descr="Google Shape;9;p1"/>
          <p:cNvPicPr>
            <a:picLocks noChangeAspect="1"/>
          </p:cNvPicPr>
          <p:nvPr/>
        </p:nvPicPr>
        <p:blipFill>
          <a:blip r:embed="rId2">
            <a:extLst/>
          </a:blip>
          <a:stretch>
            <a:fillRect/>
          </a:stretch>
        </p:blipFill>
        <p:spPr>
          <a:xfrm>
            <a:off x="0" y="0"/>
            <a:ext cx="1241700" cy="1241700"/>
          </a:xfrm>
          <a:prstGeom prst="rect">
            <a:avLst/>
          </a:prstGeom>
          <a:ln w="12700">
            <a:miter lim="400000"/>
          </a:ln>
        </p:spPr>
      </p:pic>
      <p:sp>
        <p:nvSpPr>
          <p:cNvPr id="3" name="Google Shape;64;p11"/>
          <p:cNvSpPr/>
          <p:nvPr/>
        </p:nvSpPr>
        <p:spPr>
          <a:xfrm>
            <a:off x="425200" y="4739999"/>
            <a:ext cx="8296800" cy="1"/>
          </a:xfrm>
          <a:prstGeom prst="line">
            <a:avLst/>
          </a:prstGeom>
          <a:ln w="19050">
            <a:solidFill>
              <a:srgbClr val="000000"/>
            </a:solidFill>
          </a:ln>
        </p:spPr>
        <p:txBody>
          <a:bodyPr lIns="45718" tIns="45718" rIns="45718" bIns="45718"/>
          <a:lstStyle/>
          <a:p>
            <a:pPr/>
          </a:p>
        </p:txBody>
      </p:sp>
      <p:sp>
        <p:nvSpPr>
          <p:cNvPr id="4" name="Google Shape;65;p11"/>
          <p:cNvSpPr/>
          <p:nvPr/>
        </p:nvSpPr>
        <p:spPr>
          <a:xfrm>
            <a:off x="425200" y="415650"/>
            <a:ext cx="8296800" cy="1"/>
          </a:xfrm>
          <a:prstGeom prst="line">
            <a:avLst/>
          </a:prstGeom>
          <a:ln w="38100">
            <a:solidFill>
              <a:srgbClr val="000000"/>
            </a:solidFill>
          </a:ln>
        </p:spPr>
        <p:txBody>
          <a:bodyPr lIns="45718" tIns="45718" rIns="45718" bIns="45718"/>
          <a:lstStyle/>
          <a:p>
            <a:pPr/>
          </a:p>
        </p:txBody>
      </p:sp>
      <p:sp>
        <p:nvSpPr>
          <p:cNvPr id="5" name="xx%"/>
          <p:cNvSpPr txBox="1"/>
          <p:nvPr>
            <p:ph type="title" hasCustomPrompt="1"/>
          </p:nvPr>
        </p:nvSpPr>
        <p:spPr>
          <a:xfrm>
            <a:off x="853950" y="1304850"/>
            <a:ext cx="7436102" cy="1538400"/>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chor="ctr">
            <a:normAutofit fontScale="100000" lnSpcReduction="0"/>
          </a:bodyPr>
          <a:lstStyle/>
          <a:p>
            <a:pPr/>
            <a:r>
              <a:t>xx%</a:t>
            </a:r>
          </a:p>
        </p:txBody>
      </p:sp>
      <p:sp>
        <p:nvSpPr>
          <p:cNvPr id="6" name="Body Level One…"/>
          <p:cNvSpPr txBox="1"/>
          <p:nvPr>
            <p:ph type="body" idx="1"/>
          </p:nvPr>
        </p:nvSpPr>
        <p:spPr>
          <a:xfrm>
            <a:off x="853950" y="2919450"/>
            <a:ext cx="7436102" cy="1071602"/>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7" name="Google Shape;30;p4"/>
          <p:cNvSpPr txBox="1"/>
          <p:nvPr/>
        </p:nvSpPr>
        <p:spPr>
          <a:xfrm>
            <a:off x="159380" y="4642306"/>
            <a:ext cx="8552701" cy="398749"/>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p>
            <a:pPr>
              <a:defRPr b="1">
                <a:solidFill>
                  <a:srgbClr val="000000"/>
                </a:solidFill>
                <a:latin typeface="Lato"/>
                <a:ea typeface="Lato"/>
                <a:cs typeface="Lato"/>
                <a:sym typeface="Lato"/>
              </a:defRPr>
            </a:pPr>
            <a:r>
              <a:t>class: </a:t>
            </a:r>
            <a:r>
              <a:rPr b="0"/>
              <a:t>AP CS A</a:t>
            </a:r>
            <a:r>
              <a:rPr b="0"/>
              <a:t> </a:t>
            </a:r>
            <a:r>
              <a:t>g</a:t>
            </a:r>
            <a:r>
              <a:t>oal: </a:t>
            </a:r>
            <a:r>
              <a:rPr b="0"/>
              <a:t>HDW use boolean object comparison to solve computational problems?</a:t>
            </a:r>
          </a:p>
        </p:txBody>
      </p:sp>
      <p:sp>
        <p:nvSpPr>
          <p:cNvPr id="8" name="Google Shape;31;p4"/>
          <p:cNvSpPr txBox="1"/>
          <p:nvPr/>
        </p:nvSpPr>
        <p:spPr>
          <a:xfrm>
            <a:off x="7263947" y="6563"/>
            <a:ext cx="5621102" cy="398748"/>
          </a:xfrm>
          <a:prstGeom prst="rect">
            <a:avLst/>
          </a:prstGeom>
          <a:ln w="12700">
            <a:miter lim="400000"/>
          </a:ln>
          <a:extLst>
            <a:ext uri="{C572A759-6A51-4108-AA02-DFA0A04FC94B}">
              <ma14:wrappingTextBoxFlag xmlns:ma14="http://schemas.microsoft.com/office/mac/drawingml/2011/main" val="1"/>
            </a:ext>
          </a:extLst>
        </p:spPr>
        <p:txBody>
          <a:bodyPr lIns="91423" tIns="91423" rIns="91423" bIns="91423">
            <a:spAutoFit/>
          </a:bodyPr>
          <a:lstStyle>
            <a:lvl1pPr>
              <a:defRPr>
                <a:solidFill>
                  <a:srgbClr val="000000"/>
                </a:solidFill>
                <a:latin typeface="Lato"/>
                <a:ea typeface="Lato"/>
                <a:cs typeface="Lato"/>
                <a:sym typeface="Lato"/>
              </a:defRPr>
            </a:lvl1pPr>
          </a:lstStyle>
          <a:p>
            <a:pPr/>
            <a:r>
              <a:t>Dr. O’Brien, 11/1/21</a:t>
            </a:r>
          </a:p>
        </p:txBody>
      </p:sp>
      <p:sp>
        <p:nvSpPr>
          <p:cNvPr id="9" name="Slide Number"/>
          <p:cNvSpPr txBox="1"/>
          <p:nvPr>
            <p:ph type="sldNum" sz="quarter" idx="2"/>
          </p:nvPr>
        </p:nvSpPr>
        <p:spPr>
          <a:xfrm>
            <a:off x="8709888" y="4717935"/>
            <a:ext cx="336811" cy="335249"/>
          </a:xfrm>
          <a:prstGeom prst="rect">
            <a:avLst/>
          </a:prstGeom>
          <a:ln w="12700">
            <a:miter lim="400000"/>
          </a:ln>
        </p:spPr>
        <p:txBody>
          <a:bodyPr wrap="none" lIns="91423" tIns="91423" rIns="91423" bIns="91423" anchor="ctr">
            <a:normAutofit fontScale="100000" lnSpcReduction="0"/>
          </a:bodyPr>
          <a:lstStyle>
            <a:lvl1pPr algn="r">
              <a:defRPr sz="1000">
                <a:solidFill>
                  <a:srgbClr val="000000"/>
                </a:solidFill>
                <a:latin typeface="Lato"/>
                <a:ea typeface="Lato"/>
                <a:cs typeface="Lato"/>
                <a:sym typeface="Lato"/>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Lst>
  <p:transition xmlns:p14="http://schemas.microsoft.com/office/powerpoint/2010/main" spd="med" advClick="1"/>
  <p:txStyles>
    <p:titleStyle>
      <a:lvl1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1pPr>
      <a:lvl2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2pPr>
      <a:lvl3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3pPr>
      <a:lvl4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4pPr>
      <a:lvl5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5pPr>
      <a:lvl6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6pPr>
      <a:lvl7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7pPr>
      <a:lvl8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8pPr>
      <a:lvl9pPr marL="0" marR="0" indent="0" algn="ctr" defTabSz="914400" rtl="0" latinLnBrk="0">
        <a:lnSpc>
          <a:spcPct val="100000"/>
        </a:lnSpc>
        <a:spcBef>
          <a:spcPts val="0"/>
        </a:spcBef>
        <a:spcAft>
          <a:spcPts val="0"/>
        </a:spcAft>
        <a:buClrTx/>
        <a:buSzTx/>
        <a:buFontTx/>
        <a:buNone/>
        <a:tabLst/>
        <a:defRPr b="1" baseline="0" cap="none" i="0" spc="0" strike="noStrike" sz="9600" u="none">
          <a:solidFill>
            <a:srgbClr val="F46524"/>
          </a:solidFill>
          <a:uFillTx/>
          <a:latin typeface="Lato"/>
          <a:ea typeface="Lato"/>
          <a:cs typeface="Lato"/>
          <a:sym typeface="Lato"/>
        </a:defRPr>
      </a:lvl9pPr>
    </p:titleStyle>
    <p:bodyStyle>
      <a:lvl1pPr marL="457200" marR="0" indent="-342900"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1pPr>
      <a:lvl2pPr marL="1005114"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2pPr>
      <a:lvl3pPr marL="14623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3pPr>
      <a:lvl4pPr marL="19195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4pPr>
      <a:lvl5pPr marL="23767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5pPr>
      <a:lvl6pPr marL="2833914"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6pPr>
      <a:lvl7pPr marL="3291113" marR="0" indent="-408214"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7pPr>
      <a:lvl8pPr marL="37483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8pPr>
      <a:lvl9pPr marL="4205513" marR="0" indent="-408213" algn="ctr" defTabSz="914400" rtl="0" latinLnBrk="0">
        <a:lnSpc>
          <a:spcPct val="115000"/>
        </a:lnSpc>
        <a:spcBef>
          <a:spcPts val="0"/>
        </a:spcBef>
        <a:spcAft>
          <a:spcPts val="0"/>
        </a:spcAft>
        <a:buClr>
          <a:srgbClr val="000000"/>
        </a:buClr>
        <a:buSzPts val="1800"/>
        <a:buFont typeface="Helvetica"/>
        <a:buChar char="■"/>
        <a:tabLst/>
        <a:defRPr b="0" baseline="0" cap="none" i="0" spc="0" strike="noStrike" sz="1800" u="none">
          <a:solidFill>
            <a:srgbClr val="000000"/>
          </a:solidFill>
          <a:uFillTx/>
          <a:latin typeface="Lato"/>
          <a:ea typeface="Lato"/>
          <a:cs typeface="Lato"/>
          <a:sym typeface="Lato"/>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Lato"/>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comments" Target="../comments/comment1.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image" Target="../media/image1.tif"/></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0" name="Google Shape;75;p13"/>
          <p:cNvSpPr txBox="1"/>
          <p:nvPr>
            <p:ph type="ctrTitle"/>
          </p:nvPr>
        </p:nvSpPr>
        <p:spPr>
          <a:xfrm>
            <a:off x="2371725" y="630223"/>
            <a:ext cx="6331500" cy="1542003"/>
          </a:xfrm>
          <a:prstGeom prst="rect">
            <a:avLst/>
          </a:prstGeom>
        </p:spPr>
        <p:txBody>
          <a:bodyPr/>
          <a:lstStyle/>
          <a:p>
            <a:pPr>
              <a:defRPr sz="4300">
                <a:solidFill>
                  <a:srgbClr val="0000FF"/>
                </a:solidFill>
              </a:defRPr>
            </a:pPr>
            <a:r>
              <a:t>Spring 2022 precal </a:t>
            </a:r>
          </a:p>
          <a:p>
            <a:pPr>
              <a:defRPr sz="4300">
                <a:solidFill>
                  <a:srgbClr val="0000FF"/>
                </a:solidFill>
              </a:defRPr>
            </a:pPr>
            <a:r>
              <a:t>Lesson 17.4</a:t>
            </a:r>
          </a:p>
        </p:txBody>
      </p:sp>
      <p:sp>
        <p:nvSpPr>
          <p:cNvPr id="201" name="Google Shape;76;p13"/>
          <p:cNvSpPr txBox="1"/>
          <p:nvPr>
            <p:ph type="subTitle" sz="quarter" idx="1"/>
          </p:nvPr>
        </p:nvSpPr>
        <p:spPr>
          <a:xfrm>
            <a:off x="2434073" y="2830499"/>
            <a:ext cx="6331502" cy="1241702"/>
          </a:xfrm>
          <a:prstGeom prst="rect">
            <a:avLst/>
          </a:prstGeom>
        </p:spPr>
        <p:txBody>
          <a:bodyPr/>
          <a:lstStyle/>
          <a:p>
            <a:pPr marL="0" indent="0">
              <a:lnSpc>
                <a:spcPct val="80000"/>
              </a:lnSpc>
              <a:defRPr sz="1600"/>
            </a:pPr>
            <a:r>
              <a:t>Dr. O’Brien</a:t>
            </a:r>
          </a:p>
          <a:p>
            <a:pPr marL="0" indent="0">
              <a:lnSpc>
                <a:spcPct val="80000"/>
              </a:lnSpc>
              <a:defRPr sz="1600"/>
            </a:pPr>
            <a:r>
              <a:t>Herbert Lehman High School</a:t>
            </a:r>
          </a:p>
          <a:p>
            <a:pPr marL="0" indent="0">
              <a:lnSpc>
                <a:spcPct val="80000"/>
              </a:lnSpc>
              <a:defRPr sz="1600"/>
            </a:pPr>
            <a:r>
              <a:t>3 June 2022</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3" name="Ashley and Jada H.are doing a physics experiment.  They launch a rocket from the football field they calculate its speed every five seconds. After 5 sec. it’s traveling 7 m/s, at 10 sec 25 m/s and at 15 sec. 31 m/s.  They want to know how fast it will be"/>
          <p:cNvSpPr txBox="1"/>
          <p:nvPr/>
        </p:nvSpPr>
        <p:spPr>
          <a:xfrm>
            <a:off x="5467470" y="1510717"/>
            <a:ext cx="2346193" cy="2026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Ashley and Jada H.are doing a physics experiment.  They launch a rocket from the football field they calculate its speed every five seconds. After 5 sec. it’s traveling 7 m/s, at 10 sec 25 m/s and at 15 sec. 31 m/s.  They want to know how fast it will be traveling in one minute.</a:t>
            </a:r>
          </a:p>
        </p:txBody>
      </p:sp>
      <p:sp>
        <p:nvSpPr>
          <p:cNvPr id="204" name="Do now…"/>
          <p:cNvSpPr txBox="1"/>
          <p:nvPr/>
        </p:nvSpPr>
        <p:spPr>
          <a:xfrm>
            <a:off x="872026" y="1526858"/>
            <a:ext cx="3667456" cy="1993901"/>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defRPr sz="2600"/>
            </a:pPr>
            <a:r>
              <a:t>Do now</a:t>
            </a:r>
          </a:p>
          <a:p>
            <a:pPr>
              <a:defRPr sz="1500">
                <a:solidFill>
                  <a:schemeClr val="accent5"/>
                </a:solidFill>
                <a:latin typeface="+mn-lt"/>
                <a:ea typeface="+mn-ea"/>
                <a:cs typeface="+mn-cs"/>
                <a:sym typeface="Helvetica"/>
              </a:defRPr>
            </a:pPr>
            <a:r>
              <a:t>Be sure to…</a:t>
            </a: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Find seat.  Take out the notebook/binder.  Copy date and goal.</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Read the text to the right.  Write down the key information.</a:t>
            </a:r>
            <a:endParaRPr>
              <a:solidFill>
                <a:schemeClr val="accent1"/>
              </a:solidFill>
            </a:endParaRPr>
          </a:p>
          <a:p>
            <a:pPr marL="200526" indent="-200526">
              <a:buSzPct val="100000"/>
              <a:buAutoNum type="arabicPeriod" startAt="1"/>
              <a:defRPr sz="1500">
                <a:solidFill>
                  <a:schemeClr val="accent5"/>
                </a:solidFill>
                <a:latin typeface="+mn-lt"/>
                <a:ea typeface="+mn-ea"/>
                <a:cs typeface="+mn-cs"/>
                <a:sym typeface="Helvetica"/>
              </a:defRPr>
            </a:pPr>
            <a:r>
              <a:rPr>
                <a:solidFill>
                  <a:schemeClr val="accent1"/>
                </a:solidFill>
              </a:rPr>
              <a:t>Create a table and draw a graph to represent this info.</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Warm up"/>
          <p:cNvSpPr txBox="1"/>
          <p:nvPr>
            <p:ph type="title"/>
          </p:nvPr>
        </p:nvSpPr>
        <p:spPr>
          <a:prstGeom prst="rect">
            <a:avLst/>
          </a:prstGeom>
        </p:spPr>
        <p:txBody>
          <a:bodyPr lIns="91423" tIns="91423" rIns="91423" bIns="91423"/>
          <a:lstStyle>
            <a:lvl1pPr defTabSz="886968">
              <a:defRPr sz="2910"/>
            </a:lvl1pPr>
          </a:lstStyle>
          <a:p>
            <a:pPr/>
            <a:r>
              <a:t>Warm up</a:t>
            </a:r>
          </a:p>
        </p:txBody>
      </p:sp>
      <p:sp>
        <p:nvSpPr>
          <p:cNvPr id="209" name="Be sure to……"/>
          <p:cNvSpPr txBox="1"/>
          <p:nvPr>
            <p:ph type="body" sz="half" idx="1"/>
          </p:nvPr>
        </p:nvSpPr>
        <p:spPr>
          <a:xfrm>
            <a:off x="737261" y="1469712"/>
            <a:ext cx="4051240" cy="3002402"/>
          </a:xfrm>
          <a:prstGeom prst="rect">
            <a:avLst/>
          </a:prstGeom>
        </p:spPr>
        <p:txBody>
          <a:bodyPr lIns="91423" tIns="91423" rIns="91423" bIns="91423"/>
          <a:lstStyle/>
          <a:p>
            <a:pPr marL="0" indent="0">
              <a:buClrTx/>
              <a:buSzTx/>
              <a:buFontTx/>
              <a:buNone/>
              <a:defRPr>
                <a:solidFill>
                  <a:srgbClr val="E22400"/>
                </a:solidFill>
              </a:defRPr>
            </a:pPr>
            <a:r>
              <a:t>Be sure to…</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In your notes, do the following:</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1. Represent the information in problem as a system of linear equations</a:t>
            </a: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p>
          <a:p>
            <a:pPr marL="0" indent="0" defTabSz="457200">
              <a:lnSpc>
                <a:spcPct val="100000"/>
              </a:lnSpc>
              <a:buClrTx/>
              <a:buSzTx/>
              <a:buFontTx/>
              <a:buNone/>
              <a:defRPr sz="1500">
                <a:solidFill>
                  <a:srgbClr val="000000">
                    <a:alpha val="87059"/>
                  </a:srgbClr>
                </a:solidFill>
                <a:latin typeface="Helvetica Neue"/>
                <a:ea typeface="Helvetica Neue"/>
                <a:cs typeface="Helvetica Neue"/>
                <a:sym typeface="Helvetica Neue"/>
              </a:defRPr>
            </a:pPr>
            <a:r>
              <a:t>2. Convert your system into an AX=B matrix equation.  </a:t>
            </a:r>
          </a:p>
        </p:txBody>
      </p:sp>
      <p:sp>
        <p:nvSpPr>
          <p:cNvPr id="210" name="Ashley and Jada H.are doing a physics experiment.  They launch a rocket from the football field they calculate its speed every five seconds. After 5 sec. it’s traveling 7 m/s, at 10 sec 25 m/s and at 15 sec. 31 m/s.  They want to know how fast it will be"/>
          <p:cNvSpPr txBox="1"/>
          <p:nvPr/>
        </p:nvSpPr>
        <p:spPr>
          <a:xfrm>
            <a:off x="5467470" y="1510717"/>
            <a:ext cx="2346193" cy="2026184"/>
          </a:xfrm>
          <a:prstGeom prst="rect">
            <a:avLst/>
          </a:prstGeom>
          <a:ln w="12700">
            <a:miter lim="400000"/>
          </a:ln>
          <a:extLst>
            <a:ext uri="{C572A759-6A51-4108-AA02-DFA0A04FC94B}">
              <ma14:wrappingTextBoxFlag xmlns:ma14="http://schemas.microsoft.com/office/mac/drawingml/2011/main" val="1"/>
            </a:ext>
          </a:extLst>
        </p:spPr>
        <p:txBody>
          <a:bodyPr lIns="0" tIns="0" rIns="0" bIns="0">
            <a:spAutoFit/>
          </a:bodyPr>
          <a:lstStyle/>
          <a:p>
            <a:pPr/>
            <a:r>
              <a:t>Ashley and Jada H.are doing a physics experiment.  They launch a rocket from the football field they calculate its speed every five seconds. After 5 sec. it’s traveling 7 m/s, at 10 sec 25 m/s and at 15 sec. 31 m/s.  They want to know how fast it will be traveling in one minute.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09"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4" name="Double-click to edit"/>
          <p:cNvSpPr txBox="1"/>
          <p:nvPr>
            <p:ph type="title"/>
          </p:nvPr>
        </p:nvSpPr>
        <p:spPr>
          <a:prstGeom prst="rect">
            <a:avLst/>
          </a:prstGeom>
        </p:spPr>
        <p:txBody>
          <a:bodyPr/>
          <a:lstStyle/>
          <a:p>
            <a:pPr defTabSz="886968">
              <a:defRPr sz="2910"/>
            </a:pPr>
          </a:p>
        </p:txBody>
      </p:sp>
      <p:grpSp>
        <p:nvGrpSpPr>
          <p:cNvPr id="217" name="Google Shape;118;p19"/>
          <p:cNvGrpSpPr/>
          <p:nvPr/>
        </p:nvGrpSpPr>
        <p:grpSpPr>
          <a:xfrm>
            <a:off x="2477722" y="436841"/>
            <a:ext cx="6244203" cy="774512"/>
            <a:chOff x="0" y="0"/>
            <a:chExt cx="6244202" cy="774510"/>
          </a:xfrm>
        </p:grpSpPr>
        <p:sp>
          <p:nvSpPr>
            <p:cNvPr id="215" name="Rectangle"/>
            <p:cNvSpPr/>
            <p:nvPr/>
          </p:nvSpPr>
          <p:spPr>
            <a:xfrm>
              <a:off x="-1" y="-1"/>
              <a:ext cx="6244204" cy="774512"/>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16" name="Independent work"/>
            <p:cNvSpPr txBox="1"/>
            <p:nvPr/>
          </p:nvSpPr>
          <p:spPr>
            <a:xfrm>
              <a:off x="12134" y="12134"/>
              <a:ext cx="6219935" cy="75024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lvl1pPr defTabSz="713231">
                <a:defRPr sz="1871"/>
              </a:lvl1pPr>
            </a:lstStyle>
            <a:p>
              <a:pPr/>
              <a:r>
                <a:t>Independent work</a:t>
              </a:r>
            </a:p>
          </p:txBody>
        </p:sp>
      </p:grpSp>
      <p:sp>
        <p:nvSpPr>
          <p:cNvPr id="218" name="Be sure to……"/>
          <p:cNvSpPr txBox="1"/>
          <p:nvPr/>
        </p:nvSpPr>
        <p:spPr>
          <a:xfrm>
            <a:off x="723434" y="1249232"/>
            <a:ext cx="7697132" cy="2878634"/>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p>
            <a:pPr>
              <a:defRPr sz="1200">
                <a:solidFill>
                  <a:schemeClr val="accent4"/>
                </a:solidFill>
              </a:defRPr>
            </a:pPr>
            <a:r>
              <a:t>Be sure to…</a:t>
            </a:r>
          </a:p>
          <a:p>
            <a:pPr defTabSz="457200">
              <a:defRPr sz="1200">
                <a:solidFill>
                  <a:srgbClr val="000000">
                    <a:alpha val="87059"/>
                  </a:srgbClr>
                </a:solidFill>
                <a:latin typeface="Helvetica Neue"/>
                <a:ea typeface="Helvetica Neue"/>
                <a:cs typeface="Helvetica Neue"/>
                <a:sym typeface="Helvetica Neue"/>
              </a:defRPr>
            </a:pPr>
            <a:r>
              <a:t>Access the Geogebra assignment  </a:t>
            </a:r>
            <a:r>
              <a:rPr b="1"/>
              <a:t>HDW represent least squares problems geometrically (part 2) </a:t>
            </a:r>
            <a:r>
              <a:t>on </a:t>
            </a:r>
            <a:r>
              <a:rPr b="1"/>
              <a:t>Google Classroom.</a:t>
            </a:r>
            <a:br>
              <a:rPr b="1"/>
            </a:br>
          </a:p>
          <a:p>
            <a:pPr marL="200526" indent="-200526" defTabSz="457200">
              <a:buSzPct val="100000"/>
              <a:buAutoNum type="arabicPeriod" startAt="1"/>
              <a:defRPr sz="1200">
                <a:solidFill>
                  <a:srgbClr val="000000">
                    <a:alpha val="87059"/>
                  </a:srgbClr>
                </a:solidFill>
                <a:latin typeface="Helvetica Neue"/>
                <a:ea typeface="Helvetica Neue"/>
                <a:cs typeface="Helvetica Neue"/>
                <a:sym typeface="Helvetica Neue"/>
              </a:defRPr>
            </a:pPr>
            <a:r>
              <a:t>The graph contains a plane,  two black vectors, a purple vector that ends in point Y, an orange vector, and a line segment connecting the end of the orange and purple vectors.  Describe what each element of the graph represents and their relationship.</a:t>
            </a:r>
          </a:p>
          <a:p>
            <a:pPr defTabSz="457200">
              <a:defRPr sz="1200">
                <a:solidFill>
                  <a:srgbClr val="000000">
                    <a:alpha val="87059"/>
                  </a:srgbClr>
                </a:solidFill>
                <a:latin typeface="Helvetica Neue"/>
                <a:ea typeface="Helvetica Neue"/>
                <a:cs typeface="Helvetica Neue"/>
                <a:sym typeface="Helvetica Neue"/>
              </a:defRPr>
            </a:pPr>
          </a:p>
          <a:p>
            <a:pPr marL="200526" indent="-200526" defTabSz="457200">
              <a:buSzPct val="100000"/>
              <a:buAutoNum type="arabicPeriod" startAt="2"/>
              <a:defRPr sz="1200">
                <a:solidFill>
                  <a:srgbClr val="000000">
                    <a:alpha val="87059"/>
                  </a:srgbClr>
                </a:solidFill>
                <a:latin typeface="Helvetica Neue"/>
                <a:ea typeface="Helvetica Neue"/>
                <a:cs typeface="Helvetica Neue"/>
                <a:sym typeface="Helvetica Neue"/>
              </a:defRPr>
            </a:pPr>
            <a:r>
              <a:t>Imagine a vector that starts at Y and ends at P.  How could you describe the vector connecting Y to P?</a:t>
            </a:r>
          </a:p>
          <a:p>
            <a:pPr defTabSz="457200">
              <a:defRPr sz="1200">
                <a:solidFill>
                  <a:srgbClr val="000000">
                    <a:alpha val="87059"/>
                  </a:srgbClr>
                </a:solidFill>
                <a:latin typeface="Helvetica Neue"/>
                <a:ea typeface="Helvetica Neue"/>
                <a:cs typeface="Helvetica Neue"/>
                <a:sym typeface="Helvetica Neue"/>
              </a:defRPr>
            </a:pPr>
          </a:p>
          <a:p>
            <a:pPr marL="200526" indent="-200526" defTabSz="457200">
              <a:buSzPct val="100000"/>
              <a:buAutoNum type="arabicPeriod" startAt="3"/>
              <a:defRPr sz="1200">
                <a:solidFill>
                  <a:srgbClr val="000000">
                    <a:alpha val="87059"/>
                  </a:srgbClr>
                </a:solidFill>
                <a:latin typeface="Helvetica Neue"/>
                <a:ea typeface="Helvetica Neue"/>
                <a:cs typeface="Helvetica Neue"/>
                <a:sym typeface="Helvetica Neue"/>
              </a:defRPr>
            </a:pPr>
            <a:r>
              <a:t>Find the vector that is on the plane but as close as possible to the solution vector Y.  Describe its coordinates.  </a:t>
            </a:r>
          </a:p>
          <a:p>
            <a:pPr defTabSz="457200">
              <a:defRPr sz="1200">
                <a:solidFill>
                  <a:srgbClr val="000000">
                    <a:alpha val="87059"/>
                  </a:srgbClr>
                </a:solidFill>
                <a:latin typeface="Helvetica Neue"/>
                <a:ea typeface="Helvetica Neue"/>
                <a:cs typeface="Helvetica Neue"/>
                <a:sym typeface="Helvetica Neue"/>
              </a:defRPr>
            </a:pPr>
          </a:p>
          <a:p>
            <a:pPr marL="200526" indent="-200526" defTabSz="457200">
              <a:buSzPct val="100000"/>
              <a:buAutoNum type="arabicPeriod" startAt="4"/>
              <a:defRPr sz="1200">
                <a:solidFill>
                  <a:srgbClr val="000000">
                    <a:alpha val="87059"/>
                  </a:srgbClr>
                </a:solidFill>
                <a:latin typeface="Helvetica Neue"/>
                <a:ea typeface="Helvetica Neue"/>
                <a:cs typeface="Helvetica Neue"/>
                <a:sym typeface="Helvetica Neue"/>
              </a:defRPr>
            </a:pPr>
            <a:r>
              <a:t>How do you think the vector you found will be useful to finding the line that best matches this data?</a:t>
            </a:r>
          </a:p>
          <a:p>
            <a:pPr defTabSz="457200">
              <a:defRPr sz="1200">
                <a:solidFill>
                  <a:srgbClr val="000000">
                    <a:alpha val="87059"/>
                  </a:srgbClr>
                </a:solidFill>
                <a:latin typeface="Helvetica Neue"/>
                <a:ea typeface="Helvetica Neue"/>
                <a:cs typeface="Helvetica Neue"/>
                <a:sym typeface="Helvetica Neue"/>
              </a:defRPr>
            </a:pPr>
          </a:p>
          <a:p>
            <a:pPr defTabSz="457200">
              <a:defRPr sz="1200">
                <a:solidFill>
                  <a:srgbClr val="000000">
                    <a:alpha val="87059"/>
                  </a:srgbClr>
                </a:solidFill>
                <a:latin typeface="Helvetica Neue"/>
                <a:ea typeface="Helvetica Neue"/>
                <a:cs typeface="Helvetica Neue"/>
                <a:sym typeface="Helvetica Neue"/>
              </a:defRPr>
            </a:pPr>
          </a:p>
          <a:p>
            <a:pPr defTabSz="457200">
              <a:defRPr sz="1200">
                <a:solidFill>
                  <a:srgbClr val="000000">
                    <a:alpha val="87059"/>
                  </a:srgbClr>
                </a:solidFill>
                <a:latin typeface="Helvetica Neue"/>
                <a:ea typeface="Helvetica Neue"/>
                <a:cs typeface="Helvetica Neue"/>
                <a:sym typeface="Helvetica Neue"/>
              </a:defRPr>
            </a:pPr>
            <a:r>
              <a: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2" name="Reflection questions"/>
          <p:cNvSpPr txBox="1"/>
          <p:nvPr>
            <p:ph type="title"/>
          </p:nvPr>
        </p:nvSpPr>
        <p:spPr>
          <a:xfrm>
            <a:off x="1874343" y="605629"/>
            <a:ext cx="2808002" cy="755701"/>
          </a:xfrm>
          <a:prstGeom prst="rect">
            <a:avLst/>
          </a:prstGeom>
        </p:spPr>
        <p:txBody>
          <a:bodyPr/>
          <a:lstStyle>
            <a:lvl1pPr defTabSz="795527">
              <a:defRPr sz="2088"/>
            </a:lvl1pPr>
          </a:lstStyle>
          <a:p>
            <a:pPr/>
            <a:r>
              <a:t>Reflection questions</a:t>
            </a:r>
          </a:p>
        </p:txBody>
      </p:sp>
      <p:sp>
        <p:nvSpPr>
          <p:cNvPr id="223" name="Is the solution vector part of the column space? Explain why or why not in a complete sentence.…"/>
          <p:cNvSpPr txBox="1"/>
          <p:nvPr>
            <p:ph type="body" sz="quarter" idx="1"/>
          </p:nvPr>
        </p:nvSpPr>
        <p:spPr>
          <a:xfrm>
            <a:off x="2014043" y="1598717"/>
            <a:ext cx="2808002" cy="2806202"/>
          </a:xfrm>
          <a:prstGeom prst="rect">
            <a:avLst/>
          </a:prstGeom>
        </p:spPr>
        <p:txBody>
          <a:bodyPr/>
          <a:lstStyle/>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Is the solution vector part of the column space? Explain why or why not in a complete sentence.</a:t>
            </a:r>
          </a:p>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 How do you think you could determine which vector in the column space is closest to the solution vector?  There's no wrong answers here, so feel free to be creative!</a:t>
            </a:r>
          </a:p>
          <a:p>
            <a:pPr marL="182980" indent="-182980" defTabSz="333756">
              <a:lnSpc>
                <a:spcPct val="100000"/>
              </a:lnSpc>
              <a:spcBef>
                <a:spcPts val="1000"/>
              </a:spcBef>
              <a:buClrTx/>
              <a:buSzPct val="100000"/>
              <a:buFontTx/>
              <a:buAutoNum type="alphaUcPeriod" startAt="1"/>
              <a:defRPr sz="1095">
                <a:solidFill>
                  <a:srgbClr val="000000">
                    <a:alpha val="87059"/>
                  </a:srgbClr>
                </a:solidFill>
                <a:latin typeface="Helvetica Neue"/>
                <a:ea typeface="Helvetica Neue"/>
                <a:cs typeface="Helvetica Neue"/>
                <a:sym typeface="Helvetica Neue"/>
              </a:defRPr>
            </a:pPr>
            <a:r>
              <a:t> What remaining questions do you have bout representing the least squares problem geometrically? You definitely have at least one.</a:t>
            </a:r>
          </a:p>
          <a:p>
            <a:pPr marL="0" indent="0" algn="ctr" defTabSz="333756">
              <a:lnSpc>
                <a:spcPct val="100000"/>
              </a:lnSpc>
              <a:buClrTx/>
              <a:buSzTx/>
              <a:buFontTx/>
              <a:buNone/>
              <a:defRPr sz="1095">
                <a:solidFill>
                  <a:srgbClr val="6557D2"/>
                </a:solidFill>
                <a:latin typeface="Helvetica Neue"/>
                <a:ea typeface="Helvetica Neue"/>
                <a:cs typeface="Helvetica Neue"/>
                <a:sym typeface="Helvetica Neue"/>
              </a:defRPr>
            </a:pPr>
          </a:p>
        </p:txBody>
      </p:sp>
      <p:sp>
        <p:nvSpPr>
          <p:cNvPr id="224" name="As the end of the semester approaches, Dr. O'Brien is noticing that more and more students are coming to second period on time.  He keeps track over the course of three days. One day 1, he notices that only 2 students show up on time. One day 2 this rise"/>
          <p:cNvSpPr txBox="1"/>
          <p:nvPr/>
        </p:nvSpPr>
        <p:spPr>
          <a:xfrm>
            <a:off x="4925164" y="1605067"/>
            <a:ext cx="3895095" cy="2166367"/>
          </a:xfrm>
          <a:prstGeom prst="rect">
            <a:avLst/>
          </a:prstGeom>
          <a:ln w="12700">
            <a:solidFill>
              <a:srgbClr val="000000"/>
            </a:solidFill>
            <a:miter lim="400000"/>
          </a:ln>
          <a:extLst>
            <a:ext uri="{C572A759-6A51-4108-AA02-DFA0A04FC94B}">
              <ma14:wrappingTextBoxFlag xmlns:ma14="http://schemas.microsoft.com/office/mac/drawingml/2011/main" val="1"/>
            </a:ext>
          </a:extLst>
        </p:spPr>
        <p:txBody>
          <a:bodyPr lIns="0" tIns="0" rIns="0" bIns="0">
            <a:spAutoFit/>
          </a:bodyPr>
          <a:lstStyle>
            <a:lvl1pPr defTabSz="457200">
              <a:defRPr sz="1500">
                <a:solidFill>
                  <a:srgbClr val="000000">
                    <a:alpha val="87059"/>
                  </a:srgbClr>
                </a:solidFill>
                <a:latin typeface="Helvetica Neue"/>
                <a:ea typeface="Helvetica Neue"/>
                <a:cs typeface="Helvetica Neue"/>
                <a:sym typeface="Helvetica Neue"/>
              </a:defRPr>
            </a:lvl1pPr>
          </a:lstStyle>
          <a:p>
            <a:pPr/>
            <a:r>
              <a:t>As the end of the semester approaches, Dr. O'Brien is noticing that more and more students are coming to second period on time.  He keeps track over the course of three days. One day 1, he notices that only 2 students show up on time. One day 2 this rises to 5 and on day 3 to 7.  He wants to predict how many students will come on day 10.  </a:t>
            </a: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8" name="Double-click to edit"/>
          <p:cNvSpPr txBox="1"/>
          <p:nvPr>
            <p:ph type="title"/>
          </p:nvPr>
        </p:nvSpPr>
        <p:spPr>
          <a:prstGeom prst="rect">
            <a:avLst/>
          </a:prstGeom>
        </p:spPr>
        <p:txBody>
          <a:bodyPr/>
          <a:lstStyle/>
          <a:p>
            <a:pPr defTabSz="886968">
              <a:defRPr sz="2910"/>
            </a:pPr>
          </a:p>
        </p:txBody>
      </p:sp>
      <p:sp>
        <p:nvSpPr>
          <p:cNvPr id="229" name="Google Shape;119;p19"/>
          <p:cNvSpPr txBox="1"/>
          <p:nvPr/>
        </p:nvSpPr>
        <p:spPr>
          <a:xfrm>
            <a:off x="2463308" y="1404067"/>
            <a:ext cx="10603771" cy="2452971"/>
          </a:xfrm>
          <a:prstGeom prst="rect">
            <a:avLst/>
          </a:prstGeom>
          <a:ln w="12700">
            <a:miter lim="400000"/>
          </a:ln>
          <a:extLst>
            <a:ext uri="{C572A759-6A51-4108-AA02-DFA0A04FC94B}">
              <ma14:wrappingTextBoxFlag xmlns:ma14="http://schemas.microsoft.com/office/mac/drawingml/2011/main" val="1"/>
            </a:ext>
          </a:extLst>
        </p:spPr>
        <p:txBody>
          <a:bodyPr lIns="243799" tIns="243799" rIns="243799" bIns="243799">
            <a:normAutofit fontScale="100000" lnSpcReduction="0"/>
          </a:bodyPr>
          <a:lstStyle/>
          <a:p>
            <a:pPr marL="629708" indent="-629708" defTabSz="2438400">
              <a:lnSpc>
                <a:spcPct val="115000"/>
              </a:lnSpc>
              <a:buSzPct val="100000"/>
              <a:buAutoNum type="arabicPeriod" startAt="1"/>
              <a:defRPr sz="1800">
                <a:solidFill>
                  <a:srgbClr val="171717"/>
                </a:solidFill>
              </a:defRPr>
            </a:pPr>
            <a:r>
              <a:t>Make sure there isn’t any litter near your workstation.</a:t>
            </a:r>
          </a:p>
          <a:p>
            <a:pPr marL="629708" indent="-629708" defTabSz="2438400">
              <a:lnSpc>
                <a:spcPct val="115000"/>
              </a:lnSpc>
              <a:buSzPct val="100000"/>
              <a:buAutoNum type="arabicPeriod" startAt="1"/>
              <a:defRPr sz="1800">
                <a:solidFill>
                  <a:srgbClr val="171717"/>
                </a:solidFill>
              </a:defRPr>
            </a:pPr>
            <a:r>
              <a:t>If you borrowed headphones, sign them back in.</a:t>
            </a:r>
          </a:p>
          <a:p>
            <a:pPr marL="629708" indent="-629708" defTabSz="2438400">
              <a:lnSpc>
                <a:spcPct val="115000"/>
              </a:lnSpc>
              <a:buSzPct val="100000"/>
              <a:buAutoNum type="arabicPeriod" startAt="1"/>
              <a:defRPr b="1" sz="1800">
                <a:solidFill>
                  <a:srgbClr val="171717"/>
                </a:solidFill>
              </a:defRPr>
            </a:pPr>
            <a:r>
              <a:t>Make sure you are logged out of your computer! </a:t>
            </a:r>
          </a:p>
          <a:p>
            <a:pPr marL="629708" indent="-629708" defTabSz="2438400">
              <a:lnSpc>
                <a:spcPct val="115000"/>
              </a:lnSpc>
              <a:buSzPct val="100000"/>
              <a:buAutoNum type="arabicPeriod" startAt="1"/>
              <a:defRPr sz="1800">
                <a:solidFill>
                  <a:srgbClr val="171717"/>
                </a:solidFill>
              </a:defRPr>
            </a:pPr>
            <a:r>
              <a:t>Remain in your seat until the bell rings.</a:t>
            </a:r>
          </a:p>
        </p:txBody>
      </p:sp>
      <p:grpSp>
        <p:nvGrpSpPr>
          <p:cNvPr id="232" name="Google Shape;118;p19"/>
          <p:cNvGrpSpPr/>
          <p:nvPr/>
        </p:nvGrpSpPr>
        <p:grpSpPr>
          <a:xfrm>
            <a:off x="2147095" y="500360"/>
            <a:ext cx="6535195" cy="810605"/>
            <a:chOff x="0" y="0"/>
            <a:chExt cx="6535193" cy="810604"/>
          </a:xfrm>
        </p:grpSpPr>
        <p:sp>
          <p:nvSpPr>
            <p:cNvPr id="230" name="Rectangle"/>
            <p:cNvSpPr/>
            <p:nvPr/>
          </p:nvSpPr>
          <p:spPr>
            <a:xfrm>
              <a:off x="-1" y="-1"/>
              <a:ext cx="6535195" cy="810606"/>
            </a:xfrm>
            <a:prstGeom prst="rect">
              <a:avLst/>
            </a:prstGeom>
            <a:solidFill>
              <a:srgbClr val="FFFFFF"/>
            </a:solidFill>
            <a:ln w="25400" cap="flat">
              <a:solidFill>
                <a:schemeClr val="accent1"/>
              </a:solidFill>
              <a:prstDash val="solid"/>
              <a:round/>
            </a:ln>
            <a:effectLst/>
          </p:spPr>
          <p:txBody>
            <a:bodyPr wrap="square" lIns="0" tIns="0" rIns="0" bIns="0" numCol="1" anchor="t">
              <a:noAutofit/>
            </a:bodyPr>
            <a:lstStyle/>
            <a:p>
              <a:pPr>
                <a:defRPr>
                  <a:solidFill>
                    <a:schemeClr val="accent3">
                      <a:lumOff val="-9098"/>
                    </a:schemeClr>
                  </a:solidFill>
                  <a:latin typeface="+mn-lt"/>
                  <a:ea typeface="+mn-ea"/>
                  <a:cs typeface="+mn-cs"/>
                  <a:sym typeface="Helvetica"/>
                </a:defRPr>
              </a:pPr>
            </a:p>
          </p:txBody>
        </p:sp>
        <p:sp>
          <p:nvSpPr>
            <p:cNvPr id="231" name="wrapping up!…"/>
            <p:cNvSpPr txBox="1"/>
            <p:nvPr/>
          </p:nvSpPr>
          <p:spPr>
            <a:xfrm>
              <a:off x="12699" y="12699"/>
              <a:ext cx="6509795" cy="78520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2" tIns="91422" rIns="91422" bIns="91422" numCol="1" anchor="t">
              <a:normAutofit fontScale="100000" lnSpcReduction="0"/>
            </a:bodyPr>
            <a:lstStyle/>
            <a:p>
              <a:pPr>
                <a:defRPr sz="2400"/>
              </a:pPr>
              <a:r>
                <a:t>wrapping up!</a:t>
              </a:r>
            </a:p>
            <a:p>
              <a:pPr>
                <a:defRPr>
                  <a:solidFill>
                    <a:schemeClr val="accent5"/>
                  </a:solidFill>
                  <a:latin typeface="+mn-lt"/>
                  <a:ea typeface="+mn-ea"/>
                  <a:cs typeface="+mn-cs"/>
                  <a:sym typeface="Helvetica"/>
                </a:defRPr>
              </a:pPr>
              <a:r>
                <a:t>be sure to:</a:t>
              </a:r>
              <a:r>
                <a:rPr>
                  <a:solidFill>
                    <a:schemeClr val="accent5">
                      <a:lumOff val="-9843"/>
                    </a:schemeClr>
                  </a:solidFill>
                </a:rPr>
                <a:t> </a:t>
              </a:r>
              <a:r>
                <a:rPr>
                  <a:solidFill>
                    <a:schemeClr val="accent1"/>
                  </a:solidFill>
                </a:rPr>
                <a:t>read the directions below!</a:t>
              </a:r>
            </a:p>
          </p:txBody>
        </p:sp>
      </p:grpSp>
      <p:pic>
        <p:nvPicPr>
          <p:cNvPr id="233" name="Image" descr="Image"/>
          <p:cNvPicPr>
            <a:picLocks noChangeAspect="1"/>
          </p:cNvPicPr>
          <p:nvPr/>
        </p:nvPicPr>
        <p:blipFill>
          <a:blip r:embed="rId2">
            <a:extLst/>
          </a:blip>
          <a:stretch>
            <a:fillRect/>
          </a:stretch>
        </p:blipFill>
        <p:spPr>
          <a:xfrm>
            <a:off x="281021" y="1497170"/>
            <a:ext cx="2126173" cy="1811185"/>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wiss">
  <a:themeElements>
    <a:clrScheme name="Swiss">
      <a:dk1>
        <a:srgbClr val="F46524"/>
      </a:dk1>
      <a:lt1>
        <a:srgbClr val="F46524"/>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wiss">
  <a:themeElements>
    <a:clrScheme name="Swiss">
      <a:dk1>
        <a:srgbClr val="000000"/>
      </a:dk1>
      <a:lt1>
        <a:srgbClr val="FFFFFF"/>
      </a:lt1>
      <a:dk2>
        <a:srgbClr val="A7A7A7"/>
      </a:dk2>
      <a:lt2>
        <a:srgbClr val="535353"/>
      </a:lt2>
      <a:accent1>
        <a:srgbClr val="01579B"/>
      </a:accent1>
      <a:accent2>
        <a:srgbClr val="27C7BD"/>
      </a:accent2>
      <a:accent3>
        <a:srgbClr val="0099E8"/>
      </a:accent3>
      <a:accent4>
        <a:srgbClr val="51B9A3"/>
      </a:accent4>
      <a:accent5>
        <a:srgbClr val="FB8C00"/>
      </a:accent5>
      <a:accent6>
        <a:srgbClr val="FFAE88"/>
      </a:accent6>
      <a:hlink>
        <a:srgbClr val="0000FF"/>
      </a:hlink>
      <a:folHlink>
        <a:srgbClr val="FF00FF"/>
      </a:folHlink>
    </a:clrScheme>
    <a:fontScheme name="Swiss">
      <a:majorFont>
        <a:latin typeface="Arial"/>
        <a:ea typeface="Arial"/>
        <a:cs typeface="Arial"/>
      </a:majorFont>
      <a:minorFont>
        <a:latin typeface="Helvetica"/>
        <a:ea typeface="Helvetica"/>
        <a:cs typeface="Helvetica"/>
      </a:minorFont>
    </a:fontScheme>
    <a:fmtScheme name="Swis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46524"/>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0" tIns="0" rIns="0" bIns="0"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F46524"/>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