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Quadratic formula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It’s basically the same algorithm, if you think about a number being broken up like 89 = 8*10^2 + 9*10^1 then it’s **exactly** the same</a:t>
            </a:r>
          </a:p>
          <a:p>
            <a:pPr marL="187157" indent="-187157">
              <a:buSzPct val="100000"/>
              <a:buAutoNum type="arabicPeriod" startAt="1"/>
            </a:pPr>
            <a:r>
              <a:t>It’s different because you’re dealing with expressions that contain variables rather than just numbers</a:t>
            </a:r>
          </a:p>
          <a:p>
            <a:pPr marL="187157" indent="-187157">
              <a:buSzPct val="100000"/>
              <a:buAutoNum type="arabicPeriod" startAt="1"/>
            </a:pPr>
            <a:r>
              <a:t>It’s useful because if we can figure out one factor of a polynomial we can use long division to help find the others!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sure this is in your notes from friday (if not check in w/ neighbor)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keys.</a:t>
            </a:r>
          </a:p>
          <a:p>
            <a:pPr/>
            <a:r>
              <a:t>+How is (1d) different from the other problems? You end up cancelling out both terms the first time you subtract, so you have to move on to the next term.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Space open for working out problems on board.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4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8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the </a:t>
            </a:r>
            <a:r>
              <a:rPr b="0" i="1"/>
              <a:t>leading coefficient test </a:t>
            </a:r>
            <a:r>
              <a:rPr b="0"/>
              <a:t>to describe the end behavior of polynomials?</a:t>
            </a:r>
          </a:p>
        </p:txBody>
      </p:sp>
      <p:sp>
        <p:nvSpPr>
          <p:cNvPr id="163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10/28/21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 use polynomial long division to solve real world problems?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11/4/21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Google Shape;30;p4"/>
          <p:cNvSpPr txBox="1"/>
          <p:nvPr/>
        </p:nvSpPr>
        <p:spPr>
          <a:xfrm>
            <a:off x="295650" y="4718506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apply long division to find roots of higher order polynomials?</a:t>
            </a:r>
          </a:p>
        </p:txBody>
      </p:sp>
      <p:sp>
        <p:nvSpPr>
          <p:cNvPr id="62" name="Dr. O’Brien, 11/3/21"/>
          <p:cNvSpPr txBox="1"/>
          <p:nvPr/>
        </p:nvSpPr>
        <p:spPr>
          <a:xfrm>
            <a:off x="7220421" y="39450"/>
            <a:ext cx="15611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11/3/21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2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7.4</a:t>
            </a:r>
          </a:p>
        </p:txBody>
      </p:sp>
      <p:sp>
        <p:nvSpPr>
          <p:cNvPr id="174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4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xamine this example of polynomial long division.…"/>
          <p:cNvSpPr txBox="1"/>
          <p:nvPr>
            <p:ph type="body" sz="half" idx="1"/>
          </p:nvPr>
        </p:nvSpPr>
        <p:spPr>
          <a:xfrm>
            <a:off x="644811" y="1570376"/>
            <a:ext cx="3270378" cy="300240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Examine this example of polynomial long division.</a:t>
            </a:r>
          </a:p>
          <a:p>
            <a:pPr marL="240631" indent="-240631">
              <a:buClrTx/>
              <a:buSzPct val="100000"/>
              <a:buFontTx/>
              <a:buAutoNum type="arabicPeriod" startAt="1"/>
            </a:pPr>
            <a:r>
              <a:t>How is this similar to regular long division?</a:t>
            </a:r>
          </a:p>
          <a:p>
            <a:pPr marL="240631" indent="-240631">
              <a:buClrTx/>
              <a:buSzPct val="100000"/>
              <a:buFontTx/>
              <a:buAutoNum type="arabicPeriod" startAt="1"/>
            </a:pPr>
            <a:r>
              <a:t> How is it different?</a:t>
            </a:r>
          </a:p>
          <a:p>
            <a:pPr marL="240631" indent="-240631">
              <a:buClrTx/>
              <a:buSzPct val="100000"/>
              <a:buFontTx/>
              <a:buAutoNum type="arabicPeriod" startAt="1"/>
            </a:pPr>
            <a:r>
              <a:t>Why is it useful to be able to do long division of polynomials?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7111" y="1763476"/>
            <a:ext cx="3810001" cy="2921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" name="Google Shape;118;p19"/>
          <p:cNvGrpSpPr/>
          <p:nvPr/>
        </p:nvGrpSpPr>
        <p:grpSpPr>
          <a:xfrm>
            <a:off x="1298555" y="488396"/>
            <a:ext cx="5595983" cy="917642"/>
            <a:chOff x="-1" y="0"/>
            <a:chExt cx="5595982" cy="917641"/>
          </a:xfrm>
        </p:grpSpPr>
        <p:sp>
          <p:nvSpPr>
            <p:cNvPr id="180" name="Rectangle"/>
            <p:cNvSpPr/>
            <p:nvPr/>
          </p:nvSpPr>
          <p:spPr>
            <a:xfrm>
              <a:off x="-2" y="0"/>
              <a:ext cx="5595983" cy="917642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81" name="Do now…"/>
            <p:cNvSpPr txBox="1"/>
            <p:nvPr/>
          </p:nvSpPr>
          <p:spPr>
            <a:xfrm>
              <a:off x="11641" y="11641"/>
              <a:ext cx="5572699" cy="894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96644">
                <a:defRPr sz="1900">
                  <a:latin typeface="+mn-lt"/>
                  <a:ea typeface="+mn-ea"/>
                  <a:cs typeface="+mn-cs"/>
                  <a:sym typeface="Arial"/>
                </a:defRPr>
              </a:pPr>
              <a:r>
                <a:t>Do now</a:t>
              </a:r>
            </a:p>
            <a:p>
              <a:pPr defTabSz="596644">
                <a:defRPr sz="120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answer the </a:t>
              </a:r>
              <a:r>
                <a:rPr b="1">
                  <a:solidFill>
                    <a:schemeClr val="accent1"/>
                  </a:solidFill>
                </a:rPr>
                <a:t>do now</a:t>
              </a:r>
              <a:r>
                <a:rPr>
                  <a:solidFill>
                    <a:schemeClr val="accent1"/>
                  </a:solidFill>
                </a:rPr>
                <a:t> questions below. Show all work or answer each question with a complete sentence.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what: use polynomial long division to solve real world problems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polynomial long division to solve real world problems 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higher order polynomial equations can be used to model things in science, engineering, and more!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Review then unit test!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xam next Tuesday Nov., 9th!…"/>
          <p:cNvSpPr txBox="1"/>
          <p:nvPr>
            <p:ph type="body" sz="half" idx="1"/>
          </p:nvPr>
        </p:nvSpPr>
        <p:spPr>
          <a:xfrm>
            <a:off x="4292723" y="829249"/>
            <a:ext cx="3457908" cy="4098025"/>
          </a:xfrm>
          <a:prstGeom prst="rect">
            <a:avLst/>
          </a:prstGeom>
        </p:spPr>
        <p:txBody>
          <a:bodyPr/>
          <a:lstStyle/>
          <a:p>
            <a:pPr marL="187452" indent="-130175" defTabSz="374904">
              <a:buSzPts val="1000"/>
              <a:defRPr sz="1066"/>
            </a:pPr>
            <a:r>
              <a:t>Exam next </a:t>
            </a:r>
            <a:r>
              <a:rPr b="1"/>
              <a:t>Tuesday Nov., 9th!</a:t>
            </a:r>
            <a:endParaRPr b="1"/>
          </a:p>
          <a:p>
            <a:pPr marL="187452" indent="-130175" defTabSz="374904">
              <a:buSzPts val="1000"/>
              <a:defRPr sz="1066"/>
            </a:pPr>
            <a:r>
              <a:rPr b="1"/>
              <a:t>We’ll review tomorrow, Friday, and Monday</a:t>
            </a:r>
            <a:endParaRPr b="1"/>
          </a:p>
          <a:p>
            <a:pPr marL="187452" indent="-140588" defTabSz="374904">
              <a:buSzPts val="1200"/>
              <a:defRPr sz="1230"/>
            </a:pPr>
            <a:r>
              <a:rPr b="1"/>
              <a:t>Topics to be covered:</a:t>
            </a:r>
            <a:endParaRPr b="1"/>
          </a:p>
          <a:p>
            <a:pPr lvl="2" marL="515218" indent="-98658" defTabSz="374904">
              <a:buClrTx/>
              <a:buSzPct val="100000"/>
              <a:buFontTx/>
              <a:buAutoNum type="arabicPeriod" startAt="1"/>
              <a:defRPr sz="1230"/>
            </a:pPr>
            <a:r>
              <a:rPr b="1"/>
              <a:t> Combining functions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1230"/>
            </a:pPr>
            <a:r>
              <a:rPr b="1"/>
              <a:t> arithmetic combinations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1230"/>
            </a:pPr>
            <a:r>
              <a:rPr b="1"/>
              <a:t>composition of functions</a:t>
            </a:r>
            <a:endParaRPr b="1"/>
          </a:p>
          <a:p>
            <a:pPr lvl="2" marL="515218" indent="-98658" defTabSz="374904">
              <a:buClrTx/>
              <a:buSzPct val="100000"/>
              <a:buFontTx/>
              <a:buAutoNum type="arabicPeriod" startAt="1"/>
              <a:defRPr sz="1230"/>
            </a:pPr>
            <a:r>
              <a:rPr b="1"/>
              <a:t>Polynomials: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1230"/>
            </a:pPr>
            <a:r>
              <a:rPr b="1"/>
              <a:t>Applying leading coefficient test,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1230"/>
            </a:pPr>
            <a:r>
              <a:rPr b="1"/>
              <a:t>finding roots, 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1230"/>
            </a:pPr>
            <a:r>
              <a:rPr b="1"/>
              <a:t>and sketching quadratics and higher order polynomials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1230"/>
            </a:pPr>
            <a:r>
              <a:rPr b="1"/>
              <a:t> long division of polynomials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1677" y="855550"/>
            <a:ext cx="2722470" cy="1821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Partner work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 </a:t>
            </a:r>
            <a:r>
              <a:t>Work with a </a:t>
            </a:r>
            <a:r>
              <a:rPr u="sng"/>
              <a:t>partner</a:t>
            </a:r>
            <a:r>
              <a:t> on each problem. After finishing a section, ask Dr. O’Brien to review your answers. Be prepared to turn in one of your assignments (with both names on it).</a:t>
            </a:r>
          </a:p>
        </p:txBody>
      </p:sp>
      <p:sp>
        <p:nvSpPr>
          <p:cNvPr id="196" name="Section 1: Use long division to divide the polynomials below:…"/>
          <p:cNvSpPr txBox="1"/>
          <p:nvPr/>
        </p:nvSpPr>
        <p:spPr>
          <a:xfrm>
            <a:off x="4305875" y="1945820"/>
            <a:ext cx="4170962" cy="2279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1600"/>
            </a:pPr>
            <a:r>
              <a:t>Section 1: Use long division to divide the polynomials below: </a:t>
            </a:r>
          </a:p>
          <a:p>
            <a:pPr marL="233947" indent="-233947">
              <a:buSzPct val="100000"/>
              <a:buAutoNum type="alphaLcPeriod" startAt="1"/>
              <a:defRPr sz="16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19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9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5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6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÷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233947" indent="-233947">
              <a:buSzPct val="100000"/>
              <a:buAutoNum type="alphaLcPeriod" startAt="1"/>
              <a:defRPr sz="16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5</m:t>
                  </m:r>
                  <m:sSup>
                    <m:e>
                      <m:r>
                        <a:rPr xmlns:a="http://schemas.openxmlformats.org/drawingml/2006/main" sz="19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9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17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12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÷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4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233947" indent="-233947">
              <a:buSzPct val="100000"/>
              <a:buAutoNum type="alphaLcPeriod" startAt="1"/>
              <a:defRPr sz="16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19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9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5</m:t>
                  </m:r>
                  <m:sSup>
                    <m:e>
                      <m:r>
                        <a:rPr xmlns:a="http://schemas.openxmlformats.org/drawingml/2006/main" sz="19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9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12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36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÷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233947" indent="-233947">
              <a:buSzPct val="100000"/>
              <a:buAutoNum type="alphaLcPeriod" startAt="1"/>
              <a:defRPr sz="16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sSup>
                    <m:e>
                      <m:r>
                        <a:rPr xmlns:a="http://schemas.openxmlformats.org/drawingml/2006/main" sz="19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9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  <m:sSup>
                    <m:e>
                      <m:r>
                        <a:rPr xmlns:a="http://schemas.openxmlformats.org/drawingml/2006/main" sz="19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9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50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75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÷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9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>
              <a:defRPr sz="1600"/>
            </a:pPr>
          </a:p>
          <a:p>
            <a:pPr>
              <a:defRPr sz="1600"/>
            </a:pPr>
          </a:p>
          <a:p>
            <a:pPr>
              <a:defRPr b="1" sz="1600"/>
            </a:pPr>
            <a:r>
              <a:t>Section 2: Ask Dr. O’Brien for worksheet!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811" y="1944837"/>
            <a:ext cx="3090183" cy="2369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5" name="Use the long division of polynomials to calculate:      Show all work!…"/>
          <p:cNvSpPr txBox="1"/>
          <p:nvPr>
            <p:ph type="body" sz="quarter" idx="1"/>
          </p:nvPr>
        </p:nvSpPr>
        <p:spPr>
          <a:xfrm>
            <a:off x="774701" y="1469712"/>
            <a:ext cx="3071403" cy="3002402"/>
          </a:xfrm>
          <a:prstGeom prst="rect">
            <a:avLst/>
          </a:prstGeom>
        </p:spPr>
        <p:txBody>
          <a:bodyPr/>
          <a:lstStyle/>
          <a:p>
            <a:pPr lvl="1" marL="794251" indent="-178301" defTabSz="443484">
              <a:lnSpc>
                <a:spcPct val="100000"/>
              </a:lnSpc>
              <a:buClrTx/>
              <a:buSzPct val="100000"/>
              <a:buFontTx/>
              <a:buAutoNum type="alphaLcPeriod" startAt="2"/>
              <a:defRPr b="1" sz="1067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 the long division of polynomials to calculate:</a:t>
            </a:r>
            <a:br/>
            <a:br/>
            <a:r>
              <a:t> </a:t>
            </a:r>
            <a14:m>
              <m:oMath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p>
                      <m:e>
                        <m:r>
                          <a:rPr xmlns:a="http://schemas.openxmlformats.org/drawingml/2006/main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19</m:t>
                    </m:r>
                    <m:sSup>
                      <m:e>
                        <m:r>
                          <a:rPr xmlns:a="http://schemas.openxmlformats.org/drawingml/2006/main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16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num>
                  <m:den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br/>
            <a:br/>
            <a:r>
              <a:t>Show all work!</a:t>
            </a:r>
            <a:br/>
          </a:p>
          <a:p>
            <a:pPr lvl="1" marL="794251" indent="-178301" defTabSz="443484">
              <a:lnSpc>
                <a:spcPct val="100000"/>
              </a:lnSpc>
              <a:buClrTx/>
              <a:buSzPct val="100000"/>
              <a:buFontTx/>
              <a:buAutoNum type="alphaLcPeriod" startAt="2"/>
              <a:defRPr b="1" sz="1067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Now that you’ve found </a:t>
            </a:r>
            <a14:m>
              <m:oMath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plug in the quadratic formula to find the other roots. Again, show all work!</a:t>
            </a:r>
          </a:p>
          <a:p>
            <a:pPr lvl="1" marL="794251" indent="-178301" defTabSz="443484">
              <a:lnSpc>
                <a:spcPct val="100000"/>
              </a:lnSpc>
              <a:buClrTx/>
              <a:buSzPct val="100000"/>
              <a:buFontTx/>
              <a:buAutoNum type="alphaLcPeriod" startAt="2"/>
              <a:defRPr b="1" sz="1067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Review your work. Do your answers make sense given the graph above? Explain why or why not!</a:t>
            </a:r>
            <a:br/>
          </a:p>
        </p:txBody>
      </p:sp>
      <p:sp>
        <p:nvSpPr>
          <p:cNvPr id="206" name="Google Shape;38;p5"/>
          <p:cNvSpPr txBox="1"/>
          <p:nvPr>
            <p:ph type="body" idx="21"/>
          </p:nvPr>
        </p:nvSpPr>
        <p:spPr>
          <a:xfrm>
            <a:off x="4888572" y="1501462"/>
            <a:ext cx="2895288" cy="1716874"/>
          </a:xfrm>
          <a:prstGeom prst="rect">
            <a:avLst/>
          </a:prstGeom>
          <a:ln w="635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algn="l" defTabSz="416052">
              <a:lnSpc>
                <a:spcPct val="100000"/>
              </a:lnSpc>
              <a:buClrTx/>
              <a:buSzTx/>
              <a:buFontTx/>
              <a:buNone/>
              <a:defRPr b="1" sz="100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Quadratic formula:</a:t>
            </a:r>
            <a:br/>
          </a:p>
          <a:p>
            <a:pPr marL="0" indent="0" algn="l" defTabSz="416052">
              <a:lnSpc>
                <a:spcPct val="100000"/>
              </a:lnSpc>
              <a:buClrTx/>
              <a:buSzTx/>
              <a:buFontTx/>
              <a:buNone/>
              <a:defRPr b="1" sz="100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any quadratic </a:t>
            </a:r>
            <a14:m>
              <m:oMath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 you can find the roots x using the quadratic formula:</a:t>
            </a:r>
          </a:p>
          <a:p>
            <a:pPr marL="0" indent="0" algn="l" defTabSz="416052">
              <a:lnSpc>
                <a:spcPct val="100000"/>
              </a:lnSpc>
              <a:buClrTx/>
              <a:buSzTx/>
              <a:buFontTx/>
              <a:buNone/>
              <a:defRPr b="1" sz="1001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algn="l" defTabSz="416052">
              <a:lnSpc>
                <a:spcPct val="100000"/>
              </a:lnSpc>
              <a:buClrTx/>
              <a:buSzTx/>
              <a:buFontTx/>
              <a:buNone/>
              <a:defRPr b="1" sz="1274">
                <a:latin typeface="Helvetica Neue"/>
                <a:ea typeface="Helvetica Neue"/>
                <a:cs typeface="Helvetica Neue"/>
                <a:sym typeface="Helvetica Neue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ctrlP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a:rPr xmlns:a="http://schemas.openxmlformats.org/drawingml/2006/main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xmlns:a="http://schemas.openxmlformats.org/drawingml/2006/main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rad>
                    </m:num>
                    <m:den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</m:oMath>
              </m:oMathPara>
            </a14:m>
            <a:endParaRPr sz="14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11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Answer on a sheet of loose leaf paper.</a:t>
            </a:r>
            <a:r>
              <a:t> Show all work or write a complete sentence for each answer:</a:t>
            </a:r>
          </a:p>
        </p:txBody>
      </p:sp>
      <p:sp>
        <p:nvSpPr>
          <p:cNvPr id="212" name="Divide x3 −2x2 −9 by x−3."/>
          <p:cNvSpPr txBox="1"/>
          <p:nvPr/>
        </p:nvSpPr>
        <p:spPr>
          <a:xfrm>
            <a:off x="1693617" y="1983023"/>
            <a:ext cx="1755962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spcBef>
                <a:spcPts val="1200"/>
              </a:spcBef>
              <a:defRPr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Divide </a:t>
            </a:r>
            <a:r>
              <a:rPr i="1"/>
              <a:t>x</a:t>
            </a:r>
            <a:r>
              <a:rPr baseline="42858" sz="933"/>
              <a:t>3 </a:t>
            </a:r>
            <a:r>
              <a:t>−2</a:t>
            </a:r>
            <a:r>
              <a:rPr i="1"/>
              <a:t>x</a:t>
            </a:r>
            <a:r>
              <a:rPr baseline="42858" sz="933"/>
              <a:t>2 </a:t>
            </a:r>
            <a:r>
              <a:t>−9 by </a:t>
            </a:r>
            <a:r>
              <a:rPr i="1"/>
              <a:t>x</a:t>
            </a:r>
            <a:r>
              <a:t>−3.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