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seems more efficient, since you’re only asking one question.</a:t>
            </a:r>
          </a:p>
          <a:p>
            <a:pPr/>
          </a:p>
          <a:p>
            <a:pPr/>
            <a:r>
              <a:t>+How can we measure ‘efficiency’?  which operation is faster? One will probably take less time</a:t>
            </a:r>
          </a:p>
          <a:p>
            <a:pPr/>
          </a:p>
          <a:p>
            <a:pPr/>
            <a:r>
              <a:t>+What might be some problems with situation (1)? if a lot of people share the same birthday as you, it might get confusing.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seems more efficient, since you’re only asking one question.</a:t>
            </a:r>
          </a:p>
          <a:p>
            <a:pPr/>
          </a:p>
          <a:p>
            <a:pPr/>
            <a:r>
              <a:t>+How can we measure ‘efficiency’?  which operation is faster? One will probably take less time</a:t>
            </a:r>
          </a:p>
          <a:p>
            <a:pPr/>
          </a:p>
          <a:p>
            <a:pPr/>
            <a:r>
              <a:t>+What might be some problems with situation (1)? if a lot of people share the same birthday as you, it might get confusing.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f(x) = x + 3</a:t>
            </a:r>
          </a:p>
          <a:p>
            <a:pPr marL="187157" indent="-187157">
              <a:buSzPct val="100000"/>
              <a:buAutoNum type="arabicPeriod" startAt="1"/>
            </a:pPr>
            <a:r>
              <a:t>g(x) = 3x^2 </a:t>
            </a:r>
          </a:p>
          <a:p>
            <a:pPr marL="187157" indent="-187157">
              <a:buSzPct val="100000"/>
              <a:buAutoNum type="arabicPeriod" startAt="1"/>
            </a:pPr>
            <a:r>
              <a:t>the contract will be Number -&gt; Number; in other words the domain maps any real number to another real number.</a:t>
            </a:r>
          </a:p>
          <a:p>
            <a:pPr/>
          </a:p>
          <a:p>
            <a:pPr/>
            <a:r>
              <a:t>Model how to write functions in pyret (next page)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how to write these functions in Google Classroom. Make sure students copy definitions below in notes: </a:t>
            </a:r>
          </a:p>
          <a:p>
            <a:pPr/>
          </a:p>
          <a:p>
            <a:pPr/>
            <a:r>
              <a:t>#FUNCTION DEFINITIONS</a:t>
            </a:r>
          </a:p>
          <a:p>
            <a:pPr/>
            <a:r>
              <a:t>fun f(x):  x + 3  end </a:t>
            </a:r>
          </a:p>
          <a:p>
            <a:pPr/>
            <a:r>
              <a:t>fun g(x): 3 * num-sqr(x) end </a:t>
            </a:r>
          </a:p>
          <a:p>
            <a:pPr/>
          </a:p>
          <a:p>
            <a:pPr/>
            <a:r>
              <a:t>+How are the function definitions in Pyret different from standard math definitions? They’re written in a funny way, with fun at the beginning and end telling us where the function ends. Also instead of an ‘=‘ we have a ‘:’.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Shape 2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examples block creates a set of examples which are test on the funcion.  If the function returns the correct output for each input, they pass.</a:t>
            </a:r>
          </a:p>
          <a:p>
            <a:pPr/>
          </a:p>
          <a:p>
            <a:pPr/>
            <a:r>
              <a:t>Illustrate by changing def. of f(x) to x + 4, then change value of output.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+Examine the examples and function definition for the function gt. Describe how the function works.  -&gt; the function takes in a number and produces a solid green triangle of that size.</a:t>
            </a:r>
          </a:p>
          <a:p>
            <a:pPr/>
            <a:r>
              <a:t>+How could you write a contract identifying the domain and range for gt? gt :: Number -&gt; Image</a:t>
            </a:r>
          </a:p>
          <a:p>
            <a:pPr/>
            <a:r>
              <a:t>+Write out a function gt2()  that produces a triangle with double the size of the input.  </a:t>
            </a:r>
            <a:br/>
            <a:r>
              <a:t>gt(x): triangle(2 * x, “solid”, “green”)</a:t>
            </a:r>
          </a:p>
          <a:p>
            <a:pPr/>
            <a:r>
              <a:t>Will the domain and range for gt2() be any different from gt()? Explain why or why not in a complete sentence. No, because the function can still take any positve number and produces an image as an output.</a:t>
            </a:r>
          </a:p>
          <a:p>
            <a:pPr/>
            <a:r>
              <a:t>Bonus questions:</a:t>
            </a:r>
          </a:p>
          <a:p>
            <a:pPr/>
            <a:r>
              <a:t>How could you rewrite gt2() as the composition two functions? Describe the functions and experiment with rewriting the function in Pyret.  f(x): 2 * x and gt2(x): gt(f(x)) </a:t>
            </a:r>
          </a:p>
          <a:p>
            <a:pPr/>
          </a:p>
          <a:p>
            <a:pPr/>
            <a:r>
              <a:t>Write a function in Pyret for . Describe the contract for this function.  h(x): num-sqrt((2 * num-sqr(x)) - 2)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Shape 2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vary.</a:t>
            </a:r>
          </a:p>
          <a:p>
            <a:pPr marL="187157" indent="-187157">
              <a:buSzPct val="100000"/>
              <a:buAutoNum type="arabicPeriod" startAt="1"/>
            </a:pPr>
            <a:r>
              <a:t>using functions for manipulating images, e.g. scale(), overlay, etc.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rabicPeriod" startAt="1"/>
            </a:pPr>
            <a:r>
              <a:t>How many times does the for loop iterate? How many times does the while loop iterate? Why are they different? </a:t>
            </a:r>
          </a:p>
          <a:p>
            <a:pPr marL="233947" indent="-233947">
              <a:buSzPct val="100000"/>
              <a:buAutoNum type="arabicPeriod" startAt="1"/>
            </a:pPr>
            <a:r>
              <a:t>The for loop will iterate 5 times. The while loop will iterate 6 times. The while loop will iterate one more time because the inequality &lt;= is used instead of &lt;. The while loop will run when the variable = 5 whereas the for loop will not.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define our own functions in Pyret?</a:t>
            </a:r>
            <a:endParaRPr b="0" sz="1200"/>
          </a:p>
        </p:txBody>
      </p:sp>
      <p:sp>
        <p:nvSpPr>
          <p:cNvPr id="46" name="Dr. O’Brien  12/13"/>
          <p:cNvSpPr txBox="1"/>
          <p:nvPr/>
        </p:nvSpPr>
        <p:spPr>
          <a:xfrm>
            <a:off x="7592483" y="39450"/>
            <a:ext cx="14259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 12/13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13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50" name="Why is it useful for a programmer to be able to define a function?…"/>
          <p:cNvSpPr txBox="1"/>
          <p:nvPr/>
        </p:nvSpPr>
        <p:spPr>
          <a:xfrm>
            <a:off x="778973" y="1600200"/>
            <a:ext cx="3278433" cy="151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is it useful for a programmer to be able to define a function?</a:t>
            </a:r>
          </a:p>
          <a:p>
            <a:pPr marL="187157" indent="-187157">
              <a:buSzPct val="100000"/>
              <a:buAutoNum type="arabicPeriod" startAt="1"/>
            </a:pPr>
            <a:r>
              <a:t>Why is it useful to be able to define a function in math? </a:t>
            </a:r>
          </a:p>
          <a:p>
            <a:pPr marL="187157" indent="-187157">
              <a:buSzPct val="100000"/>
              <a:buAutoNum type="arabicPeriod" startAt="1"/>
            </a:pPr>
            <a:r>
              <a:t>How do you think functions will make it easier to build our video game?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9374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Let’s say we want to define a function called bc() that would make a solid blue circle of whatever radius we want.…"/>
          <p:cNvSpPr txBox="1"/>
          <p:nvPr/>
        </p:nvSpPr>
        <p:spPr>
          <a:xfrm>
            <a:off x="778973" y="1600200"/>
            <a:ext cx="3278433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Let’s say we want to define a function called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bc() </a:t>
            </a:r>
            <a:r>
              <a:t>that would make a solid blue circle of whatever radius we want.</a:t>
            </a:r>
          </a:p>
          <a:p>
            <a:pPr marL="187157" indent="-187157">
              <a:buSzPct val="100000"/>
              <a:buAutoNum type="arabicPeriod" startAt="1"/>
            </a:pPr>
            <a:r>
              <a:t>Write out how to define this function in Pyret.</a:t>
            </a:r>
          </a:p>
          <a:p>
            <a:pPr marL="187157" indent="-187157">
              <a:buSzPct val="100000"/>
              <a:buAutoNum type="arabicPeriod" startAt="1"/>
            </a:pPr>
            <a:r>
              <a:t>What would the contract for this function look like?</a:t>
            </a:r>
          </a:p>
        </p:txBody>
      </p:sp>
      <p:sp>
        <p:nvSpPr>
          <p:cNvPr id="257" name="exit ticket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88610" y="1661096"/>
            <a:ext cx="3048001" cy="2717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 Make  sure you receive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Brainstorm your own game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worksheet. Copy the 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 Write a complete sentence for each answer:</a:t>
            </a:r>
          </a:p>
        </p:txBody>
      </p:sp>
      <p:sp>
        <p:nvSpPr>
          <p:cNvPr id="191" name="Let’s say we want to make the image below in Pyret.…"/>
          <p:cNvSpPr txBox="1"/>
          <p:nvPr/>
        </p:nvSpPr>
        <p:spPr>
          <a:xfrm>
            <a:off x="2196106" y="1656889"/>
            <a:ext cx="4074446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Let’s say we want to make the image below in Pyret.</a:t>
            </a:r>
          </a:p>
          <a:p>
            <a:pPr/>
          </a:p>
          <a:p>
            <a:pPr marL="187157" indent="-187157">
              <a:buSzPct val="100000"/>
              <a:buAutoNum type="arabicPeriod" startAt="1"/>
            </a:pPr>
            <a:r>
              <a:t>What functions would we need to use (check your contracts handout).  </a:t>
            </a:r>
          </a:p>
          <a:p>
            <a:pPr marL="187157" indent="-187157">
              <a:buSzPct val="100000"/>
              <a:buAutoNum type="arabicPeriod" startAt="1"/>
            </a:pPr>
            <a:r>
              <a:t>Make a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prediction</a:t>
            </a:r>
            <a:r>
              <a:t>: How many lines of code would we need to run?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24483" t="0" r="0" b="0"/>
          <a:stretch>
            <a:fillRect/>
          </a:stretch>
        </p:blipFill>
        <p:spPr>
          <a:xfrm>
            <a:off x="1119385" y="3320849"/>
            <a:ext cx="6905223" cy="1156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 Make  sure you receive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Brainstorm your own game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worksheet. Copy the 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 Write a complete sentence for each answer:</a:t>
            </a:r>
          </a:p>
        </p:txBody>
      </p:sp>
      <p:sp>
        <p:nvSpPr>
          <p:cNvPr id="197" name="Making this would get find of tedious because because we’d be using the triangle function over and over again.…"/>
          <p:cNvSpPr txBox="1"/>
          <p:nvPr/>
        </p:nvSpPr>
        <p:spPr>
          <a:xfrm>
            <a:off x="452546" y="1728609"/>
            <a:ext cx="4074447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Making this would get find of tedious because because we’d be using the triangle function over and over again.</a:t>
            </a:r>
          </a:p>
          <a:p>
            <a:pPr/>
          </a:p>
          <a:p>
            <a:pPr/>
            <a:r>
              <a:t>There has to be a better way…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24483" t="0" r="0" b="0"/>
          <a:stretch>
            <a:fillRect/>
          </a:stretch>
        </p:blipFill>
        <p:spPr>
          <a:xfrm>
            <a:off x="1119385" y="3339096"/>
            <a:ext cx="6905223" cy="1156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62005" y="1618676"/>
            <a:ext cx="4309452" cy="15860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95527">
              <a:lnSpc>
                <a:spcPct val="115000"/>
              </a:lnSpc>
              <a:defRPr b="1" sz="156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397763" indent="-298322" defTabSz="795527">
              <a:lnSpc>
                <a:spcPct val="115000"/>
              </a:lnSpc>
              <a:buClr>
                <a:srgbClr val="000000"/>
              </a:buClr>
              <a:buSzPts val="1500"/>
              <a:buFont typeface="Helvetica"/>
              <a:buChar char="●"/>
              <a:defRPr b="1" sz="156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define our own functions in Pyret</a:t>
            </a:r>
            <a:endParaRPr b="0"/>
          </a:p>
          <a:p>
            <a:pPr marL="397763" indent="-298322" defTabSz="795527">
              <a:lnSpc>
                <a:spcPct val="115000"/>
              </a:lnSpc>
              <a:buClr>
                <a:srgbClr val="000000"/>
              </a:buClr>
              <a:buSzPts val="1500"/>
              <a:buFont typeface="Helvetica"/>
              <a:buChar char="●"/>
              <a:defRPr b="1" sz="156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Making our own functions will be useful to getting our images to move around on the screen in our game. But it will also deepen our understanding of mathematical functions. </a:t>
            </a:r>
            <a:endParaRPr b="0"/>
          </a:p>
          <a:p>
            <a:pPr marL="397763" indent="-298322" defTabSz="795527">
              <a:lnSpc>
                <a:spcPct val="115000"/>
              </a:lnSpc>
              <a:buClr>
                <a:srgbClr val="000000"/>
              </a:buClr>
              <a:buSzPts val="1500"/>
              <a:buFont typeface="Helvetica"/>
              <a:buChar char="●"/>
              <a:defRPr b="1" sz="156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functions in Pyret to solve mathematical word problems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Pyret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07" name="private access…"/>
          <p:cNvSpPr txBox="1"/>
          <p:nvPr/>
        </p:nvSpPr>
        <p:spPr>
          <a:xfrm>
            <a:off x="911493" y="1674902"/>
            <a:ext cx="1929728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example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Shows the use of a function on specific inputs and the computation the function should perform on those inputs</a:t>
            </a:r>
          </a:p>
        </p:txBody>
      </p:sp>
      <p:sp>
        <p:nvSpPr>
          <p:cNvPr id="208" name="private access…"/>
          <p:cNvSpPr txBox="1"/>
          <p:nvPr/>
        </p:nvSpPr>
        <p:spPr>
          <a:xfrm>
            <a:off x="3896571" y="1557404"/>
            <a:ext cx="2843434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function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mathematical object that takes in an input and produces a unique output</a:t>
            </a:r>
          </a:p>
        </p:txBody>
      </p:sp>
      <p:sp>
        <p:nvSpPr>
          <p:cNvPr id="209" name="private access…"/>
          <p:cNvSpPr txBox="1"/>
          <p:nvPr/>
        </p:nvSpPr>
        <p:spPr>
          <a:xfrm>
            <a:off x="3896572" y="3044304"/>
            <a:ext cx="2843433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function definition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Code that names a function, defines its arguments, and states the expression to compute when code is used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3"/>
      <p:bldP build="whole" bldLvl="1" animBg="1" rev="0" advAuto="0" spid="207" grpId="1"/>
      <p:bldP build="whole" bldLvl="1" animBg="1" rev="0" advAuto="0" spid="20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118;p19"/>
          <p:cNvGrpSpPr/>
          <p:nvPr/>
        </p:nvGrpSpPr>
        <p:grpSpPr>
          <a:xfrm>
            <a:off x="1901144" y="575950"/>
            <a:ext cx="6244203" cy="914171"/>
            <a:chOff x="-1" y="0"/>
            <a:chExt cx="6244202" cy="914170"/>
          </a:xfrm>
        </p:grpSpPr>
        <p:sp>
          <p:nvSpPr>
            <p:cNvPr id="211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4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2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3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491933">
                  <a:defRPr sz="194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Coding to learn: warm up</a:t>
                </a:r>
              </a:p>
              <a:p>
                <a:pPr defTabSz="491933">
                  <a:defRPr sz="1261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Answer the questions below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 Be prepared to share out.</a:t>
                </a:r>
              </a:p>
            </p:txBody>
          </p:sp>
        </p:grpSp>
      </p:grpSp>
      <p:sp>
        <p:nvSpPr>
          <p:cNvPr id="216" name="Text"/>
          <p:cNvSpPr txBox="1"/>
          <p:nvPr/>
        </p:nvSpPr>
        <p:spPr>
          <a:xfrm>
            <a:off x="5438911" y="1637719"/>
            <a:ext cx="1241701" cy="9125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4</m:t>
                  </m:r>
                </m:oMath>
              </m:oMathPara>
            </a14:m>
          </a:p>
          <a:p>
            <a:pPr algn="ctr"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m:oMathPara>
            </a14:m>
          </a:p>
          <a:p>
            <a:pPr algn="ctr"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6</m:t>
                  </m:r>
                </m:oMath>
              </m:oMathPara>
            </a14:m>
          </a:p>
          <a:p>
            <a:pPr algn="ctr"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8</m:t>
                  </m:r>
                </m:oMath>
              </m:oMathPara>
            </a14:m>
          </a:p>
        </p:txBody>
      </p:sp>
      <p:sp>
        <p:nvSpPr>
          <p:cNvPr id="217" name="Text"/>
          <p:cNvSpPr txBox="1"/>
          <p:nvPr/>
        </p:nvSpPr>
        <p:spPr>
          <a:xfrm>
            <a:off x="5438911" y="2813753"/>
            <a:ext cx="2154262" cy="91258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  <a:p>
            <a:pPr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12</m:t>
                  </m:r>
                </m:oMath>
              </m:oMathPara>
            </a14:m>
          </a:p>
          <a:p>
            <a:pPr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9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27</m:t>
                  </m:r>
                </m:oMath>
              </m:oMathPara>
            </a14:m>
          </a:p>
          <a:p>
            <a:pPr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25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75</m:t>
                  </m:r>
                </m:oMath>
              </m:oMathPara>
            </a14:m>
          </a:p>
        </p:txBody>
      </p:sp>
      <p:sp>
        <p:nvSpPr>
          <p:cNvPr id="218" name="Define a function   so that it will output the appropriate values given the inputs to the right…"/>
          <p:cNvSpPr txBox="1"/>
          <p:nvPr/>
        </p:nvSpPr>
        <p:spPr>
          <a:xfrm>
            <a:off x="622584" y="1810719"/>
            <a:ext cx="2781497" cy="2186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Define a function </a:t>
            </a:r>
            <a14:m>
              <m:oMath>
                <m:r>
                  <a:rPr xmlns:a="http://schemas.openxmlformats.org/drawingml/2006/main" sz="15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5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5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so that it will </a:t>
            </a:r>
            <a:r>
              <a:rPr>
                <a:solidFill>
                  <a:schemeClr val="accent5"/>
                </a:solidFill>
              </a:rPr>
              <a:t>output</a:t>
            </a:r>
            <a:r>
              <a:t> the appropriate values given the </a:t>
            </a:r>
            <a:r>
              <a:rPr>
                <a:solidFill>
                  <a:schemeClr val="accent5"/>
                </a:solidFill>
              </a:rPr>
              <a:t>inputs</a:t>
            </a:r>
            <a:r>
              <a:t> to the right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Define a function </a:t>
            </a:r>
            <a14:m>
              <m:oMath>
                <m:r>
                  <a:rPr xmlns:a="http://schemas.openxmlformats.org/drawingml/2006/main" sz="17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17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so that it will give the appropriate </a:t>
            </a:r>
            <a:r>
              <a:rPr>
                <a:solidFill>
                  <a:schemeClr val="accent5"/>
                </a:solidFill>
              </a:rPr>
              <a:t>outputs</a:t>
            </a:r>
            <a:r>
              <a:t> given the </a:t>
            </a:r>
            <a:r>
              <a:rPr>
                <a:solidFill>
                  <a:schemeClr val="accent5"/>
                </a:solidFill>
              </a:rPr>
              <a:t>inputs</a:t>
            </a:r>
            <a:r>
              <a:t> to the right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How could you write a </a:t>
            </a:r>
            <a:r>
              <a:rPr>
                <a:solidFill>
                  <a:schemeClr val="accent5"/>
                </a:solidFill>
              </a:rPr>
              <a:t>contract</a:t>
            </a:r>
            <a:r>
              <a:t> specifying the </a:t>
            </a:r>
            <a:r>
              <a:rPr>
                <a:solidFill>
                  <a:schemeClr val="accent5"/>
                </a:solidFill>
              </a:rPr>
              <a:t>domain</a:t>
            </a:r>
            <a:r>
              <a:t> and </a:t>
            </a:r>
            <a:r>
              <a:rPr>
                <a:solidFill>
                  <a:schemeClr val="accent5"/>
                </a:solidFill>
              </a:rPr>
              <a:t>range</a:t>
            </a:r>
            <a:r>
              <a:t> for </a:t>
            </a:r>
            <a14:m>
              <m:oMath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5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?</a:t>
            </a:r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  <p:bldP build="whole" bldLvl="1" animBg="1" rev="0" advAuto="0" spid="21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"/>
          <p:cNvSpPr txBox="1"/>
          <p:nvPr/>
        </p:nvSpPr>
        <p:spPr>
          <a:xfrm>
            <a:off x="5438911" y="1637719"/>
            <a:ext cx="1241701" cy="91258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4</m:t>
                  </m:r>
                </m:oMath>
              </m:oMathPara>
            </a14:m>
          </a:p>
          <a:p>
            <a:pPr algn="ctr"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5</m:t>
                  </m:r>
                </m:oMath>
              </m:oMathPara>
            </a14:m>
          </a:p>
          <a:p>
            <a:pPr algn="ctr"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6</m:t>
                  </m:r>
                </m:oMath>
              </m:oMathPara>
            </a14:m>
          </a:p>
          <a:p>
            <a:pPr algn="ctr"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8</m:t>
                  </m:r>
                </m:oMath>
              </m:oMathPara>
            </a14:m>
          </a:p>
        </p:txBody>
      </p:sp>
      <p:sp>
        <p:nvSpPr>
          <p:cNvPr id="223" name="Text"/>
          <p:cNvSpPr txBox="1"/>
          <p:nvPr/>
        </p:nvSpPr>
        <p:spPr>
          <a:xfrm>
            <a:off x="5438911" y="2813753"/>
            <a:ext cx="2154262" cy="91258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  <a:p>
            <a:pPr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12</m:t>
                  </m:r>
                </m:oMath>
              </m:oMathPara>
            </a14:m>
          </a:p>
          <a:p>
            <a:pPr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9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27</m:t>
                  </m:r>
                </m:oMath>
              </m:oMathPara>
            </a14:m>
          </a:p>
          <a:p>
            <a:pPr>
              <a:defRPr>
                <a:solidFill>
                  <a:srgbClr val="011D57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25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11D57"/>
                      </a:solidFill>
                      <a:latin typeface="Cambria Math" panose="02040503050406030204" pitchFamily="18" charset="0"/>
                    </a:rPr>
                    <m:t>75</m:t>
                  </m:r>
                </m:oMath>
              </m:oMathPara>
            </a14:m>
          </a:p>
        </p:txBody>
      </p:sp>
      <p:sp>
        <p:nvSpPr>
          <p:cNvPr id="224" name="Regular math:…"/>
          <p:cNvSpPr txBox="1"/>
          <p:nvPr/>
        </p:nvSpPr>
        <p:spPr>
          <a:xfrm>
            <a:off x="821329" y="1981526"/>
            <a:ext cx="2709827" cy="669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>
                <a:solidFill>
                  <a:schemeClr val="accent3">
                    <a:lumOff val="-9098"/>
                  </a:schemeClr>
                </a:solidFill>
              </a:rPr>
              <a:t>Regular math</a:t>
            </a:r>
            <a:r>
              <a:t>: </a:t>
            </a:r>
            <a14:m>
              <m:oMath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6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</a:p>
          <a:p>
            <a:pPr/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Pyret: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f(x): x + 3 </a:t>
            </a:r>
            <a:r>
              <a: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sp>
        <p:nvSpPr>
          <p:cNvPr id="225" name="Regular math:…"/>
          <p:cNvSpPr txBox="1"/>
          <p:nvPr/>
        </p:nvSpPr>
        <p:spPr>
          <a:xfrm>
            <a:off x="874591" y="3142206"/>
            <a:ext cx="3670103" cy="678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rPr>
                <a:solidFill>
                  <a:schemeClr val="accent3">
                    <a:lumOff val="-9098"/>
                  </a:schemeClr>
                </a:solidFill>
              </a:rPr>
              <a:t>Regular math</a:t>
            </a:r>
            <a:r>
              <a:t>: </a:t>
            </a:r>
            <a14:m>
              <m:oMath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g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3</m:t>
                </m:r>
                <m:sSup>
                  <m:e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/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Pyret: 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fun g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(x): 3 * num-sqr(x) </a:t>
            </a:r>
            <a:r>
              <a: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</a:p>
        </p:txBody>
      </p:sp>
      <p:grpSp>
        <p:nvGrpSpPr>
          <p:cNvPr id="230" name="Google Shape;118;p19"/>
          <p:cNvGrpSpPr/>
          <p:nvPr/>
        </p:nvGrpSpPr>
        <p:grpSpPr>
          <a:xfrm>
            <a:off x="1901144" y="575950"/>
            <a:ext cx="6244203" cy="914171"/>
            <a:chOff x="-1" y="0"/>
            <a:chExt cx="6244202" cy="914170"/>
          </a:xfrm>
        </p:grpSpPr>
        <p:sp>
          <p:nvSpPr>
            <p:cNvPr id="226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9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27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8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Coding to learn: warm up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Write the definitions below in your </a:t>
                </a:r>
                <a:r>
                  <a:rPr b="1">
                    <a:solidFill>
                      <a:schemeClr val="accent1"/>
                    </a:solidFill>
                  </a:rPr>
                  <a:t>notebook</a:t>
                </a:r>
                <a:r>
                  <a:rPr>
                    <a:solidFill>
                      <a:schemeClr val="accent1"/>
                    </a:solidFill>
                  </a:rPr>
                  <a:t>.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2"/>
      <p:bldP build="whole" bldLvl="1" animBg="1" rev="0" advAuto="0" spid="2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118;p19"/>
          <p:cNvGrpSpPr/>
          <p:nvPr/>
        </p:nvGrpSpPr>
        <p:grpSpPr>
          <a:xfrm>
            <a:off x="1616028" y="2837"/>
            <a:ext cx="5639406" cy="825627"/>
            <a:chOff x="0" y="0"/>
            <a:chExt cx="5639405" cy="825626"/>
          </a:xfrm>
        </p:grpSpPr>
        <p:sp>
          <p:nvSpPr>
            <p:cNvPr id="234" name="Rectangle"/>
            <p:cNvSpPr/>
            <p:nvPr/>
          </p:nvSpPr>
          <p:spPr>
            <a:xfrm>
              <a:off x="-1" y="0"/>
              <a:ext cx="5034841" cy="825627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7" name="Do now…"/>
            <p:cNvGrpSpPr/>
            <p:nvPr/>
          </p:nvGrpSpPr>
          <p:grpSpPr>
            <a:xfrm>
              <a:off x="10471" y="10471"/>
              <a:ext cx="5628934" cy="804683"/>
              <a:chOff x="-1" y="-1"/>
              <a:chExt cx="5628932" cy="804681"/>
            </a:xfrm>
          </p:grpSpPr>
          <p:sp>
            <p:nvSpPr>
              <p:cNvPr id="235" name="Rectangle"/>
              <p:cNvSpPr/>
              <p:nvPr/>
            </p:nvSpPr>
            <p:spPr>
              <a:xfrm>
                <a:off x="-2" y="-2"/>
                <a:ext cx="5628934" cy="804683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6" name="Mini-lesson…"/>
              <p:cNvSpPr txBox="1"/>
              <p:nvPr/>
            </p:nvSpPr>
            <p:spPr>
              <a:xfrm>
                <a:off x="14061" y="14061"/>
                <a:ext cx="5600808" cy="7765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426004">
                  <a:defRPr sz="1679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Mini-lesson</a:t>
                </a:r>
              </a:p>
              <a:p>
                <a:pPr defTabSz="426004">
                  <a:defRPr sz="1092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on your computer, open </a:t>
                </a:r>
                <a:r>
                  <a:rPr b="1"/>
                  <a:t>Monday Examples pyret file </a:t>
                </a:r>
                <a:r>
                  <a:rPr>
                    <a:solidFill>
                      <a:schemeClr val="accent1"/>
                    </a:solidFill>
                  </a:rPr>
                  <a:t>in Google classroom.  Examine the code with Dr. O’Brien</a:t>
                </a:r>
              </a:p>
            </p:txBody>
          </p:sp>
        </p:grpSp>
      </p:grpSp>
      <p:pic>
        <p:nvPicPr>
          <p:cNvPr id="2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9626" y="862904"/>
            <a:ext cx="2522733" cy="3732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oding to learn: activity"/>
          <p:cNvSpPr txBox="1"/>
          <p:nvPr/>
        </p:nvSpPr>
        <p:spPr>
          <a:xfrm>
            <a:off x="1459924" y="464751"/>
            <a:ext cx="3222128" cy="3810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Coding to learn: activity</a:t>
            </a:r>
          </a:p>
        </p:txBody>
      </p:sp>
      <p:sp>
        <p:nvSpPr>
          <p:cNvPr id="244" name="Be sure to… work with your partner to answer these questions in your notebook. Write code in your Pyret file as needed."/>
          <p:cNvSpPr txBox="1"/>
          <p:nvPr/>
        </p:nvSpPr>
        <p:spPr>
          <a:xfrm>
            <a:off x="1453574" y="1019455"/>
            <a:ext cx="2947631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D38301"/>
                </a:solidFill>
              </a:defRPr>
            </a:pPr>
            <a:r>
              <a:t>Be sure to… </a:t>
            </a:r>
            <a:r>
              <a:rPr>
                <a:solidFill>
                  <a:schemeClr val="accent4">
                    <a:satOff val="-3525"/>
                    <a:lumOff val="-10431"/>
                  </a:schemeClr>
                </a:solidFill>
              </a:rPr>
              <a:t>work with your partner to answer these questions in your notebook. Write code in your Pyret file as needed.</a:t>
            </a:r>
          </a:p>
        </p:txBody>
      </p:sp>
      <p:sp>
        <p:nvSpPr>
          <p:cNvPr id="245" name="Examine the examples and function definition for the function gt. Describe how the function works.…"/>
          <p:cNvSpPr txBox="1"/>
          <p:nvPr/>
        </p:nvSpPr>
        <p:spPr>
          <a:xfrm>
            <a:off x="4906626" y="455619"/>
            <a:ext cx="3969447" cy="3973719"/>
          </a:xfrm>
          <a:prstGeom prst="rect">
            <a:avLst/>
          </a:prstGeom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rPr>
                <a:solidFill>
                  <a:srgbClr val="012F7B"/>
                </a:solidFill>
              </a:rPr>
              <a:t>Examine the examples and function definition for the function </a:t>
            </a:r>
            <a:r>
              <a:rPr>
                <a:solidFill>
                  <a:schemeClr val="accent5"/>
                </a:solidFill>
              </a:rPr>
              <a:t>gt</a:t>
            </a:r>
            <a:r>
              <a:rPr>
                <a:solidFill>
                  <a:srgbClr val="012F7B"/>
                </a:solidFill>
              </a:rPr>
              <a:t>. Describe how the function works.  </a:t>
            </a:r>
            <a:endParaRPr>
              <a:solidFill>
                <a:srgbClr val="012F7B"/>
              </a:solidFill>
            </a:endParaRPr>
          </a:p>
          <a:p>
            <a:pPr marL="187157" indent="-187157">
              <a:buSzPct val="100000"/>
              <a:buAutoNum type="arabicPeriod" startAt="1"/>
            </a:pPr>
            <a:r>
              <a:rPr>
                <a:solidFill>
                  <a:srgbClr val="012F7B"/>
                </a:solidFill>
              </a:rPr>
              <a:t>How could you write a contract identifying the domain and range for </a:t>
            </a:r>
            <a:r>
              <a:rPr>
                <a:solidFill>
                  <a:schemeClr val="accent5"/>
                </a:solidFill>
              </a:rPr>
              <a:t>gt</a:t>
            </a:r>
            <a:r>
              <a:rPr>
                <a:solidFill>
                  <a:srgbClr val="012F7B"/>
                </a:solidFill>
              </a:rPr>
              <a:t>?</a:t>
            </a:r>
            <a:endParaRPr>
              <a:solidFill>
                <a:srgbClr val="012F7B"/>
              </a:solidFill>
            </a:endParaRPr>
          </a:p>
          <a:p>
            <a:pPr marL="187157" indent="-187157">
              <a:buSzPct val="100000"/>
              <a:buAutoNum type="arabicPeriod" startAt="1"/>
            </a:pPr>
            <a:r>
              <a:rPr>
                <a:solidFill>
                  <a:srgbClr val="012F7B"/>
                </a:solidFill>
              </a:rPr>
              <a:t>Write out a function </a:t>
            </a:r>
            <a:r>
              <a:rPr>
                <a:solidFill>
                  <a:schemeClr val="accent5"/>
                </a:solidFill>
              </a:rPr>
              <a:t>gt2()</a:t>
            </a:r>
            <a:r>
              <a:rPr>
                <a:solidFill>
                  <a:srgbClr val="012F7B"/>
                </a:solidFill>
              </a:rPr>
              <a:t>  that produces a triangle with </a:t>
            </a:r>
            <a:r>
              <a:rPr u="sng">
                <a:solidFill>
                  <a:srgbClr val="012F7B"/>
                </a:solidFill>
              </a:rPr>
              <a:t>double</a:t>
            </a:r>
            <a:r>
              <a:rPr>
                <a:solidFill>
                  <a:srgbClr val="012F7B"/>
                </a:solidFill>
              </a:rPr>
              <a:t> the size of the input.</a:t>
            </a:r>
            <a:endParaRPr>
              <a:solidFill>
                <a:srgbClr val="012F7B"/>
              </a:solidFill>
            </a:endParaRPr>
          </a:p>
          <a:p>
            <a:pPr marL="187157" indent="-187157">
              <a:buSzPct val="100000"/>
              <a:buAutoNum type="arabicPeriod" startAt="1"/>
            </a:pPr>
            <a:r>
              <a:rPr>
                <a:solidFill>
                  <a:srgbClr val="012F7B"/>
                </a:solidFill>
              </a:rPr>
              <a:t>Will the domain and range for </a:t>
            </a:r>
            <a:r>
              <a:rPr>
                <a:solidFill>
                  <a:schemeClr val="accent5"/>
                </a:solidFill>
              </a:rPr>
              <a:t>gt2()</a:t>
            </a:r>
            <a:r>
              <a:rPr>
                <a:solidFill>
                  <a:srgbClr val="012F7B"/>
                </a:solidFill>
              </a:rPr>
              <a:t> be any different from </a:t>
            </a:r>
            <a:r>
              <a:rPr>
                <a:solidFill>
                  <a:schemeClr val="accent5"/>
                </a:solidFill>
              </a:rPr>
              <a:t>gt()</a:t>
            </a:r>
            <a:r>
              <a:rPr>
                <a:solidFill>
                  <a:srgbClr val="012F7B"/>
                </a:solidFill>
              </a:rPr>
              <a:t>? Explain why or why not in a complete sentence.</a:t>
            </a:r>
            <a:endParaRPr>
              <a:solidFill>
                <a:srgbClr val="012F7B"/>
              </a:solidFill>
            </a:endParaRPr>
          </a:p>
          <a:p>
            <a:pPr marL="187157" indent="-187157">
              <a:buSzPct val="100000"/>
              <a:buAutoNum type="arabicPeriod" startAt="1"/>
            </a:pPr>
            <a:r>
              <a:rPr u="sng">
                <a:solidFill>
                  <a:srgbClr val="012F7B"/>
                </a:solidFill>
              </a:rPr>
              <a:t>Bonus</a:t>
            </a:r>
            <a:r>
              <a:rPr>
                <a:solidFill>
                  <a:srgbClr val="012F7B"/>
                </a:solidFill>
              </a:rPr>
              <a:t> questions:</a:t>
            </a:r>
            <a:endParaRPr>
              <a:solidFill>
                <a:srgbClr val="012F7B"/>
              </a:solidFill>
            </a:endParaRPr>
          </a:p>
          <a:p>
            <a:pPr lvl="1" marL="868947" indent="-233947">
              <a:buSzPct val="100000"/>
              <a:buAutoNum type="alphaUcPeriod" startAt="1"/>
            </a:pPr>
            <a:r>
              <a:rPr>
                <a:solidFill>
                  <a:srgbClr val="012F7B"/>
                </a:solidFill>
              </a:rPr>
              <a:t>How could you rewrite gt2() as the </a:t>
            </a:r>
            <a:r>
              <a:rPr>
                <a:solidFill>
                  <a:schemeClr val="accent5"/>
                </a:solidFill>
              </a:rPr>
              <a:t>composition</a:t>
            </a:r>
            <a:r>
              <a:rPr>
                <a:solidFill>
                  <a:srgbClr val="012F7B"/>
                </a:solidFill>
              </a:rPr>
              <a:t> two functions? Describe the functions and experiment with rewriting the function in Pyret.</a:t>
            </a:r>
            <a:endParaRPr>
              <a:solidFill>
                <a:srgbClr val="012F7B"/>
              </a:solidFill>
            </a:endParaRPr>
          </a:p>
          <a:p>
            <a:pPr lvl="1" marL="868947" indent="-233947">
              <a:buSzPct val="100000"/>
              <a:buAutoNum type="alphaUcPeriod" startAt="1"/>
            </a:pPr>
            <a:r>
              <a:rPr>
                <a:solidFill>
                  <a:srgbClr val="012F7B"/>
                </a:solidFill>
              </a:rPr>
              <a:t>Write a function in Pyret for </a:t>
            </a:r>
            <a14:m>
              <m:oMath>
                <m:r>
                  <a:rPr xmlns:a="http://schemas.openxmlformats.org/drawingml/2006/main" sz="17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17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7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=</m:t>
                </m:r>
                <m:rad>
                  <m:radPr>
                    <m:ctrlP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</m:ctrlPr>
                    <m:degHide m:val="on"/>
                  </m:radPr>
                  <m:deg/>
                  <m:e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e>
                        <m:r>
                          <a:rPr xmlns:a="http://schemas.openxmlformats.org/drawingml/2006/main" sz="1700" i="1">
                            <a:solidFill>
                              <a:srgbClr val="FB8C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1700" i="1">
                            <a:solidFill>
                              <a:srgbClr val="FB8C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2</m:t>
                    </m:r>
                  </m:e>
                </m:rad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. Describe the contract for this function.</a:t>
            </a:r>
            <a:endParaRPr>
              <a:solidFill>
                <a:srgbClr val="FB8C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