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1" name="Shape 181"/>
          <p:cNvSpPr/>
          <p:nvPr>
            <p:ph type="sldImg"/>
          </p:nvPr>
        </p:nvSpPr>
        <p:spPr>
          <a:xfrm>
            <a:off x="1143000" y="685800"/>
            <a:ext cx="4572000" cy="3429000"/>
          </a:xfrm>
          <a:prstGeom prst="rect">
            <a:avLst/>
          </a:prstGeom>
        </p:spPr>
        <p:txBody>
          <a:bodyPr/>
          <a:lstStyle/>
          <a:p>
            <a:pPr/>
          </a:p>
        </p:txBody>
      </p:sp>
      <p:sp>
        <p:nvSpPr>
          <p:cNvPr id="182" name="Shape 1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Shape 186"/>
          <p:cNvSpPr/>
          <p:nvPr>
            <p:ph type="sldImg"/>
          </p:nvPr>
        </p:nvSpPr>
        <p:spPr>
          <a:prstGeom prst="rect">
            <a:avLst/>
          </a:prstGeom>
        </p:spPr>
        <p:txBody>
          <a:bodyPr/>
          <a:lstStyle/>
          <a:p>
            <a:pPr/>
          </a:p>
        </p:txBody>
      </p:sp>
      <p:sp>
        <p:nvSpPr>
          <p:cNvPr id="187" name="Shape 187"/>
          <p:cNvSpPr/>
          <p:nvPr>
            <p:ph type="body" sz="quarter" idx="1"/>
          </p:nvPr>
        </p:nvSpPr>
        <p:spPr>
          <a:prstGeom prst="rect">
            <a:avLst/>
          </a:prstGeom>
        </p:spPr>
        <p:txBody>
          <a:bodyPr/>
          <a:lstStyle/>
          <a:p>
            <a:pPr/>
            <a:r>
              <a:t>VOCAB: </a:t>
            </a:r>
          </a:p>
          <a:p>
            <a:pPr/>
            <a:r>
              <a:t>nested loop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The value of i would have to be 0.  Then there would be an extra iteration, where the count would double again (to 320), before subtracting 5.</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7" name="Shape 217"/>
          <p:cNvSpPr/>
          <p:nvPr>
            <p:ph type="sldImg"/>
          </p:nvPr>
        </p:nvSpPr>
        <p:spPr>
          <a:prstGeom prst="rect">
            <a:avLst/>
          </a:prstGeom>
        </p:spPr>
        <p:txBody>
          <a:bodyPr/>
          <a:lstStyle/>
          <a:p>
            <a:pPr/>
          </a:p>
        </p:txBody>
      </p:sp>
      <p:sp>
        <p:nvSpPr>
          <p:cNvPr id="218" name="Shape 218"/>
          <p:cNvSpPr/>
          <p:nvPr>
            <p:ph type="body" sz="quarter" idx="1"/>
          </p:nvPr>
        </p:nvSpPr>
        <p:spPr>
          <a:prstGeom prst="rect">
            <a:avLst/>
          </a:prstGeom>
        </p:spPr>
        <p:txBody>
          <a:bodyPr/>
          <a:lstStyle/>
          <a:p>
            <a:pPr marL="187157" indent="-187157">
              <a:buSzPct val="100000"/>
              <a:buAutoNum type="arabicPeriod" startAt="1"/>
            </a:pPr>
            <a:r>
              <a:t>because the print statement within the body of the while loop </a:t>
            </a:r>
            <a:r>
              <a:rPr b="1"/>
              <a:t>follows </a:t>
            </a:r>
            <a:r>
              <a:t>the statement sum +=5.</a:t>
            </a:r>
          </a:p>
          <a:p>
            <a:pPr marL="187157" indent="-187157">
              <a:buSzPct val="100000"/>
              <a:buAutoNum type="arabicPeriod" startAt="1"/>
            </a:pPr>
            <a:r>
              <a:t>Again, the statement sum += 5 precedes the print statement, but in this case </a:t>
            </a:r>
            <a:r>
              <a:rPr b="1"/>
              <a:t>follows </a:t>
            </a:r>
            <a:r>
              <a:t>the test; so in the second to last (penultimate) iteration sum will increase to 95. This is less than 100, so it will enter the final iteration, increment to 100. Then the 100 will print out and the loop will be exited.</a:t>
            </a:r>
          </a:p>
          <a:p>
            <a:pPr marL="187157" indent="-187157">
              <a:buSzPct val="100000"/>
              <a:buAutoNum type="arabicPeriod" startAt="1"/>
            </a:pPr>
            <a:r>
              <a:t>  </a:t>
            </a:r>
            <a:br/>
            <a:r>
              <a:t>for (int sum =5; sum &lt;101; sum+=5){</a:t>
            </a:r>
          </a:p>
          <a:p>
            <a:pPr/>
            <a:r>
              <a:t>	System.out.println(sum);</a:t>
            </a:r>
          </a:p>
          <a:p>
            <a:pPr/>
            <a:r>
              <a:t>   }</a:t>
            </a:r>
          </a:p>
          <a:p>
            <a:pPr/>
          </a:p>
          <a:p>
            <a:pPr/>
          </a:p>
          <a:p>
            <a:pPr/>
            <a:r>
              <a:t>explain meaning of </a:t>
            </a:r>
            <a:r>
              <a:rPr b="1"/>
              <a:t>penultimate: </a:t>
            </a:r>
            <a:r>
              <a:t>second to last. write on board.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187157" indent="-187157">
              <a:buSzPct val="100000"/>
              <a:buAutoNum type="arabicPeriod" startAt="1"/>
            </a:pPr>
            <a:r>
              <a:t>It makes sense because each iteration of the outer loop, the inner loop runs 5 times, meaning that 5 is added to count. Since this outer loop runs 4 times, the final value of counter will be 4 * 5 = 20.  </a:t>
            </a:r>
          </a:p>
          <a:p>
            <a:pPr marL="187157" indent="-187157">
              <a:buSzPct val="100000"/>
              <a:buAutoNum type="arabicPeriod" startAt="1"/>
            </a:pPr>
            <a:r>
              <a:t>Counter is incremented 20 times. In addition there are three variable assignments and one output statement 20 + 3 + 1 = 24.</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1" name="xx%"/>
          <p:cNvSpPr txBox="1"/>
          <p:nvPr>
            <p:ph type="title" hasCustomPrompt="1"/>
          </p:nvPr>
        </p:nvSpPr>
        <p:spPr>
          <a:prstGeom prst="rect">
            <a:avLst/>
          </a:prstGeom>
        </p:spPr>
        <p:txBody>
          <a:bodyPr/>
          <a:lstStyle/>
          <a:p>
            <a:pPr/>
            <a:r>
              <a:t>xx%</a:t>
            </a:r>
          </a:p>
        </p:txBody>
      </p:sp>
      <p:sp>
        <p:nvSpPr>
          <p:cNvPr id="122"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4"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5"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4"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5"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6"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0"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8"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69"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0"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1"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2"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3"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5765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CS Hospital, Iteration Unit</a:t>
            </a:r>
            <a:endParaRPr b="0" sz="12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4"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5"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6"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8"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59" name="Google Shape;38;p5"/>
          <p:cNvSpPr txBox="1"/>
          <p:nvPr>
            <p:ph type="body" sz="quarter" idx="21"/>
          </p:nvPr>
        </p:nvSpPr>
        <p:spPr>
          <a:xfrm>
            <a:off x="5650572" y="1602675"/>
            <a:ext cx="3071402" cy="3002402"/>
          </a:xfrm>
          <a:prstGeom prst="rect">
            <a:avLst/>
          </a:prstGeom>
        </p:spPr>
        <p:txBody>
          <a:bodyPr/>
          <a:lstStyle/>
          <a:p>
            <a:pPr algn="l"/>
          </a:p>
        </p:txBody>
      </p:sp>
      <p:sp>
        <p:nvSpPr>
          <p:cNvPr id="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8"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7"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8"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79"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8"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89"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0"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8"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99"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0"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1"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2" name="Google Shape;57;p9"/>
          <p:cNvSpPr txBox="1"/>
          <p:nvPr>
            <p:ph type="body" sz="half" idx="21"/>
          </p:nvPr>
        </p:nvSpPr>
        <p:spPr>
          <a:xfrm>
            <a:off x="4939500" y="724199"/>
            <a:ext cx="3837000" cy="3695102"/>
          </a:xfrm>
          <a:prstGeom prst="rect">
            <a:avLst/>
          </a:prstGeom>
        </p:spPr>
        <p:txBody>
          <a:bodyPr anchor="ctr"/>
          <a:lstStyle/>
          <a:p>
            <a:pPr algn="l"/>
          </a:p>
        </p:txBody>
      </p:sp>
      <p:sp>
        <p:nvSpPr>
          <p:cNvPr id="10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1"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2"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3"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AP CS A</a:t>
            </a:r>
          </a:p>
          <a:p>
            <a:pPr>
              <a:defRPr sz="4300">
                <a:solidFill>
                  <a:srgbClr val="0000FF"/>
                </a:solidFill>
              </a:defRPr>
            </a:pPr>
            <a:r>
              <a:t>Lesson 13.1</a:t>
            </a:r>
          </a:p>
        </p:txBody>
      </p:sp>
      <p:sp>
        <p:nvSpPr>
          <p:cNvPr id="185"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13 December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90" name="Review your exam. How do you feel like you did on it?…"/>
          <p:cNvSpPr txBox="1"/>
          <p:nvPr/>
        </p:nvSpPr>
        <p:spPr>
          <a:xfrm>
            <a:off x="640463" y="1992403"/>
            <a:ext cx="4074447" cy="10795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Review your exam. How do you feel like you did on it?</a:t>
            </a:r>
          </a:p>
          <a:p>
            <a:pPr marL="187157" indent="-187157">
              <a:buSzPct val="100000"/>
              <a:buAutoNum type="arabicPeriod" startAt="1"/>
            </a:pPr>
            <a:r>
              <a:t>What did you do to prepare for the exam? </a:t>
            </a:r>
          </a:p>
          <a:p>
            <a:pPr marL="187157" indent="-187157">
              <a:buSzPct val="100000"/>
              <a:buAutoNum type="arabicPeriod" startAt="1"/>
            </a:pPr>
            <a:r>
              <a:t>How will you change your studying strategy in the future?</a:t>
            </a:r>
          </a:p>
        </p:txBody>
      </p:sp>
      <p:pic>
        <p:nvPicPr>
          <p:cNvPr id="191" name="Image" descr="Image"/>
          <p:cNvPicPr>
            <a:picLocks noChangeAspect="1"/>
          </p:cNvPicPr>
          <p:nvPr/>
        </p:nvPicPr>
        <p:blipFill>
          <a:blip r:embed="rId2">
            <a:extLst/>
          </a:blip>
          <a:stretch>
            <a:fillRect/>
          </a:stretch>
        </p:blipFill>
        <p:spPr>
          <a:xfrm>
            <a:off x="5198636" y="1992403"/>
            <a:ext cx="2705076" cy="27050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0"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ouble-click to edit"/>
          <p:cNvSpPr txBox="1"/>
          <p:nvPr>
            <p:ph type="title"/>
          </p:nvPr>
        </p:nvSpPr>
        <p:spPr>
          <a:prstGeom prst="rect">
            <a:avLst/>
          </a:prstGeom>
        </p:spPr>
        <p:txBody>
          <a:bodyPr/>
          <a:lstStyle/>
          <a:p>
            <a:pPr defTabSz="886968">
              <a:defRPr sz="2910"/>
            </a:pPr>
          </a:p>
        </p:txBody>
      </p:sp>
      <p:grpSp>
        <p:nvGrpSpPr>
          <p:cNvPr id="198" name="Google Shape;118;p19"/>
          <p:cNvGrpSpPr/>
          <p:nvPr/>
        </p:nvGrpSpPr>
        <p:grpSpPr>
          <a:xfrm>
            <a:off x="2119862" y="42840"/>
            <a:ext cx="5666495" cy="829592"/>
            <a:chOff x="-1" y="0"/>
            <a:chExt cx="5666494" cy="829591"/>
          </a:xfrm>
        </p:grpSpPr>
        <p:sp>
          <p:nvSpPr>
            <p:cNvPr id="194" name="Rectangle"/>
            <p:cNvSpPr/>
            <p:nvPr/>
          </p:nvSpPr>
          <p:spPr>
            <a:xfrm>
              <a:off x="-2" y="0"/>
              <a:ext cx="5059029" cy="82959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197" name="Do now…"/>
            <p:cNvGrpSpPr/>
            <p:nvPr/>
          </p:nvGrpSpPr>
          <p:grpSpPr>
            <a:xfrm>
              <a:off x="10523" y="10523"/>
              <a:ext cx="5655970" cy="808545"/>
              <a:chOff x="0" y="0"/>
              <a:chExt cx="5655969" cy="808544"/>
            </a:xfrm>
          </p:grpSpPr>
          <p:sp>
            <p:nvSpPr>
              <p:cNvPr id="195" name="Rectangle"/>
              <p:cNvSpPr/>
              <p:nvPr/>
            </p:nvSpPr>
            <p:spPr>
              <a:xfrm>
                <a:off x="-1" y="-1"/>
                <a:ext cx="5655971" cy="80854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196" name="Review problem #1…"/>
              <p:cNvSpPr txBox="1"/>
              <p:nvPr/>
            </p:nvSpPr>
            <p:spPr>
              <a:xfrm>
                <a:off x="14130" y="14130"/>
                <a:ext cx="5627710" cy="7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26004">
                  <a:defRPr sz="1679">
                    <a:latin typeface="+mn-lt"/>
                    <a:ea typeface="+mn-ea"/>
                    <a:cs typeface="+mn-cs"/>
                    <a:sym typeface="Arial"/>
                  </a:defRPr>
                </a:pPr>
                <a:r>
                  <a:t>Review problem #1</a:t>
                </a:r>
              </a:p>
              <a:p>
                <a:pPr defTabSz="426004">
                  <a:defRPr sz="1092">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a:t>
                </a:r>
                <a:br>
                  <a:rPr>
                    <a:solidFill>
                      <a:schemeClr val="accent1"/>
                    </a:solidFill>
                  </a:rPr>
                </a:br>
                <a:r>
                  <a:rPr>
                    <a:solidFill>
                      <a:schemeClr val="accent1"/>
                    </a:solidFill>
                  </a:rPr>
                  <a:t>share out!</a:t>
                </a:r>
              </a:p>
            </p:txBody>
          </p:sp>
        </p:grpSp>
      </p:grpSp>
      <p:sp>
        <p:nvSpPr>
          <p:cNvPr id="199" name="Everyone got this answer correct!  How could this code have to change for the the answer to be 315?"/>
          <p:cNvSpPr txBox="1"/>
          <p:nvPr/>
        </p:nvSpPr>
        <p:spPr>
          <a:xfrm>
            <a:off x="526827" y="1540278"/>
            <a:ext cx="1590084"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Everyone got this answer correct!</a:t>
            </a:r>
            <a:br/>
            <a:br>
              <a:rPr>
                <a:solidFill>
                  <a:schemeClr val="accent3">
                    <a:lumOff val="-9098"/>
                  </a:schemeClr>
                </a:solidFill>
              </a:rPr>
            </a:br>
            <a:r>
              <a:rPr>
                <a:solidFill>
                  <a:schemeClr val="accent3">
                    <a:lumOff val="-9098"/>
                  </a:schemeClr>
                </a:solidFill>
              </a:rPr>
              <a:t>How could this code have to change for the the answer to be </a:t>
            </a:r>
            <a:r>
              <a:rPr>
                <a:solidFill>
                  <a:schemeClr val="accent5"/>
                </a:solidFill>
              </a:rPr>
              <a:t>315</a:t>
            </a:r>
            <a:r>
              <a:rPr>
                <a:solidFill>
                  <a:schemeClr val="accent3">
                    <a:lumOff val="-9098"/>
                  </a:schemeClr>
                </a:solidFill>
              </a:rPr>
              <a:t>?</a:t>
            </a:r>
          </a:p>
        </p:txBody>
      </p:sp>
      <p:grpSp>
        <p:nvGrpSpPr>
          <p:cNvPr id="203" name="Group"/>
          <p:cNvGrpSpPr/>
          <p:nvPr/>
        </p:nvGrpSpPr>
        <p:grpSpPr>
          <a:xfrm>
            <a:off x="2439696" y="955470"/>
            <a:ext cx="6544907" cy="3437787"/>
            <a:chOff x="0" y="0"/>
            <a:chExt cx="6544906" cy="3437786"/>
          </a:xfrm>
        </p:grpSpPr>
        <p:sp>
          <p:nvSpPr>
            <p:cNvPr id="200" name="//CODE:…"/>
            <p:cNvSpPr txBox="1"/>
            <p:nvPr/>
          </p:nvSpPr>
          <p:spPr>
            <a:xfrm>
              <a:off x="18967" y="0"/>
              <a:ext cx="6513237" cy="157154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defTabSz="457200">
                <a:defRPr sz="1100">
                  <a:solidFill>
                    <a:srgbClr val="000000"/>
                  </a:solidFill>
                  <a:latin typeface="Courier New"/>
                  <a:ea typeface="Courier New"/>
                  <a:cs typeface="Courier New"/>
                  <a:sym typeface="Courier New"/>
                </a:defRPr>
              </a:pPr>
              <a:r>
                <a:t>//CODE:</a:t>
              </a:r>
            </a:p>
            <a:p>
              <a:pPr defTabSz="457200">
                <a:defRPr sz="1100">
                  <a:solidFill>
                    <a:srgbClr val="000000"/>
                  </a:solidFill>
                  <a:latin typeface="Courier New"/>
                  <a:ea typeface="Courier New"/>
                  <a:cs typeface="Courier New"/>
                  <a:sym typeface="Courier New"/>
                </a:defRPr>
              </a:pPr>
              <a:r>
                <a:t>int count = 10;</a:t>
              </a:r>
            </a:p>
            <a:p>
              <a:pPr defTabSz="457200">
                <a:defRPr sz="1100">
                  <a:solidFill>
                    <a:srgbClr val="000000"/>
                  </a:solidFill>
                  <a:latin typeface="Courier New"/>
                  <a:ea typeface="Courier New"/>
                  <a:cs typeface="Courier New"/>
                  <a:sym typeface="Courier New"/>
                </a:defRPr>
              </a:pPr>
              <a:r>
                <a:t>for (int i = 1; i&lt;5; i++){</a:t>
              </a:r>
            </a:p>
            <a:p>
              <a:pPr defTabSz="457200">
                <a:defRPr sz="1100">
                  <a:solidFill>
                    <a:srgbClr val="000000"/>
                  </a:solidFill>
                  <a:latin typeface="Courier New"/>
                  <a:ea typeface="Courier New"/>
                  <a:cs typeface="Courier New"/>
                  <a:sym typeface="Courier New"/>
                </a:defRPr>
              </a:pPr>
              <a:r>
                <a:t>   count = count + count;</a:t>
              </a:r>
            </a:p>
            <a:p>
              <a:pPr defTabSz="457200">
                <a:defRPr sz="1100">
                  <a:solidFill>
                    <a:srgbClr val="000000"/>
                  </a:solidFill>
                  <a:latin typeface="Courier New"/>
                  <a:ea typeface="Courier New"/>
                  <a:cs typeface="Courier New"/>
                  <a:sym typeface="Courier New"/>
                </a:defRPr>
              </a:pPr>
              <a:r>
                <a:t>}</a:t>
              </a:r>
            </a:p>
            <a:p>
              <a:pPr defTabSz="457200">
                <a:defRPr sz="1100">
                  <a:solidFill>
                    <a:srgbClr val="000000"/>
                  </a:solidFill>
                  <a:latin typeface="Courier New"/>
                  <a:ea typeface="Courier New"/>
                  <a:cs typeface="Courier New"/>
                  <a:sym typeface="Courier New"/>
                </a:defRPr>
              </a:pPr>
              <a:r>
                <a:t>count = count - 5;</a:t>
              </a:r>
            </a:p>
          </p:txBody>
        </p:sp>
        <p:sp>
          <p:nvSpPr>
            <p:cNvPr id="201" name="What will be the value of count as a result of executing this code?"/>
            <p:cNvSpPr txBox="1"/>
            <p:nvPr/>
          </p:nvSpPr>
          <p:spPr>
            <a:xfrm>
              <a:off x="6333" y="1650183"/>
              <a:ext cx="6538574" cy="2624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defTabSz="457200">
                <a:defRPr sz="1100">
                  <a:solidFill>
                    <a:srgbClr val="000000"/>
                  </a:solidFill>
                  <a:latin typeface="Helvetica Neue"/>
                  <a:ea typeface="Helvetica Neue"/>
                  <a:cs typeface="Helvetica Neue"/>
                  <a:sym typeface="Helvetica Neue"/>
                </a:defRPr>
              </a:pPr>
              <a:r>
                <a:t>What will be the value of </a:t>
              </a:r>
              <a:r>
                <a:rPr>
                  <a:latin typeface="Courier New"/>
                  <a:ea typeface="Courier New"/>
                  <a:cs typeface="Courier New"/>
                  <a:sym typeface="Courier New"/>
                </a:rPr>
                <a:t>count</a:t>
              </a:r>
              <a:r>
                <a:t> as a result of executing this code?</a:t>
              </a:r>
            </a:p>
          </p:txBody>
        </p:sp>
        <p:sp>
          <p:nvSpPr>
            <p:cNvPr id="202" name="315…"/>
            <p:cNvSpPr txBox="1"/>
            <p:nvPr/>
          </p:nvSpPr>
          <p:spPr>
            <a:xfrm>
              <a:off x="0" y="2173191"/>
              <a:ext cx="1500957" cy="12645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marL="228600" indent="-228600" defTabSz="457200">
                <a:buSzPct val="100000"/>
                <a:buAutoNum type="alphaUcPeriod" startAt="1"/>
                <a:defRPr sz="1100">
                  <a:solidFill>
                    <a:srgbClr val="000000"/>
                  </a:solidFill>
                  <a:latin typeface="Helvetica Neue"/>
                  <a:ea typeface="Helvetica Neue"/>
                  <a:cs typeface="Helvetica Neue"/>
                  <a:sym typeface="Helvetica Neue"/>
                </a:defRPr>
              </a:pPr>
              <a:r>
                <a:t>315</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2"/>
                <a:defRPr sz="1100">
                  <a:solidFill>
                    <a:srgbClr val="000000"/>
                  </a:solidFill>
                  <a:latin typeface="Helvetica Neue"/>
                  <a:ea typeface="Helvetica Neue"/>
                  <a:cs typeface="Helvetica Neue"/>
                  <a:sym typeface="Helvetica Neue"/>
                </a:defRPr>
              </a:pPr>
              <a:r>
                <a:t>160</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3"/>
                <a:defRPr sz="1100">
                  <a:solidFill>
                    <a:srgbClr val="000000"/>
                  </a:solidFill>
                  <a:latin typeface="Helvetica Neue"/>
                  <a:ea typeface="Helvetica Neue"/>
                  <a:cs typeface="Helvetica Neue"/>
                  <a:sym typeface="Helvetica Neue"/>
                </a:defRPr>
              </a:pPr>
              <a:r>
                <a:t>155</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4"/>
                <a:defRPr sz="1100">
                  <a:solidFill>
                    <a:srgbClr val="000000"/>
                  </a:solidFill>
                  <a:latin typeface="Helvetica Neue"/>
                  <a:ea typeface="Helvetica Neue"/>
                  <a:cs typeface="Helvetica Neue"/>
                  <a:sym typeface="Helvetica Neue"/>
                </a:defRPr>
              </a:pPr>
              <a:r>
                <a:t>320</a:t>
              </a:r>
            </a:p>
          </p:txBody>
        </p:sp>
      </p:gr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1" name="Google Shape;118;p19"/>
          <p:cNvGrpSpPr/>
          <p:nvPr/>
        </p:nvGrpSpPr>
        <p:grpSpPr>
          <a:xfrm>
            <a:off x="2119862" y="42840"/>
            <a:ext cx="5666495" cy="829592"/>
            <a:chOff x="-1" y="0"/>
            <a:chExt cx="5666494" cy="829591"/>
          </a:xfrm>
        </p:grpSpPr>
        <p:sp>
          <p:nvSpPr>
            <p:cNvPr id="207" name="Rectangle"/>
            <p:cNvSpPr/>
            <p:nvPr/>
          </p:nvSpPr>
          <p:spPr>
            <a:xfrm>
              <a:off x="-2" y="0"/>
              <a:ext cx="5059029" cy="82959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10" name="Do now…"/>
            <p:cNvGrpSpPr/>
            <p:nvPr/>
          </p:nvGrpSpPr>
          <p:grpSpPr>
            <a:xfrm>
              <a:off x="10523" y="10523"/>
              <a:ext cx="5655970" cy="808545"/>
              <a:chOff x="0" y="0"/>
              <a:chExt cx="5655969" cy="808544"/>
            </a:xfrm>
          </p:grpSpPr>
          <p:sp>
            <p:nvSpPr>
              <p:cNvPr id="208" name="Rectangle"/>
              <p:cNvSpPr/>
              <p:nvPr/>
            </p:nvSpPr>
            <p:spPr>
              <a:xfrm>
                <a:off x="-1" y="-1"/>
                <a:ext cx="5655971" cy="80854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09" name="Review problem #2…"/>
              <p:cNvSpPr txBox="1"/>
              <p:nvPr/>
            </p:nvSpPr>
            <p:spPr>
              <a:xfrm>
                <a:off x="14130" y="14130"/>
                <a:ext cx="5627710" cy="7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26004">
                  <a:defRPr sz="1679">
                    <a:latin typeface="+mn-lt"/>
                    <a:ea typeface="+mn-ea"/>
                    <a:cs typeface="+mn-cs"/>
                    <a:sym typeface="Arial"/>
                  </a:defRPr>
                </a:pPr>
                <a:r>
                  <a:t>Review problem #2</a:t>
                </a:r>
              </a:p>
              <a:p>
                <a:pPr defTabSz="426004">
                  <a:defRPr sz="1092">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a:t>
                </a:r>
                <a:br>
                  <a:rPr>
                    <a:solidFill>
                      <a:schemeClr val="accent1"/>
                    </a:solidFill>
                  </a:rPr>
                </a:br>
                <a:r>
                  <a:rPr>
                    <a:solidFill>
                      <a:schemeClr val="accent1"/>
                    </a:solidFill>
                  </a:rPr>
                  <a:t>share out!</a:t>
                </a:r>
              </a:p>
            </p:txBody>
          </p:sp>
        </p:grpSp>
      </p:grpSp>
      <p:sp>
        <p:nvSpPr>
          <p:cNvPr id="212" name="Why will the initial value printed by this program be 5 instead of 0?…"/>
          <p:cNvSpPr txBox="1"/>
          <p:nvPr/>
        </p:nvSpPr>
        <p:spPr>
          <a:xfrm>
            <a:off x="526827" y="1540278"/>
            <a:ext cx="1590084" cy="3022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rPr>
                <a:solidFill>
                  <a:schemeClr val="accent3">
                    <a:lumOff val="-9098"/>
                  </a:schemeClr>
                </a:solidFill>
              </a:rPr>
              <a:t>Why will the initial value printed by this program be </a:t>
            </a:r>
            <a:r>
              <a:rPr>
                <a:solidFill>
                  <a:schemeClr val="accent5"/>
                </a:solidFill>
              </a:rPr>
              <a:t>5 </a:t>
            </a:r>
            <a:r>
              <a:rPr>
                <a:solidFill>
                  <a:schemeClr val="accent3">
                    <a:lumOff val="-9098"/>
                  </a:schemeClr>
                </a:solidFill>
              </a:rPr>
              <a:t>instead of </a:t>
            </a:r>
            <a:r>
              <a:rPr>
                <a:solidFill>
                  <a:schemeClr val="accent5"/>
                </a:solidFill>
              </a:rPr>
              <a:t>0</a:t>
            </a:r>
            <a:r>
              <a:rPr>
                <a:solidFill>
                  <a:schemeClr val="accent3">
                    <a:lumOff val="-9098"/>
                  </a:schemeClr>
                </a:solidFill>
              </a:rPr>
              <a:t>?</a:t>
            </a:r>
            <a:endParaRPr>
              <a:solidFill>
                <a:schemeClr val="accent3">
                  <a:lumOff val="-9098"/>
                </a:schemeClr>
              </a:solidFill>
            </a:endParaRPr>
          </a:p>
          <a:p>
            <a:pPr marL="187157" indent="-187157">
              <a:buSzPct val="100000"/>
              <a:buAutoNum type="arabicPeriod" startAt="1"/>
            </a:pPr>
            <a:r>
              <a:rPr>
                <a:solidFill>
                  <a:schemeClr val="accent3">
                    <a:lumOff val="-9098"/>
                  </a:schemeClr>
                </a:solidFill>
              </a:rPr>
              <a:t>Why will the final value printed by this program be </a:t>
            </a:r>
            <a:r>
              <a:rPr>
                <a:solidFill>
                  <a:schemeClr val="accent5"/>
                </a:solidFill>
              </a:rPr>
              <a:t>100</a:t>
            </a:r>
            <a:r>
              <a:rPr>
                <a:solidFill>
                  <a:schemeClr val="accent3">
                    <a:lumOff val="-9098"/>
                  </a:schemeClr>
                </a:solidFill>
              </a:rPr>
              <a:t>?</a:t>
            </a:r>
            <a:endParaRPr>
              <a:solidFill>
                <a:schemeClr val="accent3">
                  <a:lumOff val="-9098"/>
                </a:schemeClr>
              </a:solidFill>
            </a:endParaRPr>
          </a:p>
          <a:p>
            <a:pPr marL="187157" indent="-187157">
              <a:buSzPct val="100000"/>
              <a:buAutoNum type="arabicPeriod" startAt="1"/>
            </a:pPr>
            <a:r>
              <a:rPr>
                <a:solidFill>
                  <a:schemeClr val="accent3">
                    <a:lumOff val="-9098"/>
                  </a:schemeClr>
                </a:solidFill>
              </a:rPr>
              <a:t>How could this program be rewritten with a for loop (illustrate with Java code)?</a:t>
            </a:r>
          </a:p>
        </p:txBody>
      </p:sp>
      <p:grpSp>
        <p:nvGrpSpPr>
          <p:cNvPr id="216" name="Group"/>
          <p:cNvGrpSpPr/>
          <p:nvPr/>
        </p:nvGrpSpPr>
        <p:grpSpPr>
          <a:xfrm>
            <a:off x="2819849" y="1054516"/>
            <a:ext cx="5482403" cy="6868915"/>
            <a:chOff x="0" y="0"/>
            <a:chExt cx="5482401" cy="6868914"/>
          </a:xfrm>
        </p:grpSpPr>
        <p:sp>
          <p:nvSpPr>
            <p:cNvPr id="213" name="int sum = 0;…"/>
            <p:cNvSpPr txBox="1"/>
            <p:nvPr/>
          </p:nvSpPr>
          <p:spPr>
            <a:xfrm>
              <a:off x="0" y="0"/>
              <a:ext cx="5482402" cy="1073666"/>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defTabSz="457200">
                <a:defRPr sz="1100">
                  <a:solidFill>
                    <a:srgbClr val="000000"/>
                  </a:solidFill>
                  <a:latin typeface="Courier New"/>
                  <a:ea typeface="Courier New"/>
                  <a:cs typeface="Courier New"/>
                  <a:sym typeface="Courier New"/>
                </a:defRPr>
              </a:pPr>
            </a:p>
            <a:p>
              <a:pPr defTabSz="457200">
                <a:defRPr sz="1100">
                  <a:solidFill>
                    <a:srgbClr val="000000"/>
                  </a:solidFill>
                  <a:latin typeface="Courier New"/>
                  <a:ea typeface="Courier New"/>
                  <a:cs typeface="Courier New"/>
                  <a:sym typeface="Courier New"/>
                </a:defRPr>
              </a:pPr>
              <a:r>
                <a:t>    int sum = 0;</a:t>
              </a:r>
            </a:p>
            <a:p>
              <a:pPr defTabSz="457200">
                <a:defRPr sz="1100">
                  <a:solidFill>
                    <a:srgbClr val="000000"/>
                  </a:solidFill>
                  <a:latin typeface="Courier New"/>
                  <a:ea typeface="Courier New"/>
                  <a:cs typeface="Courier New"/>
                  <a:sym typeface="Courier New"/>
                </a:defRPr>
              </a:pPr>
              <a:r>
                <a:t>    while(sum &lt; 100){</a:t>
              </a:r>
            </a:p>
            <a:p>
              <a:pPr defTabSz="457200">
                <a:defRPr sz="1100">
                  <a:solidFill>
                    <a:srgbClr val="000000"/>
                  </a:solidFill>
                  <a:latin typeface="Courier New"/>
                  <a:ea typeface="Courier New"/>
                  <a:cs typeface="Courier New"/>
                  <a:sym typeface="Courier New"/>
                </a:defRPr>
              </a:pPr>
              <a:r>
                <a:t>      sum += 5;</a:t>
              </a:r>
            </a:p>
            <a:p>
              <a:pPr defTabSz="457200">
                <a:defRPr sz="1100">
                  <a:solidFill>
                    <a:srgbClr val="000000"/>
                  </a:solidFill>
                  <a:latin typeface="Courier New"/>
                  <a:ea typeface="Courier New"/>
                  <a:cs typeface="Courier New"/>
                  <a:sym typeface="Courier New"/>
                </a:defRPr>
              </a:pPr>
              <a:r>
                <a:t>      System.out.println(sum);</a:t>
              </a:r>
            </a:p>
            <a:p>
              <a:pPr defTabSz="457200">
                <a:defRPr sz="1100">
                  <a:solidFill>
                    <a:srgbClr val="000000"/>
                  </a:solidFill>
                  <a:latin typeface="Courier New"/>
                  <a:ea typeface="Courier New"/>
                  <a:cs typeface="Courier New"/>
                  <a:sym typeface="Courier New"/>
                </a:defRPr>
              </a:pPr>
              <a:r>
                <a:t>    }</a:t>
              </a:r>
            </a:p>
            <a:p>
              <a:pPr defTabSz="457200">
                <a:defRPr sz="1100">
                  <a:solidFill>
                    <a:srgbClr val="000000"/>
                  </a:solidFill>
                  <a:latin typeface="Courier New"/>
                  <a:ea typeface="Courier New"/>
                  <a:cs typeface="Courier New"/>
                  <a:sym typeface="Courier New"/>
                </a:defRPr>
              </a:pPr>
              <a:r>
                <a:t>  </a:t>
              </a:r>
            </a:p>
          </p:txBody>
        </p:sp>
        <p:sp>
          <p:nvSpPr>
            <p:cNvPr id="214" name="Which statement is true about the code above?"/>
            <p:cNvSpPr txBox="1"/>
            <p:nvPr/>
          </p:nvSpPr>
          <p:spPr>
            <a:xfrm>
              <a:off x="0" y="1103431"/>
              <a:ext cx="5482402" cy="3136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sz="1100">
                  <a:solidFill>
                    <a:srgbClr val="000000"/>
                  </a:solidFill>
                  <a:latin typeface="Helvetica Neue"/>
                  <a:ea typeface="Helvetica Neue"/>
                  <a:cs typeface="Helvetica Neue"/>
                  <a:sym typeface="Helvetica Neue"/>
                </a:defRPr>
              </a:lvl1pPr>
            </a:lstStyle>
            <a:p>
              <a:pPr/>
              <a:r>
                <a:t>Which statement is true about the code above?</a:t>
              </a:r>
            </a:p>
          </p:txBody>
        </p:sp>
        <p:sp>
          <p:nvSpPr>
            <p:cNvPr id="215" name="It will print out all multiples of 5, starting with 5 and ending with 100.…"/>
            <p:cNvSpPr txBox="1"/>
            <p:nvPr/>
          </p:nvSpPr>
          <p:spPr>
            <a:xfrm>
              <a:off x="186603" y="1664533"/>
              <a:ext cx="4378036" cy="5204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marL="228600" indent="-228600" defTabSz="457200">
                <a:buSzPct val="100000"/>
                <a:buAutoNum type="alphaUcPeriod" startAt="1"/>
                <a:defRPr sz="1100">
                  <a:solidFill>
                    <a:srgbClr val="000000"/>
                  </a:solidFill>
                  <a:latin typeface="Helvetica Neue"/>
                  <a:ea typeface="Helvetica Neue"/>
                  <a:cs typeface="Helvetica Neue"/>
                  <a:sym typeface="Helvetica Neue"/>
                </a:defRPr>
              </a:pPr>
              <a:r>
                <a:t>It will print out all multiples of 5, starting with 5 and ending with 100.</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2"/>
                <a:defRPr sz="1100">
                  <a:solidFill>
                    <a:srgbClr val="000000"/>
                  </a:solidFill>
                  <a:latin typeface="Helvetica Neue"/>
                  <a:ea typeface="Helvetica Neue"/>
                  <a:cs typeface="Helvetica Neue"/>
                  <a:sym typeface="Helvetica Neue"/>
                </a:defRPr>
              </a:pPr>
              <a:r>
                <a:t>It will print out all multiples of 5, starting with 0 and ending with 100.</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3"/>
                <a:defRPr sz="1100">
                  <a:solidFill>
                    <a:srgbClr val="000000"/>
                  </a:solidFill>
                  <a:latin typeface="Helvetica Neue"/>
                  <a:ea typeface="Helvetica Neue"/>
                  <a:cs typeface="Helvetica Neue"/>
                  <a:sym typeface="Helvetica Neue"/>
                </a:defRPr>
              </a:pPr>
              <a:r>
                <a:t>It will print out all multiples of 5, starting with 5 and ending with 95.</a:t>
              </a: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4"/>
                <a:defRPr sz="1100">
                  <a:solidFill>
                    <a:srgbClr val="000000"/>
                  </a:solidFill>
                  <a:latin typeface="Helvetica Neue"/>
                  <a:ea typeface="Helvetica Neue"/>
                  <a:cs typeface="Helvetica Neue"/>
                  <a:sym typeface="Helvetica Neue"/>
                </a:defRPr>
              </a:pPr>
              <a:r>
                <a:t>It will print out all multiples of 5, starting with 0 and ending with 95.</a:t>
              </a:r>
            </a:p>
          </p:txBody>
        </p:sp>
      </p:gr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4" name="Google Shape;118;p19"/>
          <p:cNvGrpSpPr/>
          <p:nvPr/>
        </p:nvGrpSpPr>
        <p:grpSpPr>
          <a:xfrm>
            <a:off x="2119862" y="42840"/>
            <a:ext cx="5666495" cy="829592"/>
            <a:chOff x="-1" y="0"/>
            <a:chExt cx="5666494" cy="829591"/>
          </a:xfrm>
        </p:grpSpPr>
        <p:sp>
          <p:nvSpPr>
            <p:cNvPr id="220" name="Rectangle"/>
            <p:cNvSpPr/>
            <p:nvPr/>
          </p:nvSpPr>
          <p:spPr>
            <a:xfrm>
              <a:off x="-2" y="0"/>
              <a:ext cx="5059029" cy="82959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23" name="Do now…"/>
            <p:cNvGrpSpPr/>
            <p:nvPr/>
          </p:nvGrpSpPr>
          <p:grpSpPr>
            <a:xfrm>
              <a:off x="10523" y="10523"/>
              <a:ext cx="5655970" cy="808545"/>
              <a:chOff x="0" y="0"/>
              <a:chExt cx="5655969" cy="808544"/>
            </a:xfrm>
          </p:grpSpPr>
          <p:sp>
            <p:nvSpPr>
              <p:cNvPr id="221" name="Rectangle"/>
              <p:cNvSpPr/>
              <p:nvPr/>
            </p:nvSpPr>
            <p:spPr>
              <a:xfrm>
                <a:off x="-1" y="-1"/>
                <a:ext cx="5655971" cy="80854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22" name="Review problem #3…"/>
              <p:cNvSpPr txBox="1"/>
              <p:nvPr/>
            </p:nvSpPr>
            <p:spPr>
              <a:xfrm>
                <a:off x="14130" y="14130"/>
                <a:ext cx="5627710" cy="7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26004">
                  <a:defRPr sz="1679">
                    <a:latin typeface="+mn-lt"/>
                    <a:ea typeface="+mn-ea"/>
                    <a:cs typeface="+mn-cs"/>
                    <a:sym typeface="Arial"/>
                  </a:defRPr>
                </a:pPr>
                <a:r>
                  <a:t>Review problem #3</a:t>
                </a:r>
              </a:p>
              <a:p>
                <a:pPr defTabSz="426004">
                  <a:defRPr sz="1092">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a:t>
                </a:r>
                <a:br>
                  <a:rPr>
                    <a:solidFill>
                      <a:schemeClr val="accent1"/>
                    </a:solidFill>
                  </a:rPr>
                </a:br>
                <a:r>
                  <a:rPr>
                    <a:solidFill>
                      <a:schemeClr val="accent1"/>
                    </a:solidFill>
                  </a:rPr>
                  <a:t>share out!</a:t>
                </a:r>
              </a:p>
            </p:txBody>
          </p:sp>
        </p:grpSp>
      </p:grpSp>
      <p:sp>
        <p:nvSpPr>
          <p:cNvPr id="225" name="Examine Yosuf’s pseudocode. Why does it make sense?…"/>
          <p:cNvSpPr txBox="1"/>
          <p:nvPr/>
        </p:nvSpPr>
        <p:spPr>
          <a:xfrm>
            <a:off x="526827" y="1540278"/>
            <a:ext cx="1590084" cy="17272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rPr>
                <a:solidFill>
                  <a:schemeClr val="accent3">
                    <a:lumOff val="-9098"/>
                  </a:schemeClr>
                </a:solidFill>
              </a:rPr>
              <a:t>Examine Yosuf’s </a:t>
            </a:r>
            <a:r>
              <a:rPr>
                <a:solidFill>
                  <a:schemeClr val="accent5"/>
                </a:solidFill>
              </a:rPr>
              <a:t>pseudocode</a:t>
            </a:r>
            <a:r>
              <a:rPr>
                <a:solidFill>
                  <a:schemeClr val="accent3">
                    <a:lumOff val="-9098"/>
                  </a:schemeClr>
                </a:solidFill>
              </a:rPr>
              <a:t>. Why does it make sense?</a:t>
            </a:r>
            <a:endParaRPr>
              <a:solidFill>
                <a:schemeClr val="accent3">
                  <a:lumOff val="-9098"/>
                </a:schemeClr>
              </a:solidFill>
            </a:endParaRPr>
          </a:p>
          <a:p>
            <a:pPr marL="187157" indent="-187157">
              <a:buSzPct val="100000"/>
              <a:buAutoNum type="arabicPeriod" startAt="1"/>
            </a:pPr>
            <a:r>
              <a:rPr>
                <a:solidFill>
                  <a:schemeClr val="accent3">
                    <a:lumOff val="-9098"/>
                  </a:schemeClr>
                </a:solidFill>
              </a:rPr>
              <a:t>What is the </a:t>
            </a:r>
            <a:r>
              <a:rPr>
                <a:solidFill>
                  <a:schemeClr val="accent5"/>
                </a:solidFill>
              </a:rPr>
              <a:t>execution count statement</a:t>
            </a:r>
            <a:r>
              <a:rPr>
                <a:solidFill>
                  <a:schemeClr val="accent3">
                    <a:lumOff val="-9098"/>
                  </a:schemeClr>
                </a:solidFill>
              </a:rPr>
              <a:t> for this program?</a:t>
            </a:r>
          </a:p>
        </p:txBody>
      </p:sp>
      <p:grpSp>
        <p:nvGrpSpPr>
          <p:cNvPr id="229" name="Group"/>
          <p:cNvGrpSpPr/>
          <p:nvPr/>
        </p:nvGrpSpPr>
        <p:grpSpPr>
          <a:xfrm>
            <a:off x="2182539" y="967504"/>
            <a:ext cx="6529706" cy="5646143"/>
            <a:chOff x="0" y="0"/>
            <a:chExt cx="6529705" cy="5646142"/>
          </a:xfrm>
        </p:grpSpPr>
        <p:sp>
          <p:nvSpPr>
            <p:cNvPr id="226" name="int counter = 0;…"/>
            <p:cNvSpPr txBox="1"/>
            <p:nvPr/>
          </p:nvSpPr>
          <p:spPr>
            <a:xfrm>
              <a:off x="67691" y="0"/>
              <a:ext cx="6394323" cy="1559243"/>
            </a:xfrm>
            <a:prstGeom prst="rect">
              <a:avLst/>
            </a:prstGeom>
            <a:noFill/>
            <a:ln w="12700" cap="flat">
              <a:solidFill>
                <a:srgbClr val="00000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defTabSz="457200">
                <a:defRPr sz="1100">
                  <a:solidFill>
                    <a:srgbClr val="000000"/>
                  </a:solidFill>
                  <a:latin typeface="Courier New"/>
                  <a:ea typeface="Courier New"/>
                  <a:cs typeface="Courier New"/>
                  <a:sym typeface="Courier New"/>
                </a:defRPr>
              </a:pPr>
              <a:r>
                <a:t>    int counter = 0;</a:t>
              </a:r>
            </a:p>
            <a:p>
              <a:pPr defTabSz="457200">
                <a:defRPr sz="1100">
                  <a:solidFill>
                    <a:srgbClr val="000000"/>
                  </a:solidFill>
                  <a:latin typeface="Courier New"/>
                  <a:ea typeface="Courier New"/>
                  <a:cs typeface="Courier New"/>
                  <a:sym typeface="Courier New"/>
                </a:defRPr>
              </a:pPr>
              <a:r>
                <a:t>    int a = 4;</a:t>
              </a:r>
            </a:p>
            <a:p>
              <a:pPr defTabSz="457200">
                <a:defRPr sz="1100">
                  <a:solidFill>
                    <a:srgbClr val="000000"/>
                  </a:solidFill>
                  <a:latin typeface="Courier New"/>
                  <a:ea typeface="Courier New"/>
                  <a:cs typeface="Courier New"/>
                  <a:sym typeface="Courier New"/>
                </a:defRPr>
              </a:pPr>
              <a:r>
                <a:t>    int b = 5;</a:t>
              </a:r>
            </a:p>
            <a:p>
              <a:pPr defTabSz="457200">
                <a:defRPr sz="1100">
                  <a:solidFill>
                    <a:srgbClr val="000000"/>
                  </a:solidFill>
                  <a:latin typeface="Courier New"/>
                  <a:ea typeface="Courier New"/>
                  <a:cs typeface="Courier New"/>
                  <a:sym typeface="Courier New"/>
                </a:defRPr>
              </a:pPr>
              <a:r>
                <a:t>    for (int i = 0; i &lt; a; i++){</a:t>
              </a:r>
            </a:p>
            <a:p>
              <a:pPr defTabSz="457200">
                <a:defRPr sz="1100">
                  <a:solidFill>
                    <a:srgbClr val="000000"/>
                  </a:solidFill>
                  <a:latin typeface="Courier New"/>
                  <a:ea typeface="Courier New"/>
                  <a:cs typeface="Courier New"/>
                  <a:sym typeface="Courier New"/>
                </a:defRPr>
              </a:pPr>
              <a:r>
                <a:t>      for (int j = 0; j &lt; b; j++){</a:t>
              </a:r>
            </a:p>
            <a:p>
              <a:pPr defTabSz="457200">
                <a:defRPr sz="1100">
                  <a:solidFill>
                    <a:srgbClr val="000000"/>
                  </a:solidFill>
                  <a:latin typeface="Courier New"/>
                  <a:ea typeface="Courier New"/>
                  <a:cs typeface="Courier New"/>
                  <a:sym typeface="Courier New"/>
                </a:defRPr>
              </a:pPr>
              <a:r>
                <a:t>        counter++;</a:t>
              </a:r>
            </a:p>
            <a:p>
              <a:pPr defTabSz="457200">
                <a:defRPr sz="1100">
                  <a:solidFill>
                    <a:srgbClr val="000000"/>
                  </a:solidFill>
                  <a:latin typeface="Courier New"/>
                  <a:ea typeface="Courier New"/>
                  <a:cs typeface="Courier New"/>
                  <a:sym typeface="Courier New"/>
                </a:defRPr>
              </a:pPr>
              <a:r>
                <a:t>      }</a:t>
              </a:r>
            </a:p>
            <a:p>
              <a:pPr defTabSz="457200">
                <a:defRPr sz="1100">
                  <a:solidFill>
                    <a:srgbClr val="000000"/>
                  </a:solidFill>
                  <a:latin typeface="Courier New"/>
                  <a:ea typeface="Courier New"/>
                  <a:cs typeface="Courier New"/>
                  <a:sym typeface="Courier New"/>
                </a:defRPr>
              </a:pPr>
              <a:r>
                <a:t>    }</a:t>
              </a:r>
            </a:p>
            <a:p>
              <a:pPr defTabSz="457200">
                <a:defRPr sz="1100">
                  <a:solidFill>
                    <a:srgbClr val="000000"/>
                  </a:solidFill>
                  <a:latin typeface="Courier New"/>
                  <a:ea typeface="Courier New"/>
                  <a:cs typeface="Courier New"/>
                  <a:sym typeface="Courier New"/>
                </a:defRPr>
              </a:pPr>
              <a:r>
                <a:t>    System.out.print(counter);</a:t>
              </a:r>
            </a:p>
            <a:p>
              <a:pPr defTabSz="457200">
                <a:defRPr sz="1100">
                  <a:solidFill>
                    <a:srgbClr val="000000"/>
                  </a:solidFill>
                  <a:latin typeface="Courier New"/>
                  <a:ea typeface="Courier New"/>
                  <a:cs typeface="Courier New"/>
                  <a:sym typeface="Courier New"/>
                </a:defRPr>
              </a:pPr>
            </a:p>
            <a:p>
              <a:pPr defTabSz="457200">
                <a:defRPr sz="1100">
                  <a:solidFill>
                    <a:srgbClr val="000000"/>
                  </a:solidFill>
                  <a:latin typeface="Courier New"/>
                  <a:ea typeface="Courier New"/>
                  <a:cs typeface="Courier New"/>
                  <a:sym typeface="Courier New"/>
                </a:defRPr>
              </a:pPr>
              <a:r>
                <a:t>  </a:t>
              </a:r>
            </a:p>
          </p:txBody>
        </p:sp>
        <p:sp>
          <p:nvSpPr>
            <p:cNvPr id="227" name="What will this program print out?"/>
            <p:cNvSpPr txBox="1"/>
            <p:nvPr/>
          </p:nvSpPr>
          <p:spPr>
            <a:xfrm>
              <a:off x="0" y="1664334"/>
              <a:ext cx="6529706" cy="3136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defTabSz="457200">
                <a:defRPr sz="1100">
                  <a:solidFill>
                    <a:srgbClr val="000000"/>
                  </a:solidFill>
                  <a:latin typeface="Helvetica Neue"/>
                  <a:ea typeface="Helvetica Neue"/>
                  <a:cs typeface="Helvetica Neue"/>
                  <a:sym typeface="Helvetica Neue"/>
                </a:defRPr>
              </a:lvl1pPr>
            </a:lstStyle>
            <a:p>
              <a:pPr/>
              <a:r>
                <a:t>What will this program print out?</a:t>
              </a:r>
            </a:p>
          </p:txBody>
        </p:sp>
        <p:sp>
          <p:nvSpPr>
            <p:cNvPr id="228" name="20…"/>
            <p:cNvSpPr txBox="1"/>
            <p:nvPr/>
          </p:nvSpPr>
          <p:spPr>
            <a:xfrm>
              <a:off x="162941" y="1946275"/>
              <a:ext cx="1793162" cy="369986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p>
              <a:pPr marL="228600" indent="-228600" defTabSz="457200">
                <a:buSzPct val="100000"/>
                <a:buAutoNum type="alphaUcPeriod" startAt="1"/>
                <a:defRPr sz="1100">
                  <a:solidFill>
                    <a:srgbClr val="000000"/>
                  </a:solidFill>
                  <a:latin typeface="Helvetica Neue"/>
                  <a:ea typeface="Helvetica Neue"/>
                  <a:cs typeface="Helvetica Neue"/>
                  <a:sym typeface="Helvetica Neue"/>
                </a:defRPr>
              </a:pPr>
              <a:r>
                <a:t>20</a:t>
              </a:r>
            </a:p>
            <a:p>
              <a:pPr defTabSz="457200">
                <a:defRPr sz="1100">
                  <a:solidFill>
                    <a:srgbClr val="000000"/>
                  </a:solidFill>
                  <a:latin typeface="Helvetica Neue"/>
                  <a:ea typeface="Helvetica Neue"/>
                  <a:cs typeface="Helvetica Neue"/>
                  <a:sym typeface="Helvetica Neue"/>
                </a:defRPr>
              </a:pP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2"/>
                <a:defRPr sz="1100">
                  <a:solidFill>
                    <a:srgbClr val="000000"/>
                  </a:solidFill>
                  <a:latin typeface="Helvetica Neue"/>
                  <a:ea typeface="Helvetica Neue"/>
                  <a:cs typeface="Helvetica Neue"/>
                  <a:sym typeface="Helvetica Neue"/>
                </a:defRPr>
              </a:pPr>
              <a:r>
                <a:t>40</a:t>
              </a:r>
            </a:p>
            <a:p>
              <a:pPr defTabSz="457200">
                <a:defRPr sz="1100">
                  <a:solidFill>
                    <a:srgbClr val="000000"/>
                  </a:solidFill>
                  <a:latin typeface="Helvetica Neue"/>
                  <a:ea typeface="Helvetica Neue"/>
                  <a:cs typeface="Helvetica Neue"/>
                  <a:sym typeface="Helvetica Neue"/>
                </a:defRPr>
              </a:pP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3"/>
                <a:defRPr sz="1100">
                  <a:solidFill>
                    <a:srgbClr val="000000"/>
                  </a:solidFill>
                  <a:latin typeface="Helvetica Neue"/>
                  <a:ea typeface="Helvetica Neue"/>
                  <a:cs typeface="Helvetica Neue"/>
                  <a:sym typeface="Helvetica Neue"/>
                </a:defRPr>
              </a:pPr>
              <a:r>
                <a:t>18</a:t>
              </a:r>
              <a:b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4"/>
                <a:defRPr sz="1100">
                  <a:solidFill>
                    <a:srgbClr val="000000"/>
                  </a:solidFill>
                  <a:latin typeface="Helvetica Neue"/>
                  <a:ea typeface="Helvetica Neue"/>
                  <a:cs typeface="Helvetica Neue"/>
                  <a:sym typeface="Helvetica Neue"/>
                </a:defRPr>
              </a:pPr>
              <a:r>
                <a:t>9</a:t>
              </a:r>
            </a:p>
            <a:p>
              <a:pPr defTabSz="457200">
                <a:defRPr sz="1100">
                  <a:solidFill>
                    <a:srgbClr val="000000"/>
                  </a:solidFill>
                  <a:latin typeface="Helvetica Neue"/>
                  <a:ea typeface="Helvetica Neue"/>
                  <a:cs typeface="Helvetica Neue"/>
                  <a:sym typeface="Helvetica Neue"/>
                </a:defRPr>
              </a:pPr>
            </a:p>
          </p:txBody>
        </p:sp>
      </p:grpSp>
      <p:pic>
        <p:nvPicPr>
          <p:cNvPr id="230" name="Image" descr="Image"/>
          <p:cNvPicPr>
            <a:picLocks noChangeAspect="1"/>
          </p:cNvPicPr>
          <p:nvPr/>
        </p:nvPicPr>
        <p:blipFill>
          <a:blip r:embed="rId3">
            <a:extLst/>
          </a:blip>
          <a:stretch>
            <a:fillRect/>
          </a:stretch>
        </p:blipFill>
        <p:spPr>
          <a:xfrm>
            <a:off x="4724400" y="2724957"/>
            <a:ext cx="3343063" cy="1847043"/>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8" name="Google Shape;118;p19"/>
          <p:cNvGrpSpPr/>
          <p:nvPr/>
        </p:nvGrpSpPr>
        <p:grpSpPr>
          <a:xfrm>
            <a:off x="2119862" y="42840"/>
            <a:ext cx="5666495" cy="829592"/>
            <a:chOff x="-1" y="0"/>
            <a:chExt cx="5666494" cy="829591"/>
          </a:xfrm>
        </p:grpSpPr>
        <p:sp>
          <p:nvSpPr>
            <p:cNvPr id="234" name="Rectangle"/>
            <p:cNvSpPr/>
            <p:nvPr/>
          </p:nvSpPr>
          <p:spPr>
            <a:xfrm>
              <a:off x="-2" y="0"/>
              <a:ext cx="5059029" cy="82959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37" name="Do now…"/>
            <p:cNvGrpSpPr/>
            <p:nvPr/>
          </p:nvGrpSpPr>
          <p:grpSpPr>
            <a:xfrm>
              <a:off x="10523" y="10523"/>
              <a:ext cx="5655970" cy="808545"/>
              <a:chOff x="0" y="0"/>
              <a:chExt cx="5655969" cy="808544"/>
            </a:xfrm>
          </p:grpSpPr>
          <p:sp>
            <p:nvSpPr>
              <p:cNvPr id="235" name="Rectangle"/>
              <p:cNvSpPr/>
              <p:nvPr/>
            </p:nvSpPr>
            <p:spPr>
              <a:xfrm>
                <a:off x="-1" y="-1"/>
                <a:ext cx="5655971" cy="80854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36" name="Review problem #4…"/>
              <p:cNvSpPr txBox="1"/>
              <p:nvPr/>
            </p:nvSpPr>
            <p:spPr>
              <a:xfrm>
                <a:off x="14130" y="14130"/>
                <a:ext cx="5627710" cy="7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26004">
                  <a:defRPr sz="1679">
                    <a:latin typeface="+mn-lt"/>
                    <a:ea typeface="+mn-ea"/>
                    <a:cs typeface="+mn-cs"/>
                    <a:sym typeface="Arial"/>
                  </a:defRPr>
                </a:pPr>
                <a:r>
                  <a:t>Review problem #4</a:t>
                </a:r>
              </a:p>
              <a:p>
                <a:pPr defTabSz="426004">
                  <a:defRPr sz="1092">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a:t>
                </a:r>
                <a:br>
                  <a:rPr>
                    <a:solidFill>
                      <a:schemeClr val="accent1"/>
                    </a:solidFill>
                  </a:rPr>
                </a:br>
                <a:r>
                  <a:rPr>
                    <a:solidFill>
                      <a:schemeClr val="accent1"/>
                    </a:solidFill>
                  </a:rPr>
                  <a:t>share out!</a:t>
                </a:r>
              </a:p>
            </p:txBody>
          </p:sp>
        </p:grpSp>
      </p:grpSp>
      <p:sp>
        <p:nvSpPr>
          <p:cNvPr id="239" name="Everyone got this problem correct too!…"/>
          <p:cNvSpPr txBox="1"/>
          <p:nvPr/>
        </p:nvSpPr>
        <p:spPr>
          <a:xfrm>
            <a:off x="526827" y="1540278"/>
            <a:ext cx="1590084"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Everyone got this problem correct too!</a:t>
            </a:r>
          </a:p>
          <a:p>
            <a:pPr marL="187157" indent="-187157">
              <a:buSzPct val="100000"/>
              <a:buAutoNum type="arabicPeriod" startAt="1"/>
            </a:pPr>
            <a:r>
              <a:rPr>
                <a:solidFill>
                  <a:schemeClr val="accent3">
                    <a:lumOff val="-9098"/>
                  </a:schemeClr>
                </a:solidFill>
              </a:rPr>
              <a:t>What does </a:t>
            </a:r>
            <a:r>
              <a:rPr>
                <a:solidFill>
                  <a:schemeClr val="accent5"/>
                </a:solidFill>
              </a:rPr>
              <a:t>alpha.indexOf() </a:t>
            </a:r>
            <a:r>
              <a:rPr>
                <a:solidFill>
                  <a:schemeClr val="accent3">
                    <a:lumOff val="-9098"/>
                  </a:schemeClr>
                </a:solidFill>
              </a:rPr>
              <a:t>do? Why is it important for this problem?</a:t>
            </a:r>
          </a:p>
        </p:txBody>
      </p:sp>
      <p:sp>
        <p:nvSpPr>
          <p:cNvPr id="240" name="public static String enCoder(String incriptedString){…"/>
          <p:cNvSpPr txBox="1"/>
          <p:nvPr/>
        </p:nvSpPr>
        <p:spPr>
          <a:xfrm>
            <a:off x="2382864" y="854350"/>
            <a:ext cx="6231503" cy="216597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defTabSz="457200">
              <a:defRPr sz="1100">
                <a:solidFill>
                  <a:srgbClr val="000000"/>
                </a:solidFill>
                <a:latin typeface="Courier New"/>
                <a:ea typeface="Courier New"/>
                <a:cs typeface="Courier New"/>
                <a:sym typeface="Courier New"/>
              </a:defRPr>
            </a:pPr>
          </a:p>
          <a:p>
            <a:pPr defTabSz="457200">
              <a:defRPr sz="1100">
                <a:solidFill>
                  <a:srgbClr val="000000"/>
                </a:solidFill>
                <a:latin typeface="Courier New"/>
                <a:ea typeface="Courier New"/>
                <a:cs typeface="Courier New"/>
                <a:sym typeface="Courier New"/>
              </a:defRPr>
            </a:pPr>
            <a:r>
              <a:t>  public static String enCoder(String incriptedString){</a:t>
            </a:r>
          </a:p>
          <a:p>
            <a:pPr defTabSz="457200">
              <a:defRPr sz="1100">
                <a:solidFill>
                  <a:srgbClr val="000000"/>
                </a:solidFill>
                <a:latin typeface="Courier New"/>
                <a:ea typeface="Courier New"/>
                <a:cs typeface="Courier New"/>
                <a:sym typeface="Courier New"/>
              </a:defRPr>
            </a:pPr>
            <a:r>
              <a:t>    String alpha = "abcdefghijklmnopqrstuvwxyz";</a:t>
            </a:r>
          </a:p>
          <a:p>
            <a:pPr defTabSz="457200">
              <a:defRPr sz="1100">
                <a:solidFill>
                  <a:srgbClr val="000000"/>
                </a:solidFill>
                <a:latin typeface="Courier New"/>
                <a:ea typeface="Courier New"/>
                <a:cs typeface="Courier New"/>
                <a:sym typeface="Courier New"/>
              </a:defRPr>
            </a:pPr>
            <a:r>
              <a:t>    String output = "";</a:t>
            </a:r>
          </a:p>
          <a:p>
            <a:pPr defTabSz="457200">
              <a:defRPr sz="1100">
                <a:solidFill>
                  <a:srgbClr val="000000"/>
                </a:solidFill>
                <a:latin typeface="Courier New"/>
                <a:ea typeface="Courier New"/>
                <a:cs typeface="Courier New"/>
                <a:sym typeface="Courier New"/>
              </a:defRPr>
            </a:pPr>
            <a:r>
              <a:t>    int  num;</a:t>
            </a:r>
          </a:p>
          <a:p>
            <a:pPr defTabSz="457200">
              <a:defRPr sz="1100">
                <a:solidFill>
                  <a:srgbClr val="000000"/>
                </a:solidFill>
                <a:latin typeface="Courier New"/>
                <a:ea typeface="Courier New"/>
                <a:cs typeface="Courier New"/>
                <a:sym typeface="Courier New"/>
              </a:defRPr>
            </a:pPr>
            <a:r>
              <a:t>    String character;</a:t>
            </a:r>
          </a:p>
          <a:p>
            <a:pPr defTabSz="457200">
              <a:defRPr sz="1100">
                <a:solidFill>
                  <a:srgbClr val="000000"/>
                </a:solidFill>
                <a:latin typeface="Courier New"/>
                <a:ea typeface="Courier New"/>
                <a:cs typeface="Courier New"/>
                <a:sym typeface="Courier New"/>
              </a:defRPr>
            </a:pPr>
            <a:r>
              <a:t>    for (int i = 0; i &lt;incriptedString.length();i++ ){</a:t>
            </a:r>
          </a:p>
          <a:p>
            <a:pPr defTabSz="457200">
              <a:defRPr sz="1100">
                <a:solidFill>
                  <a:srgbClr val="000000"/>
                </a:solidFill>
                <a:latin typeface="Courier New"/>
                <a:ea typeface="Courier New"/>
                <a:cs typeface="Courier New"/>
                <a:sym typeface="Courier New"/>
              </a:defRPr>
            </a:pPr>
            <a:r>
              <a:t>      character = incriptedString.substring(i,i+1);</a:t>
            </a:r>
          </a:p>
          <a:p>
            <a:pPr defTabSz="457200">
              <a:defRPr sz="1100">
                <a:solidFill>
                  <a:srgbClr val="000000"/>
                </a:solidFill>
                <a:latin typeface="Courier New"/>
                <a:ea typeface="Courier New"/>
                <a:cs typeface="Courier New"/>
                <a:sym typeface="Courier New"/>
              </a:defRPr>
            </a:pPr>
            <a:r>
              <a:t>      num = alpha.indexOf(character);</a:t>
            </a:r>
          </a:p>
          <a:p>
            <a:pPr defTabSz="457200">
              <a:defRPr sz="1100">
                <a:solidFill>
                  <a:srgbClr val="000000"/>
                </a:solidFill>
                <a:latin typeface="Courier New"/>
                <a:ea typeface="Courier New"/>
                <a:cs typeface="Courier New"/>
                <a:sym typeface="Courier New"/>
              </a:defRPr>
            </a:pPr>
            <a:r>
              <a:t>      output += num;</a:t>
            </a:r>
          </a:p>
          <a:p>
            <a:pPr defTabSz="457200">
              <a:defRPr sz="1100">
                <a:solidFill>
                  <a:srgbClr val="000000"/>
                </a:solidFill>
                <a:latin typeface="Courier New"/>
                <a:ea typeface="Courier New"/>
                <a:cs typeface="Courier New"/>
                <a:sym typeface="Courier New"/>
              </a:defRPr>
            </a:pPr>
            <a:r>
              <a:t>    }</a:t>
            </a:r>
          </a:p>
          <a:p>
            <a:pPr defTabSz="457200">
              <a:defRPr sz="1100">
                <a:solidFill>
                  <a:srgbClr val="000000"/>
                </a:solidFill>
                <a:latin typeface="Courier New"/>
                <a:ea typeface="Courier New"/>
                <a:cs typeface="Courier New"/>
                <a:sym typeface="Courier New"/>
              </a:defRPr>
            </a:pPr>
            <a:r>
              <a:t>    return output;</a:t>
            </a:r>
          </a:p>
          <a:p>
            <a:pPr defTabSz="457200">
              <a:defRPr sz="1100">
                <a:solidFill>
                  <a:srgbClr val="000000"/>
                </a:solidFill>
                <a:latin typeface="Courier New"/>
                <a:ea typeface="Courier New"/>
                <a:cs typeface="Courier New"/>
                <a:sym typeface="Courier New"/>
              </a:defRPr>
            </a:pPr>
            <a:r>
              <a:t>  }</a:t>
            </a:r>
          </a:p>
          <a:p>
            <a:pPr defTabSz="457200">
              <a:defRPr sz="1100">
                <a:solidFill>
                  <a:srgbClr val="000000"/>
                </a:solidFill>
                <a:latin typeface="Courier New"/>
                <a:ea typeface="Courier New"/>
                <a:cs typeface="Courier New"/>
                <a:sym typeface="Courier New"/>
              </a:defRPr>
            </a:pPr>
            <a:r>
              <a:t>  </a:t>
            </a:r>
          </a:p>
        </p:txBody>
      </p:sp>
      <p:sp>
        <p:nvSpPr>
          <p:cNvPr id="241" name="b.  What will enCoder(“decaf”) return?"/>
          <p:cNvSpPr txBox="1"/>
          <p:nvPr/>
        </p:nvSpPr>
        <p:spPr>
          <a:xfrm>
            <a:off x="2334971" y="3211376"/>
            <a:ext cx="6529706" cy="411084"/>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defTabSz="457200">
              <a:defRPr sz="1100">
                <a:solidFill>
                  <a:srgbClr val="000000"/>
                </a:solidFill>
                <a:latin typeface="Helvetica Neue"/>
                <a:ea typeface="Helvetica Neue"/>
                <a:cs typeface="Helvetica Neue"/>
                <a:sym typeface="Helvetica Neue"/>
              </a:defRPr>
            </a:pPr>
            <a:r>
              <a:t>b.  What will </a:t>
            </a:r>
            <a:r>
              <a:rPr>
                <a:latin typeface="Courier New"/>
                <a:ea typeface="Courier New"/>
                <a:cs typeface="Courier New"/>
                <a:sym typeface="Courier New"/>
              </a:rPr>
              <a:t>enCoder(“decaf”) </a:t>
            </a:r>
            <a:r>
              <a:t>return?</a:t>
            </a:r>
          </a:p>
        </p:txBody>
      </p:sp>
      <p:sp>
        <p:nvSpPr>
          <p:cNvPr id="242" name="“34205”…"/>
          <p:cNvSpPr txBox="1"/>
          <p:nvPr/>
        </p:nvSpPr>
        <p:spPr>
          <a:xfrm>
            <a:off x="5608396" y="3081465"/>
            <a:ext cx="1590084" cy="17272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lstStyle/>
          <a:p>
            <a:pPr marL="228600" indent="-228600" defTabSz="457200">
              <a:buSzPct val="100000"/>
              <a:buAutoNum type="alphaUcPeriod" startAt="1"/>
              <a:defRPr sz="1100">
                <a:solidFill>
                  <a:srgbClr val="000000"/>
                </a:solidFill>
                <a:latin typeface="Courier New"/>
                <a:ea typeface="Courier New"/>
                <a:cs typeface="Courier New"/>
                <a:sym typeface="Courier New"/>
              </a:defRPr>
            </a:pPr>
            <a:r>
              <a:t>“34205”</a:t>
            </a:r>
          </a:p>
          <a:p>
            <a:pPr defTabSz="457200">
              <a:defRPr sz="1100">
                <a:solidFill>
                  <a:srgbClr val="000000"/>
                </a:solidFill>
                <a:latin typeface="Helvetica Neue"/>
                <a:ea typeface="Helvetica Neue"/>
                <a:cs typeface="Helvetica Neue"/>
                <a:sym typeface="Helvetica Neue"/>
              </a:defRPr>
            </a:pP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2"/>
              <a:defRPr sz="1100">
                <a:solidFill>
                  <a:srgbClr val="000000"/>
                </a:solidFill>
                <a:latin typeface="Courier New"/>
                <a:ea typeface="Courier New"/>
                <a:cs typeface="Courier New"/>
                <a:sym typeface="Courier New"/>
              </a:defRPr>
            </a:pPr>
            <a:r>
              <a:t>“10012”</a:t>
            </a:r>
          </a:p>
          <a:p>
            <a:pPr defTabSz="457200">
              <a:defRPr sz="1100">
                <a:solidFill>
                  <a:srgbClr val="000000"/>
                </a:solidFill>
                <a:latin typeface="Helvetica Neue"/>
                <a:ea typeface="Helvetica Neue"/>
                <a:cs typeface="Helvetica Neue"/>
                <a:sym typeface="Helvetica Neue"/>
              </a:defRPr>
            </a:pP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3"/>
              <a:defRPr sz="1100">
                <a:solidFill>
                  <a:srgbClr val="000000"/>
                </a:solidFill>
                <a:latin typeface="Courier New"/>
                <a:ea typeface="Courier New"/>
                <a:cs typeface="Courier New"/>
                <a:sym typeface="Courier New"/>
              </a:defRPr>
            </a:pPr>
            <a:r>
              <a:t>“45316”</a:t>
            </a:r>
            <a:br/>
          </a:p>
          <a:p>
            <a:pPr defTabSz="457200">
              <a:defRPr sz="1100">
                <a:solidFill>
                  <a:srgbClr val="000000"/>
                </a:solidFill>
                <a:latin typeface="Helvetica Neue"/>
                <a:ea typeface="Helvetica Neue"/>
                <a:cs typeface="Helvetica Neue"/>
                <a:sym typeface="Helvetica Neue"/>
              </a:defRPr>
            </a:pPr>
          </a:p>
          <a:p>
            <a:pPr marL="228600" indent="-228600" defTabSz="457200">
              <a:buSzPct val="100000"/>
              <a:buAutoNum type="alphaUcPeriod" startAt="4"/>
              <a:defRPr sz="1100">
                <a:solidFill>
                  <a:srgbClr val="000000"/>
                </a:solidFill>
                <a:latin typeface="Courier New"/>
                <a:ea typeface="Courier New"/>
                <a:cs typeface="Courier New"/>
                <a:sym typeface="Courier New"/>
              </a:defRPr>
            </a:pPr>
            <a:r>
              <a:t>“46805”</a:t>
            </a:r>
          </a:p>
          <a:p>
            <a:pPr defTabSz="457200">
              <a:defRPr sz="1100">
                <a:solidFill>
                  <a:srgbClr val="000000"/>
                </a:solidFill>
                <a:latin typeface="Helvetica Neue"/>
                <a:ea typeface="Helvetica Neue"/>
                <a:cs typeface="Helvetica Neue"/>
                <a:sym typeface="Helvetica Neue"/>
              </a:defRPr>
            </a:pP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8" name="Google Shape;118;p19"/>
          <p:cNvGrpSpPr/>
          <p:nvPr/>
        </p:nvGrpSpPr>
        <p:grpSpPr>
          <a:xfrm>
            <a:off x="2119862" y="42840"/>
            <a:ext cx="5666495" cy="829592"/>
            <a:chOff x="-1" y="0"/>
            <a:chExt cx="5666494" cy="829591"/>
          </a:xfrm>
        </p:grpSpPr>
        <p:sp>
          <p:nvSpPr>
            <p:cNvPr id="244" name="Rectangle"/>
            <p:cNvSpPr/>
            <p:nvPr/>
          </p:nvSpPr>
          <p:spPr>
            <a:xfrm>
              <a:off x="-2" y="0"/>
              <a:ext cx="5059029" cy="829592"/>
            </a:xfrm>
            <a:prstGeom prst="rect">
              <a:avLst/>
            </a:prstGeom>
            <a:noFill/>
            <a:ln w="25400" cap="flat">
              <a:solidFill>
                <a:schemeClr val="accent1"/>
              </a:solidFill>
              <a:prstDash val="solid"/>
              <a:round/>
            </a:ln>
            <a:effectLst/>
          </p:spPr>
          <p:txBody>
            <a:bodyPr wrap="square" lIns="0" tIns="0" rIns="0" bIns="0" numCol="1" anchor="t">
              <a:noAutofit/>
            </a:bodyPr>
            <a:lstStyle/>
            <a:p>
              <a:pPr defTabSz="795527">
                <a:defRPr sz="1200">
                  <a:solidFill>
                    <a:schemeClr val="accent5"/>
                  </a:solidFill>
                </a:defRPr>
              </a:pPr>
            </a:p>
          </p:txBody>
        </p:sp>
        <p:grpSp>
          <p:nvGrpSpPr>
            <p:cNvPr id="247" name="Do now…"/>
            <p:cNvGrpSpPr/>
            <p:nvPr/>
          </p:nvGrpSpPr>
          <p:grpSpPr>
            <a:xfrm>
              <a:off x="10523" y="10523"/>
              <a:ext cx="5655970" cy="808545"/>
              <a:chOff x="0" y="0"/>
              <a:chExt cx="5655969" cy="808544"/>
            </a:xfrm>
          </p:grpSpPr>
          <p:sp>
            <p:nvSpPr>
              <p:cNvPr id="245" name="Rectangle"/>
              <p:cNvSpPr/>
              <p:nvPr/>
            </p:nvSpPr>
            <p:spPr>
              <a:xfrm>
                <a:off x="-1" y="-1"/>
                <a:ext cx="5655971" cy="80854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507148">
                  <a:defRPr sz="1300">
                    <a:solidFill>
                      <a:schemeClr val="accent5"/>
                    </a:solidFill>
                  </a:defRPr>
                </a:pPr>
              </a:p>
            </p:txBody>
          </p:sp>
          <p:sp>
            <p:nvSpPr>
              <p:cNvPr id="246" name="Review problem #5…"/>
              <p:cNvSpPr txBox="1"/>
              <p:nvPr/>
            </p:nvSpPr>
            <p:spPr>
              <a:xfrm>
                <a:off x="14130" y="14130"/>
                <a:ext cx="5627710" cy="7802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426004">
                  <a:defRPr sz="1679">
                    <a:latin typeface="+mn-lt"/>
                    <a:ea typeface="+mn-ea"/>
                    <a:cs typeface="+mn-cs"/>
                    <a:sym typeface="Arial"/>
                  </a:defRPr>
                </a:pPr>
                <a:r>
                  <a:t>Review problem #5</a:t>
                </a:r>
              </a:p>
              <a:p>
                <a:pPr defTabSz="426004">
                  <a:defRPr sz="1092">
                    <a:solidFill>
                      <a:schemeClr val="accent5"/>
                    </a:solidFill>
                  </a:defRPr>
                </a:pPr>
                <a:r>
                  <a:t>be sure to:</a:t>
                </a:r>
                <a:r>
                  <a:rPr>
                    <a:solidFill>
                      <a:schemeClr val="accent5">
                        <a:lumOff val="-9843"/>
                      </a:schemeClr>
                    </a:solidFill>
                  </a:rPr>
                  <a:t> </a:t>
                </a:r>
                <a:r>
                  <a:rPr>
                    <a:solidFill>
                      <a:schemeClr val="accent1"/>
                    </a:solidFill>
                  </a:rPr>
                  <a:t>Answer the questions below in your </a:t>
                </a:r>
                <a:r>
                  <a:rPr b="1">
                    <a:solidFill>
                      <a:schemeClr val="accent1"/>
                    </a:solidFill>
                  </a:rPr>
                  <a:t>notebook</a:t>
                </a:r>
                <a:r>
                  <a:rPr>
                    <a:solidFill>
                      <a:schemeClr val="accent1"/>
                    </a:solidFill>
                  </a:rPr>
                  <a:t>. Be prepared to </a:t>
                </a:r>
                <a:br>
                  <a:rPr>
                    <a:solidFill>
                      <a:schemeClr val="accent1"/>
                    </a:solidFill>
                  </a:rPr>
                </a:br>
                <a:r>
                  <a:rPr>
                    <a:solidFill>
                      <a:schemeClr val="accent1"/>
                    </a:solidFill>
                  </a:rPr>
                  <a:t>share out!</a:t>
                </a:r>
              </a:p>
            </p:txBody>
          </p:sp>
        </p:grpSp>
      </p:grpSp>
      <p:sp>
        <p:nvSpPr>
          <p:cNvPr id="249" name="Let’s use the how to solve it method to figure this out!…"/>
          <p:cNvSpPr txBox="1"/>
          <p:nvPr/>
        </p:nvSpPr>
        <p:spPr>
          <a:xfrm>
            <a:off x="1085627" y="1044978"/>
            <a:ext cx="2719987" cy="3022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Let’s use the how to solve it method to figure this out!</a:t>
            </a:r>
            <a:br/>
          </a:p>
          <a:p>
            <a:pPr marL="187157" indent="-187157">
              <a:buSzPct val="100000"/>
              <a:buAutoNum type="arabicPeriod" startAt="1"/>
            </a:pPr>
            <a:r>
              <a:rPr>
                <a:solidFill>
                  <a:schemeClr val="accent5"/>
                </a:solidFill>
              </a:rPr>
              <a:t>Understand the problem</a:t>
            </a:r>
            <a:r>
              <a:rPr>
                <a:solidFill>
                  <a:schemeClr val="accent3">
                    <a:lumOff val="-9098"/>
                  </a:schemeClr>
                </a:solidFill>
              </a:rPr>
              <a:t>: What is the task you are trying to solve?</a:t>
            </a:r>
            <a:endParaRPr>
              <a:solidFill>
                <a:schemeClr val="accent3">
                  <a:lumOff val="-9098"/>
                </a:schemeClr>
              </a:solidFill>
            </a:endParaRPr>
          </a:p>
          <a:p>
            <a:pPr marL="187157" indent="-187157">
              <a:buSzPct val="100000"/>
              <a:buAutoNum type="arabicPeriod" startAt="1"/>
            </a:pPr>
            <a:r>
              <a:rPr>
                <a:solidFill>
                  <a:schemeClr val="accent5"/>
                </a:solidFill>
              </a:rPr>
              <a:t>Make a strategy</a:t>
            </a:r>
            <a:r>
              <a:rPr>
                <a:solidFill>
                  <a:schemeClr val="accent3">
                    <a:lumOff val="-9098"/>
                  </a:schemeClr>
                </a:solidFill>
              </a:rPr>
              <a:t>: How could we write out a program in pseudocode?</a:t>
            </a:r>
            <a:endParaRPr>
              <a:solidFill>
                <a:schemeClr val="accent3">
                  <a:lumOff val="-9098"/>
                </a:schemeClr>
              </a:solidFill>
            </a:endParaRPr>
          </a:p>
          <a:p>
            <a:pPr marL="187157" indent="-187157">
              <a:buSzPct val="100000"/>
              <a:buAutoNum type="arabicPeriod" startAt="1"/>
            </a:pPr>
            <a:r>
              <a:rPr>
                <a:solidFill>
                  <a:schemeClr val="accent5"/>
                </a:solidFill>
              </a:rPr>
              <a:t>Execute your strategy</a:t>
            </a:r>
            <a:r>
              <a:rPr>
                <a:solidFill>
                  <a:schemeClr val="accent3">
                    <a:lumOff val="-9098"/>
                  </a:schemeClr>
                </a:solidFill>
              </a:rPr>
              <a:t>: translate your pseudocode into Java</a:t>
            </a:r>
            <a:endParaRPr>
              <a:solidFill>
                <a:schemeClr val="accent3">
                  <a:lumOff val="-9098"/>
                </a:schemeClr>
              </a:solidFill>
            </a:endParaRPr>
          </a:p>
          <a:p>
            <a:pPr marL="187157" indent="-187157">
              <a:buSzPct val="100000"/>
              <a:buAutoNum type="arabicPeriod" startAt="1"/>
            </a:pPr>
            <a:r>
              <a:rPr>
                <a:solidFill>
                  <a:schemeClr val="accent5"/>
                </a:solidFill>
              </a:rPr>
              <a:t>Review your work</a:t>
            </a:r>
            <a:r>
              <a:rPr>
                <a:solidFill>
                  <a:schemeClr val="accent3">
                    <a:lumOff val="-9098"/>
                  </a:schemeClr>
                </a:solidFill>
              </a:rPr>
              <a:t>: Let’s try running our code in a Java editor and see if it works!</a:t>
            </a:r>
          </a:p>
        </p:txBody>
      </p:sp>
      <p:sp>
        <p:nvSpPr>
          <p:cNvPr id="250" name="The method inputPassword has two parameters: password and numGuesses. The method will provide the user with numGuesses chances to input a password.  If the user inputs the correct password, the program will stop running.  Otherwise, they will guess again"/>
          <p:cNvSpPr txBox="1"/>
          <p:nvPr/>
        </p:nvSpPr>
        <p:spPr>
          <a:xfrm>
            <a:off x="4281365" y="1033672"/>
            <a:ext cx="4396502" cy="3076156"/>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50800" tIns="50800" rIns="50800" bIns="50800"/>
          <a:lstStyle/>
          <a:p>
            <a:pPr defTabSz="457200">
              <a:spcBef>
                <a:spcPts val="1400"/>
              </a:spcBef>
              <a:defRPr sz="1000">
                <a:solidFill>
                  <a:srgbClr val="333333"/>
                </a:solidFill>
              </a:defRPr>
            </a:pPr>
            <a:r>
              <a:t>The method </a:t>
            </a:r>
            <a:r>
              <a:rPr>
                <a:latin typeface="Menlo Regular"/>
                <a:ea typeface="Menlo Regular"/>
                <a:cs typeface="Menlo Regular"/>
                <a:sym typeface="Menlo Regular"/>
              </a:rPr>
              <a:t>inputPassword</a:t>
            </a:r>
            <a:r>
              <a:t> has two parameters: </a:t>
            </a:r>
            <a:r>
              <a:rPr>
                <a:latin typeface="Menlo Regular"/>
                <a:ea typeface="Menlo Regular"/>
                <a:cs typeface="Menlo Regular"/>
                <a:sym typeface="Menlo Regular"/>
              </a:rPr>
              <a:t>password</a:t>
            </a:r>
            <a:r>
              <a:t> and </a:t>
            </a:r>
            <a:r>
              <a:rPr>
                <a:latin typeface="Menlo Regular"/>
                <a:ea typeface="Menlo Regular"/>
                <a:cs typeface="Menlo Regular"/>
                <a:sym typeface="Menlo Regular"/>
              </a:rPr>
              <a:t>numGuesses</a:t>
            </a:r>
            <a:r>
              <a:t>. The method will provide the user with </a:t>
            </a:r>
            <a:r>
              <a:rPr>
                <a:latin typeface="Menlo Regular"/>
                <a:ea typeface="Menlo Regular"/>
                <a:cs typeface="Menlo Regular"/>
                <a:sym typeface="Menlo Regular"/>
              </a:rPr>
              <a:t>numGuesses</a:t>
            </a:r>
            <a:r>
              <a:t> chances to input a password.  If the user inputs the correct password, the program will stop running.  Otherwise, they will guess again until they have exhausted their chances.</a:t>
            </a:r>
          </a:p>
          <a:p>
            <a:pPr defTabSz="457200">
              <a:spcBef>
                <a:spcPts val="1400"/>
              </a:spcBef>
              <a:defRPr sz="1000">
                <a:solidFill>
                  <a:srgbClr val="333333"/>
                </a:solidFill>
              </a:defRPr>
            </a:pPr>
            <a:r>
              <a:t>For example, a call to </a:t>
            </a:r>
            <a:r>
              <a:rPr>
                <a:latin typeface="Menlo Regular"/>
                <a:ea typeface="Menlo Regular"/>
                <a:cs typeface="Menlo Regular"/>
                <a:sym typeface="Menlo Regular"/>
              </a:rPr>
              <a:t>inputPassword(“Java rulz”, 4)</a:t>
            </a:r>
            <a:r>
              <a:t> could result in the following output. </a:t>
            </a:r>
          </a:p>
          <a:p>
            <a:pPr defTabSz="457200">
              <a:defRPr sz="1000">
                <a:solidFill>
                  <a:srgbClr val="333333"/>
                </a:solidFill>
                <a:latin typeface="Menlo Regular"/>
                <a:ea typeface="Menlo Regular"/>
                <a:cs typeface="Menlo Regular"/>
                <a:sym typeface="Menlo Regular"/>
              </a:defRPr>
            </a:pPr>
            <a:r>
              <a:t>Please input your password: I love Java</a:t>
            </a:r>
          </a:p>
          <a:p>
            <a:pPr defTabSz="457200">
              <a:defRPr sz="1000">
                <a:solidFill>
                  <a:srgbClr val="333333"/>
                </a:solidFill>
                <a:latin typeface="Menlo Regular"/>
                <a:ea typeface="Menlo Regular"/>
                <a:cs typeface="Menlo Regular"/>
                <a:sym typeface="Menlo Regular"/>
              </a:defRPr>
            </a:pPr>
            <a:r>
              <a:t>Wrong! Please input the correct password: Java Rules</a:t>
            </a:r>
          </a:p>
          <a:p>
            <a:pPr defTabSz="457200">
              <a:defRPr sz="1000">
                <a:solidFill>
                  <a:srgbClr val="333333"/>
                </a:solidFill>
                <a:latin typeface="Menlo Regular"/>
                <a:ea typeface="Menlo Regular"/>
                <a:cs typeface="Menlo Regular"/>
                <a:sym typeface="Menlo Regular"/>
              </a:defRPr>
            </a:pPr>
            <a:r>
              <a:t>Wrong! Please input the correct password: Java rules</a:t>
            </a:r>
          </a:p>
          <a:p>
            <a:pPr defTabSz="457200">
              <a:defRPr sz="1000">
                <a:solidFill>
                  <a:srgbClr val="333333"/>
                </a:solidFill>
                <a:latin typeface="Menlo Regular"/>
                <a:ea typeface="Menlo Regular"/>
                <a:cs typeface="Menlo Regular"/>
                <a:sym typeface="Menlo Regular"/>
              </a:defRPr>
            </a:pPr>
            <a:r>
              <a:t>Wrong! Please input the correct password: Java rulz</a:t>
            </a:r>
          </a:p>
          <a:p>
            <a:pPr defTabSz="457200">
              <a:defRPr sz="1000">
                <a:solidFill>
                  <a:srgbClr val="333333"/>
                </a:solidFill>
                <a:latin typeface="Menlo Regular"/>
                <a:ea typeface="Menlo Regular"/>
                <a:cs typeface="Menlo Regular"/>
                <a:sym typeface="Menlo Regular"/>
              </a:defRPr>
            </a:pPr>
            <a:r>
              <a:t>Your password is correct!</a:t>
            </a:r>
          </a:p>
          <a:p>
            <a:pPr defTabSz="457200">
              <a:defRPr sz="1100">
                <a:solidFill>
                  <a:srgbClr val="000000"/>
                </a:solidFill>
                <a:latin typeface="Courier New"/>
                <a:ea typeface="Courier New"/>
                <a:cs typeface="Courier New"/>
                <a:sym typeface="Courier New"/>
              </a:defRPr>
            </a:pPr>
            <a:r>
              <a:t>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2" name="Double-click to edit"/>
          <p:cNvSpPr txBox="1"/>
          <p:nvPr>
            <p:ph type="title"/>
          </p:nvPr>
        </p:nvSpPr>
        <p:spPr>
          <a:prstGeom prst="rect">
            <a:avLst/>
          </a:prstGeom>
        </p:spPr>
        <p:txBody>
          <a:bodyPr/>
          <a:lstStyle/>
          <a:p>
            <a:pPr defTabSz="886968">
              <a:defRPr sz="2910"/>
            </a:pPr>
          </a:p>
        </p:txBody>
      </p:sp>
      <p:sp>
        <p:nvSpPr>
          <p:cNvPr id="253" name="What’s most challenging about AP-style free response questions?…"/>
          <p:cNvSpPr txBox="1"/>
          <p:nvPr/>
        </p:nvSpPr>
        <p:spPr>
          <a:xfrm>
            <a:off x="778973" y="1600200"/>
            <a:ext cx="3278433" cy="10795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What’s most challenging about AP-style free response questions?</a:t>
            </a:r>
          </a:p>
          <a:p>
            <a:pPr marL="187157" indent="-187157">
              <a:buSzPct val="100000"/>
              <a:buAutoNum type="arabicPeriod" startAt="1"/>
            </a:pPr>
            <a:r>
              <a:t>What can you do for future exams to prepare for this sort of problem?</a:t>
            </a:r>
          </a:p>
        </p:txBody>
      </p:sp>
      <p:pic>
        <p:nvPicPr>
          <p:cNvPr id="254" name="Image" descr="Image"/>
          <p:cNvPicPr>
            <a:picLocks noChangeAspect="1"/>
          </p:cNvPicPr>
          <p:nvPr/>
        </p:nvPicPr>
        <p:blipFill>
          <a:blip r:embed="rId2">
            <a:extLst/>
          </a:blip>
          <a:stretch>
            <a:fillRect/>
          </a:stretch>
        </p:blipFill>
        <p:spPr>
          <a:xfrm>
            <a:off x="4616052" y="1554712"/>
            <a:ext cx="3053022" cy="2034076"/>
          </a:xfrm>
          <a:prstGeom prst="rect">
            <a:avLst/>
          </a:prstGeom>
          <a:ln w="12700">
            <a:miter lim="400000"/>
          </a:ln>
        </p:spPr>
      </p:pic>
      <p:sp>
        <p:nvSpPr>
          <p:cNvPr id="255" name="Reflection: Thinking about thinking…"/>
          <p:cNvSpPr txBox="1"/>
          <p:nvPr/>
        </p:nvSpPr>
        <p:spPr>
          <a:xfrm>
            <a:off x="1404467" y="357128"/>
            <a:ext cx="7302728" cy="939691"/>
          </a:xfrm>
          <a:prstGeom prst="rect">
            <a:avLst/>
          </a:prstGeom>
          <a:solidFill>
            <a:srgbClr val="FFFFFF"/>
          </a:solidFill>
          <a:ln w="25400">
            <a:solidFill>
              <a:schemeClr val="accent1"/>
            </a:solidFill>
          </a:ln>
          <a:extLst>
            <a:ext uri="{C572A759-6A51-4108-AA02-DFA0A04FC94B}">
              <ma14:wrappingTextBoxFlag xmlns:ma14="http://schemas.microsoft.com/office/mac/drawingml/2011/main" val="1"/>
            </a:ext>
          </a:extLst>
        </p:spPr>
        <p:txBody>
          <a:bodyPr lIns="91422" tIns="91422" rIns="91422" bIns="91422">
            <a:normAutofit fontScale="100000" lnSpcReduction="0"/>
          </a:bodyPr>
          <a:lstStyle/>
          <a:p>
            <a:pPr defTabSz="813816">
              <a:defRPr sz="2100">
                <a:latin typeface="+mn-lt"/>
                <a:ea typeface="+mn-ea"/>
                <a:cs typeface="+mn-cs"/>
                <a:sym typeface="Arial"/>
              </a:defRPr>
            </a:pPr>
            <a:r>
              <a:t>Reflection: Thinking about thinking</a:t>
            </a:r>
          </a:p>
          <a:p>
            <a:pPr defTabSz="813816">
              <a:defRPr sz="1200">
                <a:solidFill>
                  <a:schemeClr val="accent5"/>
                </a:solidFill>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5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5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53">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3" grpId="1"/>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