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1" name="Shape 181"/>
          <p:cNvSpPr/>
          <p:nvPr>
            <p:ph type="sldImg"/>
          </p:nvPr>
        </p:nvSpPr>
        <p:spPr>
          <a:xfrm>
            <a:off x="1143000" y="685800"/>
            <a:ext cx="4572000" cy="3429000"/>
          </a:xfrm>
          <a:prstGeom prst="rect">
            <a:avLst/>
          </a:prstGeom>
        </p:spPr>
        <p:txBody>
          <a:bodyPr/>
          <a:lstStyle/>
          <a:p>
            <a:pPr/>
          </a:p>
        </p:txBody>
      </p:sp>
      <p:sp>
        <p:nvSpPr>
          <p:cNvPr id="182" name="Shape 18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 Id="rId3" Type="http://schemas.openxmlformats.org/officeDocument/2006/relationships/hyperlink" Target="https://codehs.com/library/solution_references/assignment/55325810?section_id=256470" TargetMode="External"/><Relationship Id="rId4" Type="http://schemas.openxmlformats.org/officeDocument/2006/relationships/hyperlink" Target="https://codehs.com/library/solution_references/assignment/55325811?section_id=256470" TargetMode="External"/><Relationship Id="rId5" Type="http://schemas.openxmlformats.org/officeDocument/2006/relationships/hyperlink" Target="https://codehs.com/library/solution_references/assignment/55325812?section_id=256470" TargetMode="External"/><Relationship Id="rId6" Type="http://schemas.openxmlformats.org/officeDocument/2006/relationships/hyperlink" Target="https://codehs.com/library/solution_references/assignment/55325813?section_id=256470" TargetMode="External"/><Relationship Id="rId7" Type="http://schemas.openxmlformats.org/officeDocument/2006/relationships/hyperlink" Target="https://codehs.com/problemguides/assignment/55325822?section_id=256470" TargetMode="Externa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p>
          <a:p>
            <a:pPr/>
            <a:r>
              <a:t>STANDARDS REFERENCED:</a:t>
            </a:r>
          </a:p>
          <a:p>
            <a:pPr/>
          </a:p>
          <a:p>
            <a:pPr/>
            <a:r>
              <a:t>CSTA 11-12th grade standards: 3B-AP-12: Compare and contrast fundamental data structures and their uses.</a:t>
            </a:r>
          </a:p>
          <a:p>
            <a:pPr/>
          </a:p>
          <a:p>
            <a:pPr/>
            <a:r>
              <a:t>NY State: 9-12.CT.7</a:t>
            </a:r>
          </a:p>
          <a:p>
            <a:pPr/>
            <a:r>
              <a:t>Design or remix a program that</a:t>
            </a:r>
          </a:p>
          <a:p>
            <a:pPr/>
            <a:r>
              <a:t>utilizes a data structure to maintain</a:t>
            </a:r>
          </a:p>
          <a:p>
            <a:pPr/>
            <a:r>
              <a:t>changes to related pieces of data.</a:t>
            </a:r>
          </a:p>
          <a:p>
            <a:pPr/>
          </a:p>
          <a:p>
            <a:pPr/>
            <a:r>
              <a:t>9-12.CT.6</a:t>
            </a:r>
          </a:p>
          <a:p>
            <a:pPr/>
            <a:r>
              <a:t>Demonstrate how at least two classic algorithms work and analyze the trade-offs related to two or more algorithms for completing the same task.</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r>
              <a:t>string length is counted in integers. The edge case here is the longest possible countable string, which is the max value of integers, so A is the correct answer.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SOLUTION CODE (REQUIRES CODEHS):</a:t>
            </a:r>
          </a:p>
          <a:p>
            <a:pPr/>
          </a:p>
          <a:p>
            <a:pPr/>
            <a:r>
              <a:rPr u="sng">
                <a:solidFill>
                  <a:srgbClr val="0000FF"/>
                </a:solidFill>
                <a:uFill>
                  <a:solidFill>
                    <a:srgbClr val="0000FF"/>
                  </a:solidFill>
                </a:uFill>
                <a:hlinkClick r:id="rId3" invalidUrl="" action="" tgtFrame="" tooltip="" history="1" highlightClick="0" endSnd="0"/>
              </a:rPr>
              <a:t>Exercise 6.3.6: Print Odds</a:t>
            </a:r>
            <a:r>
              <a:t> </a:t>
            </a:r>
          </a:p>
          <a:p>
            <a:pPr/>
            <a:r>
              <a:rPr u="sng">
                <a:solidFill>
                  <a:srgbClr val="0000FF"/>
                </a:solidFill>
                <a:uFill>
                  <a:solidFill>
                    <a:srgbClr val="0000FF"/>
                  </a:solidFill>
                </a:uFill>
                <a:hlinkClick r:id="rId4" invalidUrl="" action="" tgtFrame="" tooltip="" history="1" highlightClick="0" endSnd="0"/>
              </a:rPr>
              <a:t>Excercise 6.3.7: Largest Value</a:t>
            </a:r>
          </a:p>
          <a:p>
            <a:pPr/>
            <a:r>
              <a:rPr u="sng">
                <a:solidFill>
                  <a:srgbClr val="0000FF"/>
                </a:solidFill>
                <a:uFill>
                  <a:solidFill>
                    <a:srgbClr val="0000FF"/>
                  </a:solidFill>
                </a:uFill>
                <a:hlinkClick r:id="rId5" invalidUrl="" action="" tgtFrame="" tooltip="" history="1" highlightClick="0" endSnd="0"/>
              </a:rPr>
              <a:t>Excercise</a:t>
            </a:r>
            <a:r>
              <a:t> 6.3.8: Classroom Array</a:t>
            </a:r>
          </a:p>
          <a:p>
            <a:pPr/>
            <a:r>
              <a:rPr u="sng">
                <a:solidFill>
                  <a:srgbClr val="0000FF"/>
                </a:solidFill>
                <a:uFill>
                  <a:solidFill>
                    <a:srgbClr val="0000FF"/>
                  </a:solidFill>
                </a:uFill>
                <a:hlinkClick r:id="rId6" invalidUrl="" action="" tgtFrame="" tooltip="" history="1" highlightClick="0" endSnd="0"/>
              </a:rPr>
              <a:t>Excercise 6.3.9: </a:t>
            </a:r>
            <a:r>
              <a:t>Array average</a:t>
            </a:r>
          </a:p>
          <a:p>
            <a:pPr/>
          </a:p>
          <a:p>
            <a:pPr/>
            <a:r>
              <a:t>Exercise 6.4.8: Most improved</a:t>
            </a:r>
          </a:p>
          <a:p>
            <a:pPr/>
            <a:r>
              <a:rPr u="sng">
                <a:solidFill>
                  <a:srgbClr val="0000FF"/>
                </a:solidFill>
                <a:uFill>
                  <a:solidFill>
                    <a:srgbClr val="0000FF"/>
                  </a:solidFill>
                </a:uFill>
                <a:hlinkClick r:id="rId7" invalidUrl="" action="" tgtFrame="" tooltip="" history="1" highlightClick="0" endSnd="0"/>
              </a:rPr>
              <a:t>https://codehs.com/problemguides/assignment/55325822?section_id=256470</a:t>
            </a:r>
          </a:p>
          <a:p>
            <a:pPr/>
          </a:p>
          <a:p>
            <a:pPr/>
            <a:r>
              <a:t>Go through student solutions at the end of class.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hape 220"/>
          <p:cNvSpPr/>
          <p:nvPr>
            <p:ph type="sldImg"/>
          </p:nvPr>
        </p:nvSpPr>
        <p:spPr>
          <a:prstGeom prst="rect">
            <a:avLst/>
          </a:prstGeom>
        </p:spPr>
        <p:txBody>
          <a:bodyPr/>
          <a:lstStyle/>
          <a:p>
            <a:pPr/>
          </a:p>
        </p:txBody>
      </p:sp>
      <p:sp>
        <p:nvSpPr>
          <p:cNvPr id="221" name="Shape 221"/>
          <p:cNvSpPr/>
          <p:nvPr>
            <p:ph type="body" sz="quarter" idx="1"/>
          </p:nvPr>
        </p:nvSpPr>
        <p:spPr>
          <a:prstGeom prst="rect">
            <a:avLst/>
          </a:prstGeom>
        </p:spPr>
        <p:txBody>
          <a:bodyPr/>
          <a:lstStyle/>
          <a:p>
            <a:pPr/>
            <a:r>
              <a:t>+Explain the procedure (in natural language) of how to reorder an array. </a:t>
            </a:r>
          </a:p>
          <a:p>
            <a:pPr/>
            <a:r>
              <a:t>Create a new temp array that is the same size as the original, copy elements from the original array to the new array in the order that you want and then copy the temp array back over on top of the original array to replace it.</a:t>
            </a:r>
          </a:p>
          <a:p>
            <a:pPr/>
            <a:r>
              <a:t>+What is an “edge case”? </a:t>
            </a:r>
          </a:p>
          <a:p>
            <a:pPr/>
            <a:r>
              <a:t>An edge case is a situation that requires special handling. A loop may leave out an edge case in order to avoid an error.</a:t>
            </a:r>
          </a:p>
          <a:p>
            <a:pPr/>
            <a:r>
              <a:t>+How can you account for edge cases? </a:t>
            </a:r>
          </a:p>
          <a:p>
            <a:pPr/>
            <a:r>
              <a:t>Edge cases can be handled after the loop!</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1" name="xx%"/>
          <p:cNvSpPr txBox="1"/>
          <p:nvPr>
            <p:ph type="title" hasCustomPrompt="1"/>
          </p:nvPr>
        </p:nvSpPr>
        <p:spPr>
          <a:prstGeom prst="rect">
            <a:avLst/>
          </a:prstGeom>
        </p:spPr>
        <p:txBody>
          <a:bodyPr/>
          <a:lstStyle/>
          <a:p>
            <a:pPr/>
            <a:r>
              <a:t>xx%</a:t>
            </a:r>
          </a:p>
        </p:txBody>
      </p:sp>
      <p:sp>
        <p:nvSpPr>
          <p:cNvPr id="12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9"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1"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3"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4"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5"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6"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4"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5"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6"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8"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59"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0"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8"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69"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0"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1"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2"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3"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4"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recognize and identify common algorithms that utilize array traversals?</a:t>
            </a:r>
            <a:endParaRPr b="0" sz="1200"/>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4"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5"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6"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7"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8"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59" name="Google Shape;38;p5"/>
          <p:cNvSpPr txBox="1"/>
          <p:nvPr>
            <p:ph type="body" sz="quarter" idx="21"/>
          </p:nvPr>
        </p:nvSpPr>
        <p:spPr>
          <a:xfrm>
            <a:off x="5650572" y="1602675"/>
            <a:ext cx="3071402" cy="3002402"/>
          </a:xfrm>
          <a:prstGeom prst="rect">
            <a:avLst/>
          </a:prstGeom>
        </p:spPr>
        <p:txBody>
          <a:bodyPr/>
          <a:lstStyle/>
          <a:p>
            <a:pPr algn="l"/>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8"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7"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8"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79"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8"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89"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0"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8"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99"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0"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1"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2" name="Google Shape;57;p9"/>
          <p:cNvSpPr txBox="1"/>
          <p:nvPr>
            <p:ph type="body" sz="half" idx="21"/>
          </p:nvPr>
        </p:nvSpPr>
        <p:spPr>
          <a:xfrm>
            <a:off x="4939500" y="724199"/>
            <a:ext cx="3837000" cy="3695102"/>
          </a:xfrm>
          <a:prstGeom prst="rect">
            <a:avLst/>
          </a:prstGeom>
        </p:spPr>
        <p:txBody>
          <a:bodyPr anchor="ctr"/>
          <a:lstStyle/>
          <a:p>
            <a:pPr algn="l"/>
          </a:p>
        </p:txBody>
      </p:sp>
      <p:sp>
        <p:nvSpPr>
          <p:cNvPr id="10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1"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2"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3"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2.5</a:t>
            </a:r>
          </a:p>
        </p:txBody>
      </p:sp>
      <p:sp>
        <p:nvSpPr>
          <p:cNvPr id="185"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11 February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Show all work or write a complete sentence for each answer:</a:t>
            </a:r>
          </a:p>
        </p:txBody>
      </p:sp>
      <p:pic>
        <p:nvPicPr>
          <p:cNvPr id="190" name="Image" descr="Image"/>
          <p:cNvPicPr>
            <a:picLocks noChangeAspect="1"/>
          </p:cNvPicPr>
          <p:nvPr/>
        </p:nvPicPr>
        <p:blipFill>
          <a:blip r:embed="rId3">
            <a:extLst/>
          </a:blip>
          <a:srcRect l="0" t="0" r="4907" b="62754"/>
          <a:stretch>
            <a:fillRect/>
          </a:stretch>
        </p:blipFill>
        <p:spPr>
          <a:xfrm>
            <a:off x="285822" y="1433882"/>
            <a:ext cx="6968491" cy="1385614"/>
          </a:xfrm>
          <a:prstGeom prst="rect">
            <a:avLst/>
          </a:prstGeom>
          <a:ln w="12700">
            <a:miter lim="400000"/>
          </a:ln>
        </p:spPr>
      </p:pic>
      <p:pic>
        <p:nvPicPr>
          <p:cNvPr id="191" name="Image" descr="Image"/>
          <p:cNvPicPr>
            <a:picLocks noChangeAspect="1"/>
          </p:cNvPicPr>
          <p:nvPr/>
        </p:nvPicPr>
        <p:blipFill>
          <a:blip r:embed="rId3">
            <a:extLst/>
          </a:blip>
          <a:srcRect l="0" t="38764" r="26660" b="0"/>
          <a:stretch>
            <a:fillRect/>
          </a:stretch>
        </p:blipFill>
        <p:spPr>
          <a:xfrm>
            <a:off x="3140613" y="2091302"/>
            <a:ext cx="5374419" cy="2278093"/>
          </a:xfrm>
          <a:prstGeom prst="rect">
            <a:avLst/>
          </a:prstGeom>
          <a:ln w="12700">
            <a:solidFill>
              <a:srgbClr val="000000"/>
            </a:solidFill>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86968">
              <a:lnSpc>
                <a:spcPct val="115000"/>
              </a:lnSpc>
              <a:defRPr b="1" sz="1746">
                <a:solidFill>
                  <a:schemeClr val="accent5"/>
                </a:solidFill>
                <a:latin typeface="Lato"/>
                <a:ea typeface="Lato"/>
                <a:cs typeface="Lato"/>
                <a:sym typeface="Lato"/>
              </a:defRPr>
            </a:pPr>
            <a:r>
              <a:t>framing</a:t>
            </a:r>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what: </a:t>
            </a:r>
            <a:r>
              <a:rPr b="0"/>
              <a:t>recognize and identify common algorithms that utilize array traversals to reorder arrays.</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why: </a:t>
            </a:r>
            <a:r>
              <a:rPr b="0"/>
              <a:t> These algorithms are widely used and will prove useful in the future!</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where to: </a:t>
            </a:r>
            <a:r>
              <a:rPr b="0"/>
              <a:t> Getting some practice utilizing these algorithms</a:t>
            </a:r>
          </a:p>
        </p:txBody>
      </p:sp>
      <p:pic>
        <p:nvPicPr>
          <p:cNvPr id="196"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5">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5">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5"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Vocab (review)…"/>
          <p:cNvSpPr txBox="1"/>
          <p:nvPr>
            <p:ph type="title"/>
          </p:nvPr>
        </p:nvSpPr>
        <p:spPr>
          <a:xfrm>
            <a:off x="1427270" y="151004"/>
            <a:ext cx="7302728" cy="939692"/>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Vocab (review)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These definitions should be in your Glossary. If not Copy each definition, in your </a:t>
            </a:r>
            <a:r>
              <a:rPr u="sng">
                <a:solidFill>
                  <a:schemeClr val="accent3">
                    <a:lumOff val="-9098"/>
                  </a:schemeClr>
                </a:solidFill>
              </a:rPr>
              <a:t>Java Glossary</a:t>
            </a:r>
            <a:r>
              <a:rPr>
                <a:solidFill>
                  <a:schemeClr val="accent3">
                    <a:lumOff val="-9098"/>
                  </a:schemeClr>
                </a:solidFill>
              </a:rPr>
              <a:t>.</a:t>
            </a:r>
          </a:p>
        </p:txBody>
      </p:sp>
      <p:sp>
        <p:nvSpPr>
          <p:cNvPr id="199" name="Algorithm…"/>
          <p:cNvSpPr txBox="1"/>
          <p:nvPr/>
        </p:nvSpPr>
        <p:spPr>
          <a:xfrm>
            <a:off x="530494" y="1567298"/>
            <a:ext cx="1929727" cy="12827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Algorithm</a:t>
            </a:r>
          </a:p>
          <a:p>
            <a:pPr>
              <a:defRPr>
                <a:solidFill>
                  <a:srgbClr val="FF6A00"/>
                </a:solidFill>
              </a:defRPr>
            </a:pPr>
            <a:r>
              <a:t>A step-by-step procedure for solving a problem</a:t>
            </a:r>
          </a:p>
          <a:p>
            <a:pPr>
              <a:defRPr b="1">
                <a:solidFill>
                  <a:srgbClr val="FF6A00"/>
                </a:solidFill>
              </a:defRPr>
            </a:pPr>
            <a:endParaRPr b="0"/>
          </a:p>
        </p:txBody>
      </p:sp>
      <p:sp>
        <p:nvSpPr>
          <p:cNvPr id="200" name="Statement execution count…"/>
          <p:cNvSpPr txBox="1"/>
          <p:nvPr/>
        </p:nvSpPr>
        <p:spPr>
          <a:xfrm>
            <a:off x="530494" y="2722998"/>
            <a:ext cx="1929727" cy="148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Statement execution count</a:t>
            </a:r>
          </a:p>
          <a:p>
            <a:pPr>
              <a:defRPr>
                <a:solidFill>
                  <a:srgbClr val="FF6A00"/>
                </a:solidFill>
              </a:defRPr>
            </a:pPr>
            <a:r>
              <a:t>The number of times a statement is executed by a program.</a:t>
            </a:r>
          </a:p>
          <a:p>
            <a:pPr>
              <a:defRPr b="1">
                <a:solidFill>
                  <a:srgbClr val="FF6A00"/>
                </a:solidFill>
              </a:defRPr>
            </a:pPr>
            <a:endParaRPr b="0"/>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9" grpId="1"/>
      <p:bldP build="whole" bldLvl="1" animBg="1" rev="0" advAuto="0" spid="200"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Coding to learn…"/>
          <p:cNvSpPr txBox="1"/>
          <p:nvPr/>
        </p:nvSpPr>
        <p:spPr>
          <a:xfrm>
            <a:off x="1404467" y="151004"/>
            <a:ext cx="7302728" cy="939692"/>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683605">
              <a:defRPr sz="1764">
                <a:latin typeface="+mn-lt"/>
                <a:ea typeface="+mn-ea"/>
                <a:cs typeface="+mn-cs"/>
                <a:sym typeface="Arial"/>
              </a:defRPr>
            </a:pPr>
            <a:r>
              <a:t>Coding to learn</a:t>
            </a:r>
          </a:p>
          <a:p>
            <a:pPr defTabSz="683605">
              <a:defRPr sz="1512">
                <a:solidFill>
                  <a:schemeClr val="accent5"/>
                </a:solidFill>
              </a:defRPr>
            </a:pPr>
            <a:r>
              <a:t>be sure to:</a:t>
            </a:r>
            <a:r>
              <a:rPr>
                <a:solidFill>
                  <a:schemeClr val="accent5">
                    <a:lumOff val="-9843"/>
                  </a:schemeClr>
                </a:solidFill>
              </a:rPr>
              <a:t> </a:t>
            </a:r>
            <a:r>
              <a:rPr>
                <a:solidFill>
                  <a:schemeClr val="accent3">
                    <a:lumOff val="-9098"/>
                  </a:schemeClr>
                </a:solidFill>
              </a:rPr>
              <a:t>Log in to Workstation. Work on CodeHS exercises below. Make sure to </a:t>
            </a:r>
            <a:r>
              <a:rPr b="1">
                <a:solidFill>
                  <a:schemeClr val="accent3">
                    <a:lumOff val="-9098"/>
                  </a:schemeClr>
                </a:solidFill>
              </a:rPr>
              <a:t>write out a plan </a:t>
            </a:r>
            <a:r>
              <a:rPr>
                <a:solidFill>
                  <a:schemeClr val="accent3">
                    <a:lumOff val="-9098"/>
                  </a:schemeClr>
                </a:solidFill>
              </a:rPr>
              <a:t>before you start coding!</a:t>
            </a:r>
          </a:p>
        </p:txBody>
      </p:sp>
      <p:grpSp>
        <p:nvGrpSpPr>
          <p:cNvPr id="205" name="Group"/>
          <p:cNvGrpSpPr/>
          <p:nvPr/>
        </p:nvGrpSpPr>
        <p:grpSpPr>
          <a:xfrm>
            <a:off x="5386526" y="1449066"/>
            <a:ext cx="2304740" cy="1162621"/>
            <a:chOff x="0" y="0"/>
            <a:chExt cx="2304739" cy="1162620"/>
          </a:xfrm>
        </p:grpSpPr>
        <p:pic>
          <p:nvPicPr>
            <p:cNvPr id="203" name="Image" descr="Image"/>
            <p:cNvPicPr>
              <a:picLocks noChangeAspect="1"/>
            </p:cNvPicPr>
            <p:nvPr/>
          </p:nvPicPr>
          <p:blipFill>
            <a:blip r:embed="rId3">
              <a:extLst/>
            </a:blip>
            <a:stretch>
              <a:fillRect/>
            </a:stretch>
          </p:blipFill>
          <p:spPr>
            <a:xfrm>
              <a:off x="0" y="335697"/>
              <a:ext cx="2304740" cy="826924"/>
            </a:xfrm>
            <a:prstGeom prst="rect">
              <a:avLst/>
            </a:prstGeom>
            <a:ln w="25400" cap="flat">
              <a:solidFill>
                <a:schemeClr val="accent1"/>
              </a:solidFill>
              <a:prstDash val="solid"/>
              <a:round/>
            </a:ln>
            <a:effectLst/>
          </p:spPr>
        </p:pic>
        <p:sp>
          <p:nvSpPr>
            <p:cNvPr id="204" name="A regular for loop:"/>
            <p:cNvSpPr txBox="1"/>
            <p:nvPr/>
          </p:nvSpPr>
          <p:spPr>
            <a:xfrm>
              <a:off x="42217" y="0"/>
              <a:ext cx="1416262" cy="2159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A regular for loop:</a:t>
              </a:r>
            </a:p>
          </p:txBody>
        </p:sp>
      </p:grpSp>
      <p:grpSp>
        <p:nvGrpSpPr>
          <p:cNvPr id="208" name="Group"/>
          <p:cNvGrpSpPr/>
          <p:nvPr/>
        </p:nvGrpSpPr>
        <p:grpSpPr>
          <a:xfrm>
            <a:off x="5428743" y="2923449"/>
            <a:ext cx="2196981" cy="1270001"/>
            <a:chOff x="0" y="0"/>
            <a:chExt cx="2196980" cy="1270000"/>
          </a:xfrm>
        </p:grpSpPr>
        <p:sp>
          <p:nvSpPr>
            <p:cNvPr id="206" name="Group"/>
            <p:cNvSpPr/>
            <p:nvPr/>
          </p:nvSpPr>
          <p:spPr>
            <a:xfrm>
              <a:off x="0" y="0"/>
              <a:ext cx="1270000" cy="1270000"/>
            </a:xfrm>
            <a:prstGeom prst="line">
              <a:avLst/>
            </a:prstGeom>
            <a:noFill/>
            <a:ln w="12700" cap="flat">
              <a:noFill/>
              <a:miter lim="400000"/>
            </a:ln>
            <a:effectLst/>
            <a:extLst>
              <a:ext uri="{C572A759-6A51-4108-AA02-DFA0A04FC94B}">
                <ma14:wrappingTextBoxFlag xmlns:ma14="http://schemas.microsoft.com/office/mac/drawingml/2011/main" val="1"/>
              </a:ext>
            </a:extLst>
          </p:spPr>
          <p:txBody>
            <a:bodyPr wrap="none" lIns="0" tIns="0" rIns="0" bIns="0" numCol="1" anchor="t">
              <a:spAutoFit/>
            </a:bodyPr>
            <a:lstStyle/>
            <a:p>
              <a:pPr/>
              <a:r>
                <a:t>An enhanced for loop:</a:t>
              </a:r>
            </a:p>
          </p:txBody>
        </p:sp>
        <p:pic>
          <p:nvPicPr>
            <p:cNvPr id="207" name="Image" descr="Image"/>
            <p:cNvPicPr>
              <a:picLocks noChangeAspect="1"/>
            </p:cNvPicPr>
            <p:nvPr/>
          </p:nvPicPr>
          <p:blipFill>
            <a:blip r:embed="rId4">
              <a:extLst/>
            </a:blip>
            <a:stretch>
              <a:fillRect/>
            </a:stretch>
          </p:blipFill>
          <p:spPr>
            <a:xfrm>
              <a:off x="23324" y="352780"/>
              <a:ext cx="2173657" cy="688835"/>
            </a:xfrm>
            <a:prstGeom prst="rect">
              <a:avLst/>
            </a:prstGeom>
            <a:ln w="25400" cap="flat">
              <a:solidFill>
                <a:schemeClr val="accent1"/>
              </a:solidFill>
              <a:prstDash val="solid"/>
              <a:round/>
            </a:ln>
            <a:effectLst/>
          </p:spPr>
        </p:pic>
      </p:grpSp>
      <p:sp>
        <p:nvSpPr>
          <p:cNvPr id="209" name="Exercise 6.3.6: Print Odds…"/>
          <p:cNvSpPr txBox="1"/>
          <p:nvPr/>
        </p:nvSpPr>
        <p:spPr>
          <a:xfrm>
            <a:off x="426178" y="1770438"/>
            <a:ext cx="2781523" cy="1295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40368" indent="-140368">
              <a:buSzPct val="100000"/>
              <a:buChar char="•"/>
              <a:defRPr>
                <a:solidFill>
                  <a:schemeClr val="accent1">
                    <a:lumOff val="-6117"/>
                  </a:schemeClr>
                </a:solidFill>
              </a:defRPr>
            </a:pPr>
            <a:r>
              <a:t>Exercise 6.3.6: Print Odds</a:t>
            </a:r>
          </a:p>
          <a:p>
            <a:pPr marL="140368" indent="-140368">
              <a:buSzPct val="100000"/>
              <a:buChar char="•"/>
              <a:defRPr>
                <a:solidFill>
                  <a:schemeClr val="accent1">
                    <a:lumOff val="-6117"/>
                  </a:schemeClr>
                </a:solidFill>
              </a:defRPr>
            </a:pPr>
            <a:r>
              <a:t>Excercise 6.3.7: Largest Value</a:t>
            </a:r>
          </a:p>
          <a:p>
            <a:pPr marL="140368" indent="-140368">
              <a:buSzPct val="100000"/>
              <a:buChar char="•"/>
              <a:defRPr>
                <a:solidFill>
                  <a:schemeClr val="accent1">
                    <a:lumOff val="-6117"/>
                  </a:schemeClr>
                </a:solidFill>
              </a:defRPr>
            </a:pPr>
            <a:r>
              <a:t>Excercise 6.3.8: Classroom Array</a:t>
            </a:r>
          </a:p>
          <a:p>
            <a:pPr marL="140368" indent="-140368">
              <a:buSzPct val="100000"/>
              <a:buChar char="•"/>
              <a:defRPr>
                <a:solidFill>
                  <a:schemeClr val="accent1">
                    <a:lumOff val="-6117"/>
                  </a:schemeClr>
                </a:solidFill>
              </a:defRPr>
            </a:pPr>
            <a:r>
              <a:t>Excercise 6.3.9: Array average</a:t>
            </a:r>
          </a:p>
          <a:p>
            <a:pPr marL="140368" indent="-140368">
              <a:buSzPct val="100000"/>
              <a:buChar char="•"/>
              <a:defRPr>
                <a:solidFill>
                  <a:schemeClr val="accent1">
                    <a:lumOff val="-6117"/>
                  </a:schemeClr>
                </a:solidFill>
              </a:defRPr>
            </a:pPr>
          </a:p>
        </p:txBody>
      </p:sp>
      <p:sp>
        <p:nvSpPr>
          <p:cNvPr id="210" name="Exercise 6.4.3: Finding the minimum value…"/>
          <p:cNvSpPr txBox="1"/>
          <p:nvPr/>
        </p:nvSpPr>
        <p:spPr>
          <a:xfrm>
            <a:off x="450904" y="2695347"/>
            <a:ext cx="4706951" cy="10795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40368" indent="-140368">
              <a:buSzPct val="100000"/>
              <a:buChar char="•"/>
              <a:defRPr>
                <a:solidFill>
                  <a:schemeClr val="accent1">
                    <a:lumOff val="-6117"/>
                  </a:schemeClr>
                </a:solidFill>
              </a:defRPr>
            </a:pPr>
            <a:r>
              <a:t>Exercise 6.4.3: Finding the minimum value</a:t>
            </a:r>
          </a:p>
          <a:p>
            <a:pPr marL="140368" indent="-140368">
              <a:buSzPct val="100000"/>
              <a:buChar char="•"/>
              <a:defRPr>
                <a:solidFill>
                  <a:schemeClr val="accent1">
                    <a:lumOff val="-6117"/>
                  </a:schemeClr>
                </a:solidFill>
              </a:defRPr>
            </a:pPr>
            <a:r>
              <a:t>Excercise 6.4.5: Finding  the Duplicates</a:t>
            </a:r>
          </a:p>
          <a:p>
            <a:pPr marL="140368" indent="-140368">
              <a:buSzPct val="100000"/>
              <a:buChar char="•"/>
              <a:defRPr>
                <a:solidFill>
                  <a:schemeClr val="accent1">
                    <a:lumOff val="-6117"/>
                  </a:schemeClr>
                </a:solidFill>
              </a:defRPr>
            </a:pPr>
            <a:r>
              <a:t>Excercise 6.4.8: Most improved</a:t>
            </a:r>
          </a:p>
          <a:p>
            <a:pPr marL="140368" indent="-140368">
              <a:buSzPct val="100000"/>
              <a:buChar char="•"/>
              <a:defRPr>
                <a:solidFill>
                  <a:schemeClr val="accent1">
                    <a:lumOff val="-6117"/>
                  </a:schemeClr>
                </a:solidFill>
              </a:defRPr>
            </a:pPr>
          </a:p>
          <a:p>
            <a:pPr>
              <a:defRPr>
                <a:solidFill>
                  <a:schemeClr val="accent5">
                    <a:lumOff val="-9843"/>
                  </a:schemeClr>
                </a:solidFill>
              </a:defRPr>
            </a:pPr>
            <a:r>
              <a:t>Complete any exercises you don’t finish here as homework!</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5" grpId="1"/>
      <p:bldP build="whole" bldLvl="1" animBg="1" rev="0" advAuto="0" spid="208" grpId="2"/>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Double-click to edit"/>
          <p:cNvSpPr txBox="1"/>
          <p:nvPr>
            <p:ph type="title"/>
          </p:nvPr>
        </p:nvSpPr>
        <p:spPr>
          <a:prstGeom prst="rect">
            <a:avLst/>
          </a:prstGeom>
        </p:spPr>
        <p:txBody>
          <a:bodyPr/>
          <a:lstStyle/>
          <a:p>
            <a:pPr defTabSz="886968">
              <a:defRPr sz="2910"/>
            </a:pPr>
          </a:p>
        </p:txBody>
      </p:sp>
      <p:sp>
        <p:nvSpPr>
          <p:cNvPr id="215" name="Double-click to edit"/>
          <p:cNvSpPr txBox="1"/>
          <p:nvPr>
            <p:ph type="body" idx="1"/>
          </p:nvPr>
        </p:nvSpPr>
        <p:spPr>
          <a:prstGeom prst="rect">
            <a:avLst/>
          </a:prstGeom>
        </p:spPr>
        <p:txBody>
          <a:bodyPr/>
          <a:lstStyle/>
          <a:p>
            <a:pPr/>
          </a:p>
        </p:txBody>
      </p:sp>
      <p:sp>
        <p:nvSpPr>
          <p:cNvPr id="216" name="Explain the procedure (in natural language) of how to reorder an array.…"/>
          <p:cNvSpPr txBox="1"/>
          <p:nvPr/>
        </p:nvSpPr>
        <p:spPr>
          <a:xfrm>
            <a:off x="642156" y="1992403"/>
            <a:ext cx="3278432"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t> Explain the procedure (in natural language) of how to reorder an array.</a:t>
            </a:r>
          </a:p>
          <a:p>
            <a:pPr marL="187157" indent="-187157">
              <a:buSzPct val="100000"/>
              <a:buAutoNum type="arabicPeriod" startAt="1"/>
            </a:pPr>
            <a:r>
              <a:t>What is an “edge case”? </a:t>
            </a:r>
          </a:p>
          <a:p>
            <a:pPr marL="187157" indent="-187157">
              <a:buSzPct val="100000"/>
              <a:buAutoNum type="arabicPeriod" startAt="1"/>
            </a:pPr>
            <a:r>
              <a:t>How can you account for edge cases? </a:t>
            </a:r>
          </a:p>
        </p:txBody>
      </p:sp>
      <p:pic>
        <p:nvPicPr>
          <p:cNvPr id="217" name="Image" descr="Image"/>
          <p:cNvPicPr>
            <a:picLocks noChangeAspect="1"/>
          </p:cNvPicPr>
          <p:nvPr/>
        </p:nvPicPr>
        <p:blipFill>
          <a:blip r:embed="rId3">
            <a:extLst/>
          </a:blip>
          <a:stretch>
            <a:fillRect/>
          </a:stretch>
        </p:blipFill>
        <p:spPr>
          <a:xfrm>
            <a:off x="4616052" y="1554712"/>
            <a:ext cx="3053022" cy="2034076"/>
          </a:xfrm>
          <a:prstGeom prst="rect">
            <a:avLst/>
          </a:prstGeom>
          <a:ln w="12700">
            <a:miter lim="400000"/>
          </a:ln>
        </p:spPr>
      </p:pic>
      <p:sp>
        <p:nvSpPr>
          <p:cNvPr id="218" name="Reflection: Thinking about thinking…"/>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Reflection: Thinking about thinking</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Answer each question below with a complete sentence.</a:t>
            </a:r>
          </a:p>
        </p:txBody>
      </p:sp>
      <p:sp>
        <p:nvSpPr>
          <p:cNvPr id="219" name="Rectangle"/>
          <p:cNvSpPr txBox="1"/>
          <p:nvPr/>
        </p:nvSpPr>
        <p:spPr>
          <a:xfrm>
            <a:off x="2400250" y="575950"/>
            <a:ext cx="6321601" cy="635402"/>
          </a:xfrm>
          <a:prstGeom prst="rect">
            <a:avLst/>
          </a:prstGeom>
          <a:ln w="12700">
            <a:miter lim="400000"/>
          </a:ln>
        </p:spPr>
        <p:txBody>
          <a:bodyPr lIns="91423" tIns="91423" rIns="91423" bIns="91423">
            <a:normAutofit fontScale="100000" lnSpcReduction="0"/>
          </a:bodyPr>
          <a:lstStyle/>
          <a:p>
            <a:pPr>
              <a:defRPr b="1" sz="3000">
                <a:solidFill>
                  <a:srgbClr val="000000"/>
                </a:solidFill>
                <a:latin typeface="Raleway"/>
                <a:ea typeface="Raleway"/>
                <a:cs typeface="Raleway"/>
                <a:sym typeface="Raleway"/>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6">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6"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