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82" name="Shape 182"/>
          <p:cNvSpPr/>
          <p:nvPr>
            <p:ph type="sldImg"/>
          </p:nvPr>
        </p:nvSpPr>
        <p:spPr>
          <a:xfrm>
            <a:off x="1143000" y="685800"/>
            <a:ext cx="4572000" cy="3429000"/>
          </a:xfrm>
          <a:prstGeom prst="rect">
            <a:avLst/>
          </a:prstGeom>
        </p:spPr>
        <p:txBody>
          <a:bodyPr/>
          <a:lstStyle/>
          <a:p>
            <a:pPr/>
          </a:p>
        </p:txBody>
      </p:sp>
      <p:sp>
        <p:nvSpPr>
          <p:cNvPr id="183" name="Shape 18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marL="187157" indent="-187157">
              <a:buSzPct val="100000"/>
              <a:buAutoNum type="arabicPeriod" startAt="1"/>
            </a:pPr>
            <a:r>
              <a:t>x represents days y represents the number of reported Covid cases (7 day average)</a:t>
            </a:r>
          </a:p>
          <a:p>
            <a:pPr/>
            <a:r>
              <a:t>+what do you think 7 day rolling average means?</a:t>
            </a:r>
          </a:p>
          <a:p>
            <a:pPr/>
            <a:r>
              <a:t>+why do you think the report a 7 day rolling average? There’s a lot of variation on any given day. This smooths it out.</a:t>
            </a:r>
          </a:p>
          <a:p>
            <a:pPr/>
            <a:r>
              <a:t>2.day 17 or so. About 45000 cases</a:t>
            </a:r>
          </a:p>
          <a:p>
            <a:pPr/>
            <a:r>
              <a:t>3. Students will probably answer a quadratic.</a:t>
            </a:r>
          </a:p>
          <a:p>
            <a:pPr/>
            <a:r>
              <a:t>4. So we can predict what Covid going to be like In the future.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a:r>
              <a:t>Copy the definition for vertex form (should be in notes already)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They all share the same vertex.  This means that h and k are the same in their equations. They differ in that some are more compressed/stretched than others? This means that a is different.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1.What’s the vertex, x- and y-intercepts for m(x)? Vertex is (0, 5). Y int is5 and x ints are -5 and 5.</a:t>
            </a:r>
          </a:p>
          <a:p>
            <a:pPr/>
            <a:r>
              <a:t>2. How could we use this information to find m(x)?</a:t>
            </a:r>
          </a:p>
          <a:p>
            <a:pPr/>
          </a:p>
          <a:p>
            <a:pPr/>
            <a:r>
              <a:t>ON BOARD.</a:t>
            </a:r>
          </a:p>
          <a:p>
            <a:pPr/>
            <a:r>
              <a:t>+ how can fill in the values of h and k?</a:t>
            </a:r>
          </a:p>
          <a:p>
            <a:pPr/>
            <a:r>
              <a:t>Plug in h and k:</a:t>
            </a:r>
          </a:p>
          <a:p>
            <a:pPr/>
          </a:p>
          <a:p>
            <a:pPr/>
            <a:r>
              <a:t>m(x) = ax^2 + 5</a:t>
            </a:r>
          </a:p>
          <a:p>
            <a:pPr/>
          </a:p>
          <a:p>
            <a:pPr/>
            <a:r>
              <a:t>notice that h is zero, so we can ignore it. </a:t>
            </a:r>
          </a:p>
          <a:p>
            <a:pPr/>
          </a:p>
          <a:p>
            <a:pPr/>
            <a:r>
              <a:t>+How could we fill in values for x and m(x)?</a:t>
            </a:r>
          </a:p>
          <a:p>
            <a:pPr/>
            <a:r>
              <a:t>We know two points on the parabola, the x-ints. Pick one of them and plug it in.</a:t>
            </a:r>
          </a:p>
          <a:p>
            <a:pPr/>
          </a:p>
          <a:p>
            <a:pPr/>
            <a:r>
              <a:t>0 = a(5)^2 + 5 = 25a + 5</a:t>
            </a:r>
          </a:p>
          <a:p>
            <a:pPr/>
          </a:p>
          <a:p>
            <a:pPr/>
            <a:r>
              <a:t>+Why are we plugging in x-intercepts? because we know this point is on the graph, so these are both valid values for x and y.</a:t>
            </a:r>
          </a:p>
          <a:p>
            <a:pPr/>
            <a:r>
              <a:t>+why does it </a:t>
            </a:r>
            <a:r>
              <a:rPr b="1"/>
              <a:t>not</a:t>
            </a:r>
            <a:r>
              <a:t> matter which x int we pick? Because the y value is the same (0) and 5^2 is the same as (-5)^2.</a:t>
            </a:r>
          </a:p>
          <a:p>
            <a:pPr/>
          </a:p>
          <a:p>
            <a:pPr/>
          </a:p>
          <a:p>
            <a:pPr/>
            <a:r>
              <a:t>Solve for a:</a:t>
            </a:r>
          </a:p>
          <a:p>
            <a:pPr/>
          </a:p>
          <a:p>
            <a:pPr/>
            <a:r>
              <a:t>a = -1 / 5</a:t>
            </a:r>
          </a:p>
          <a:p>
            <a:pPr/>
          </a:p>
          <a:p>
            <a:pPr/>
          </a:p>
          <a:p>
            <a:pPr/>
            <a:r>
              <a:t>Now we can  plug in a and represent m(x) as</a:t>
            </a:r>
          </a:p>
          <a:p>
            <a:pPr/>
          </a:p>
          <a:p>
            <a:pPr/>
            <a:r>
              <a:t>m(x) = (-1/2)x^2 + 5</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a:r>
              <a:t>Pre-planned questions:</a:t>
            </a:r>
          </a:p>
          <a:p>
            <a:pPr/>
            <a:r>
              <a:t>+How do I know where to draw the curve? This is about going with your intuition. Draw the best graph you can, that you think fits the data. Later on we’ll talk about something called ‘goodness-of-fit’, about how to measure how well a functions fits data.</a:t>
            </a:r>
          </a:p>
          <a:p>
            <a:pPr/>
            <a:r>
              <a:t>+How do I know where the vertex/intercepts are? Again, estimate and do your best.</a:t>
            </a:r>
          </a:p>
          <a:p>
            <a:pPr marL="140368" indent="-140368">
              <a:buSzPct val="100000"/>
              <a:buChar char="+"/>
            </a:pPr>
            <a:r>
              <a:t>How do I solve for a? Study the procedure we used for the example earlier (still on the board).  </a:t>
            </a:r>
          </a:p>
          <a:p>
            <a:pPr marL="140368" indent="-140368">
              <a:buSzPct val="100000"/>
              <a:buChar char="+"/>
            </a:pPr>
            <a:r>
              <a:t>How do I know what my function predicts for a given day? 2 ways you can answer this. One is to plug it in and see what the answer is (write curve-fitter(10) in interactions area on Pyret). The other is by examining the graph.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marL="187157" indent="-187157">
              <a:buSzPct val="100000"/>
              <a:buAutoNum type="arabicPeriod" startAt="1"/>
            </a:pPr>
            <a:r>
              <a:t>answers will vary.</a:t>
            </a:r>
          </a:p>
          <a:p>
            <a:pPr marL="187157" indent="-187157">
              <a:buSzPct val="100000"/>
              <a:buAutoNum type="arabicPeriod" startAt="1"/>
            </a:pPr>
            <a:r>
              <a:t>answers will vary. but something around (20, 45000)</a:t>
            </a:r>
          </a:p>
          <a:p>
            <a:pPr marL="187157" indent="-187157">
              <a:buSzPct val="100000"/>
              <a:buAutoNum type="arabicPeriod" startAt="1"/>
            </a:pPr>
            <a:r>
              <a:t>Answers will vary. around (5,0) and (40,0)</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hape 244"/>
          <p:cNvSpPr/>
          <p:nvPr>
            <p:ph type="sldImg"/>
          </p:nvPr>
        </p:nvSpPr>
        <p:spPr>
          <a:prstGeom prst="rect">
            <a:avLst/>
          </a:prstGeom>
        </p:spPr>
        <p:txBody>
          <a:bodyPr/>
          <a:lstStyle/>
          <a:p>
            <a:pPr/>
          </a:p>
        </p:txBody>
      </p:sp>
      <p:sp>
        <p:nvSpPr>
          <p:cNvPr id="245" name="Shape 245"/>
          <p:cNvSpPr/>
          <p:nvPr>
            <p:ph type="body" sz="quarter" idx="1"/>
          </p:nvPr>
        </p:nvSpPr>
        <p:spPr>
          <a:prstGeom prst="rect">
            <a:avLst/>
          </a:prstGeom>
        </p:spPr>
        <p:txBody>
          <a:bodyPr/>
          <a:lstStyle/>
          <a:p>
            <a:pPr/>
            <a:r>
              <a:t>Answers will vary, depending on the values the student chose early, but one strategy to solve is presented earlier on slide 8. Likely values for a,h,k:</a:t>
            </a:r>
          </a:p>
          <a:p>
            <a:pPr/>
          </a:p>
          <a:p>
            <a:pPr/>
            <a:r>
              <a:t>-100 &lt;= a &lt;= =-200</a:t>
            </a:r>
          </a:p>
          <a:p>
            <a:pPr/>
          </a:p>
          <a:p>
            <a:pPr/>
            <a:r>
              <a:t>15 &lt;= h &lt;= 20</a:t>
            </a:r>
          </a:p>
          <a:p>
            <a:pPr/>
          </a:p>
          <a:p>
            <a:pPr/>
            <a:r>
              <a:t>40000 &lt;= k &lt;= 45000</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Shape 250"/>
          <p:cNvSpPr/>
          <p:nvPr>
            <p:ph type="sldImg"/>
          </p:nvPr>
        </p:nvSpPr>
        <p:spPr>
          <a:prstGeom prst="rect">
            <a:avLst/>
          </a:prstGeom>
        </p:spPr>
        <p:txBody>
          <a:bodyPr/>
          <a:lstStyle/>
          <a:p>
            <a:pPr/>
          </a:p>
        </p:txBody>
      </p:sp>
      <p:sp>
        <p:nvSpPr>
          <p:cNvPr id="251" name="Shape 251"/>
          <p:cNvSpPr/>
          <p:nvPr>
            <p:ph type="body" sz="quarter" idx="1"/>
          </p:nvPr>
        </p:nvSpPr>
        <p:spPr>
          <a:prstGeom prst="rect">
            <a:avLst/>
          </a:prstGeom>
        </p:spPr>
        <p:txBody>
          <a:bodyPr/>
          <a:lstStyle/>
          <a:p>
            <a:pPr/>
            <a:r>
              <a:t>6. Answers will vary, but representative values same as above.</a:t>
            </a:r>
          </a:p>
          <a:p>
            <a:pPr/>
          </a:p>
          <a:p>
            <a:pPr/>
            <a:r>
              <a:t>7. </a:t>
            </a:r>
          </a:p>
          <a:p>
            <a:pPr marL="233947" indent="-233947">
              <a:buSzPct val="100000"/>
              <a:buAutoNum type="alphaLcPeriod" startAt="1"/>
            </a:pPr>
            <a:r>
              <a:t> around day 40.</a:t>
            </a:r>
          </a:p>
          <a:p>
            <a:pPr marL="233947" indent="-233947">
              <a:buSzPct val="100000"/>
              <a:buAutoNum type="alphaLcPeriod" startAt="1"/>
            </a:pPr>
            <a:r>
              <a:t>35k-30k</a:t>
            </a:r>
          </a:p>
          <a:p>
            <a:pPr marL="233947" indent="-233947">
              <a:buSzPct val="100000"/>
              <a:buAutoNum type="alphaLcPeriod" startAt="1"/>
            </a:pPr>
            <a:r>
              <a:t>It’s not very realistic because in reality covid probably won’t reach 0 any time soon.  also covid case numbers can’t be negative.</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Shape 258"/>
          <p:cNvSpPr/>
          <p:nvPr>
            <p:ph type="sldImg"/>
          </p:nvPr>
        </p:nvSpPr>
        <p:spPr>
          <a:prstGeom prst="rect">
            <a:avLst/>
          </a:prstGeom>
        </p:spPr>
        <p:txBody>
          <a:bodyPr/>
          <a:lstStyle/>
          <a:p>
            <a:pPr/>
          </a:p>
        </p:txBody>
      </p:sp>
      <p:sp>
        <p:nvSpPr>
          <p:cNvPr id="259" name="Shape 259"/>
          <p:cNvSpPr/>
          <p:nvPr>
            <p:ph type="body" sz="quarter" idx="1"/>
          </p:nvPr>
        </p:nvSpPr>
        <p:spPr>
          <a:prstGeom prst="rect">
            <a:avLst/>
          </a:prstGeom>
        </p:spPr>
        <p:txBody>
          <a:bodyPr/>
          <a:lstStyle/>
          <a:p>
            <a:pPr/>
            <a:r>
              <a:t>+answers will vary, but finding a function that most closely matches the data.  This is actually a really hard problem and something we’ll discuss in the future.</a:t>
            </a:r>
          </a:p>
          <a:p>
            <a:pPr/>
            <a:r>
              <a:t>+To make predictions and test theories. basically the whole point of using math in science, business, or engineering is a tool for making  precise quantitative predictions.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17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7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296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implement nested loops in Java?</a:t>
            </a:r>
          </a:p>
        </p:txBody>
      </p:sp>
      <p:sp>
        <p:nvSpPr>
          <p:cNvPr id="1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11/19/21</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sp>
        <p:nvSpPr>
          <p:cNvPr id="39"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0"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1"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2"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3"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4" name="Google Shape;30;p4"/>
          <p:cNvSpPr txBox="1"/>
          <p:nvPr/>
        </p:nvSpPr>
        <p:spPr>
          <a:xfrm>
            <a:off x="159380" y="46296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 </a:t>
            </a:r>
            <a:r>
              <a:t>g</a:t>
            </a:r>
            <a:r>
              <a:t>oal: </a:t>
            </a:r>
            <a:r>
              <a:rPr b="0"/>
              <a:t>HDW use our knowledge of quadratic functions to fit a model to data?</a:t>
            </a:r>
            <a:endParaRPr b="0"/>
          </a:p>
        </p:txBody>
      </p:sp>
      <p:sp>
        <p:nvSpPr>
          <p:cNvPr id="45" name="Dr. O’Brien  1/25/22"/>
          <p:cNvSpPr txBox="1"/>
          <p:nvPr/>
        </p:nvSpPr>
        <p:spPr>
          <a:xfrm>
            <a:off x="6731910" y="39450"/>
            <a:ext cx="2095054" cy="215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Dr. O’Brien  1/25/22</a:t>
            </a:r>
          </a:p>
        </p:txBody>
      </p:sp>
      <p:pic>
        <p:nvPicPr>
          <p:cNvPr id="46"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2.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Precalc</a:t>
            </a:r>
          </a:p>
          <a:p>
            <a:pPr>
              <a:defRPr sz="4300">
                <a:solidFill>
                  <a:srgbClr val="0000FF"/>
                </a:solidFill>
              </a:defRPr>
            </a:pPr>
            <a:r>
              <a:t>Lesson 18.2</a:t>
            </a:r>
          </a:p>
        </p:txBody>
      </p:sp>
      <p:sp>
        <p:nvSpPr>
          <p:cNvPr id="186"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25 January 2022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ouble-click to edit"/>
          <p:cNvSpPr txBox="1"/>
          <p:nvPr>
            <p:ph type="title"/>
          </p:nvPr>
        </p:nvSpPr>
        <p:spPr>
          <a:prstGeom prst="rect">
            <a:avLst/>
          </a:prstGeom>
        </p:spPr>
        <p:txBody>
          <a:bodyPr/>
          <a:lstStyle/>
          <a:p>
            <a:pPr defTabSz="886968">
              <a:defRPr sz="2910"/>
            </a:pPr>
          </a:p>
        </p:txBody>
      </p:sp>
      <p:pic>
        <p:nvPicPr>
          <p:cNvPr id="235" name="Image" descr="Image"/>
          <p:cNvPicPr>
            <a:picLocks noChangeAspect="1"/>
          </p:cNvPicPr>
          <p:nvPr/>
        </p:nvPicPr>
        <p:blipFill>
          <a:blip r:embed="rId3">
            <a:extLst/>
          </a:blip>
          <a:stretch>
            <a:fillRect/>
          </a:stretch>
        </p:blipFill>
        <p:spPr>
          <a:xfrm>
            <a:off x="1041400" y="1364362"/>
            <a:ext cx="7061200" cy="3213101"/>
          </a:xfrm>
          <a:prstGeom prst="rect">
            <a:avLst/>
          </a:prstGeom>
          <a:ln w="12700">
            <a:miter lim="400000"/>
          </a:ln>
        </p:spPr>
      </p:pic>
      <p:sp>
        <p:nvSpPr>
          <p:cNvPr id="236" name="Curve fitting activity"/>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Curve fitting activity</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Double-click to edit"/>
          <p:cNvSpPr txBox="1"/>
          <p:nvPr>
            <p:ph type="title"/>
          </p:nvPr>
        </p:nvSpPr>
        <p:spPr>
          <a:prstGeom prst="rect">
            <a:avLst/>
          </a:prstGeom>
        </p:spPr>
        <p:txBody>
          <a:bodyPr/>
          <a:lstStyle/>
          <a:p>
            <a:pPr defTabSz="886968">
              <a:defRPr sz="2910"/>
            </a:pPr>
          </a:p>
        </p:txBody>
      </p:sp>
      <p:sp>
        <p:nvSpPr>
          <p:cNvPr id="241" name="Double-click to edit"/>
          <p:cNvSpPr txBox="1"/>
          <p:nvPr>
            <p:ph type="body" idx="1"/>
          </p:nvPr>
        </p:nvSpPr>
        <p:spPr>
          <a:prstGeom prst="rect">
            <a:avLst/>
          </a:prstGeom>
        </p:spPr>
        <p:txBody>
          <a:bodyPr/>
          <a:lstStyle/>
          <a:p>
            <a:pPr/>
          </a:p>
        </p:txBody>
      </p:sp>
      <p:pic>
        <p:nvPicPr>
          <p:cNvPr id="242" name="Image" descr="Image"/>
          <p:cNvPicPr>
            <a:picLocks noChangeAspect="1"/>
          </p:cNvPicPr>
          <p:nvPr/>
        </p:nvPicPr>
        <p:blipFill>
          <a:blip r:embed="rId3">
            <a:extLst/>
          </a:blip>
          <a:stretch>
            <a:fillRect/>
          </a:stretch>
        </p:blipFill>
        <p:spPr>
          <a:xfrm>
            <a:off x="1398229" y="729791"/>
            <a:ext cx="6883401" cy="4470401"/>
          </a:xfrm>
          <a:prstGeom prst="rect">
            <a:avLst/>
          </a:prstGeom>
          <a:ln w="12700">
            <a:miter lim="400000"/>
          </a:ln>
        </p:spPr>
      </p:pic>
      <p:sp>
        <p:nvSpPr>
          <p:cNvPr id="243" name="Curve fitting activity"/>
          <p:cNvSpPr txBox="1"/>
          <p:nvPr/>
        </p:nvSpPr>
        <p:spPr>
          <a:xfrm>
            <a:off x="1739473"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Curve fitting activity</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Double-click to edit"/>
          <p:cNvSpPr txBox="1"/>
          <p:nvPr>
            <p:ph type="title"/>
          </p:nvPr>
        </p:nvSpPr>
        <p:spPr>
          <a:prstGeom prst="rect">
            <a:avLst/>
          </a:prstGeom>
        </p:spPr>
        <p:txBody>
          <a:bodyPr/>
          <a:lstStyle/>
          <a:p>
            <a:pPr defTabSz="886968">
              <a:defRPr sz="2910"/>
            </a:pPr>
          </a:p>
        </p:txBody>
      </p:sp>
      <p:sp>
        <p:nvSpPr>
          <p:cNvPr id="248" name="Curve fitting: Extension activity"/>
          <p:cNvSpPr txBox="1"/>
          <p:nvPr/>
        </p:nvSpPr>
        <p:spPr>
          <a:xfrm>
            <a:off x="2385056" y="60050"/>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Curve fitting: Extension activity</a:t>
            </a:r>
          </a:p>
        </p:txBody>
      </p:sp>
      <p:pic>
        <p:nvPicPr>
          <p:cNvPr id="249" name="Image" descr="Image"/>
          <p:cNvPicPr>
            <a:picLocks noChangeAspect="1"/>
          </p:cNvPicPr>
          <p:nvPr/>
        </p:nvPicPr>
        <p:blipFill>
          <a:blip r:embed="rId3">
            <a:extLst/>
          </a:blip>
          <a:stretch>
            <a:fillRect/>
          </a:stretch>
        </p:blipFill>
        <p:spPr>
          <a:xfrm>
            <a:off x="1768368" y="493028"/>
            <a:ext cx="6286501" cy="3898901"/>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Double-click to edit"/>
          <p:cNvSpPr txBox="1"/>
          <p:nvPr>
            <p:ph type="title"/>
          </p:nvPr>
        </p:nvSpPr>
        <p:spPr>
          <a:prstGeom prst="rect">
            <a:avLst/>
          </a:prstGeom>
        </p:spPr>
        <p:txBody>
          <a:bodyPr/>
          <a:lstStyle/>
          <a:p>
            <a:pPr defTabSz="886968">
              <a:defRPr sz="2910"/>
            </a:pPr>
          </a:p>
        </p:txBody>
      </p:sp>
      <p:sp>
        <p:nvSpPr>
          <p:cNvPr id="254" name="What did you find most challenging about fitting a curve to the data today?…"/>
          <p:cNvSpPr txBox="1"/>
          <p:nvPr>
            <p:ph type="body" idx="1"/>
          </p:nvPr>
        </p:nvSpPr>
        <p:spPr>
          <a:prstGeom prst="rect">
            <a:avLst/>
          </a:prstGeom>
        </p:spPr>
        <p:txBody>
          <a:bodyPr/>
          <a:lstStyle/>
          <a:p>
            <a:pPr/>
          </a:p>
          <a:p>
            <a:pPr/>
            <a:r>
              <a:t>What did you find most challenging about fitting a curve to the data today?</a:t>
            </a:r>
          </a:p>
          <a:p>
            <a:pPr/>
            <a:r>
              <a:t>Why is it useful to model data with mathematical functions?</a:t>
            </a:r>
          </a:p>
        </p:txBody>
      </p:sp>
      <p:grpSp>
        <p:nvGrpSpPr>
          <p:cNvPr id="257" name="Exit ticket…"/>
          <p:cNvGrpSpPr/>
          <p:nvPr/>
        </p:nvGrpSpPr>
        <p:grpSpPr>
          <a:xfrm>
            <a:off x="1404467" y="357128"/>
            <a:ext cx="7302728" cy="939692"/>
            <a:chOff x="0" y="0"/>
            <a:chExt cx="7302727" cy="939690"/>
          </a:xfrm>
        </p:grpSpPr>
        <p:sp>
          <p:nvSpPr>
            <p:cNvPr id="255" name="Rectangle"/>
            <p:cNvSpPr/>
            <p:nvPr/>
          </p:nvSpPr>
          <p:spPr>
            <a:xfrm>
              <a:off x="0" y="0"/>
              <a:ext cx="7302728" cy="939691"/>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defTabSz="813816">
                <a:defRPr sz="1200">
                  <a:solidFill>
                    <a:schemeClr val="accent5"/>
                  </a:solidFill>
                </a:defRPr>
              </a:pPr>
            </a:p>
          </p:txBody>
        </p:sp>
        <p:sp>
          <p:nvSpPr>
            <p:cNvPr id="256" name="Exit ticket…"/>
            <p:cNvSpPr txBox="1"/>
            <p:nvPr/>
          </p:nvSpPr>
          <p:spPr>
            <a:xfrm>
              <a:off x="12700" y="12700"/>
              <a:ext cx="7277328" cy="91429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1" tIns="91421" rIns="91421" bIns="91421" numCol="1" anchor="t">
              <a:normAutofit fontScale="100000" lnSpcReduction="0"/>
            </a:bodyPr>
            <a:lstStyle/>
            <a:p>
              <a:pPr defTabSz="585947">
                <a:defRPr sz="1512">
                  <a:latin typeface="+mn-lt"/>
                  <a:ea typeface="+mn-ea"/>
                  <a:cs typeface="+mn-cs"/>
                  <a:sym typeface="Arial"/>
                </a:defRPr>
              </a:pPr>
              <a:r>
                <a:t>Exit ticket</a:t>
              </a:r>
            </a:p>
            <a:p>
              <a:pPr defTabSz="585947">
                <a:defRPr sz="1512">
                  <a:latin typeface="+mn-lt"/>
                  <a:ea typeface="+mn-ea"/>
                  <a:cs typeface="+mn-cs"/>
                  <a:sym typeface="Arial"/>
                </a:defRPr>
              </a:pPr>
            </a:p>
            <a:p>
              <a:pPr defTabSz="585947">
                <a:defRPr sz="864">
                  <a:solidFill>
                    <a:schemeClr val="accent5"/>
                  </a:solidFill>
                </a:defRPr>
              </a:pPr>
              <a:r>
                <a:t>be sure to:</a:t>
              </a:r>
              <a:r>
                <a:rPr>
                  <a:solidFill>
                    <a:schemeClr val="accent5">
                      <a:lumOff val="-9843"/>
                    </a:schemeClr>
                  </a:solidFill>
                </a:rPr>
                <a:t> </a:t>
              </a:r>
              <a:r>
                <a:rPr>
                  <a:solidFill>
                    <a:schemeClr val="accent3">
                      <a:lumOff val="-9098"/>
                    </a:schemeClr>
                  </a:solidFill>
                </a:rPr>
                <a:t>Get out a sheet of loose leaf paper. Write your </a:t>
              </a:r>
              <a:r>
                <a:rPr b="1">
                  <a:solidFill>
                    <a:schemeClr val="accent3">
                      <a:lumOff val="-9098"/>
                    </a:schemeClr>
                  </a:solidFill>
                </a:rPr>
                <a:t>name</a:t>
              </a:r>
              <a:r>
                <a:rPr>
                  <a:solidFill>
                    <a:schemeClr val="accent3">
                      <a:lumOff val="-9098"/>
                    </a:schemeClr>
                  </a:solidFill>
                </a:rPr>
                <a:t> and the </a:t>
              </a:r>
              <a:r>
                <a:rPr b="1">
                  <a:solidFill>
                    <a:schemeClr val="accent3">
                      <a:lumOff val="-9098"/>
                    </a:schemeClr>
                  </a:solidFill>
                </a:rPr>
                <a:t>date</a:t>
              </a:r>
              <a:r>
                <a:rPr>
                  <a:solidFill>
                    <a:schemeClr val="accent3">
                      <a:lumOff val="-9098"/>
                    </a:schemeClr>
                  </a:solidFill>
                </a:rPr>
                <a:t> on the top. Answer each question below with a complete sentence. Be prepared to turn in!</a:t>
              </a:r>
            </a:p>
          </p:txBody>
        </p:sp>
      </p:gr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Make sure there isn’t any litter near your workstation.</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If you borrowed headphones, sign them back in.</a:t>
            </a:r>
          </a:p>
          <a:p>
            <a:pPr marL="629708" indent="-629708" defTabSz="2438400">
              <a:lnSpc>
                <a:spcPct val="115000"/>
              </a:lnSpc>
              <a:buSzPct val="100000"/>
              <a:buAutoNum type="arabicPeriod" startAt="1"/>
              <a:defRPr b="1" sz="1800">
                <a:solidFill>
                  <a:srgbClr val="171717"/>
                </a:solidFill>
                <a:latin typeface="+mn-lt"/>
                <a:ea typeface="+mn-ea"/>
                <a:cs typeface="+mn-cs"/>
                <a:sym typeface="Arial"/>
              </a:defRPr>
            </a:pPr>
            <a:r>
              <a:t>Make sure you are logged out of your computer! </a:t>
            </a:r>
          </a:p>
          <a:p>
            <a:pPr marL="629708" indent="-629708" defTabSz="2438400">
              <a:lnSpc>
                <a:spcPct val="115000"/>
              </a:lnSpc>
              <a:buSzPct val="100000"/>
              <a:buAutoNum type="arabicPeriod" startAt="1"/>
              <a:defRPr sz="1800">
                <a:solidFill>
                  <a:srgbClr val="171717"/>
                </a:solidFill>
                <a:latin typeface="+mn-lt"/>
                <a:ea typeface="+mn-ea"/>
                <a:cs typeface="+mn-cs"/>
                <a:sym typeface="Arial"/>
              </a:defRPr>
            </a:pPr>
            <a:r>
              <a:t>Remain in your seat until the bell rings.</a:t>
            </a:r>
          </a:p>
        </p:txBody>
      </p:sp>
      <p:grpSp>
        <p:nvGrpSpPr>
          <p:cNvPr id="264" name="Google Shape;118;p19"/>
          <p:cNvGrpSpPr/>
          <p:nvPr/>
        </p:nvGrpSpPr>
        <p:grpSpPr>
          <a:xfrm>
            <a:off x="2147095" y="500360"/>
            <a:ext cx="6535195" cy="810605"/>
            <a:chOff x="0" y="0"/>
            <a:chExt cx="6535193" cy="810604"/>
          </a:xfrm>
        </p:grpSpPr>
        <p:sp>
          <p:nvSpPr>
            <p:cNvPr id="262"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defRPr>
              </a:pPr>
            </a:p>
          </p:txBody>
        </p:sp>
        <p:sp>
          <p:nvSpPr>
            <p:cNvPr id="263"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latin typeface="+mn-lt"/>
                  <a:ea typeface="+mn-ea"/>
                  <a:cs typeface="+mn-cs"/>
                  <a:sym typeface="Arial"/>
                </a:defRPr>
              </a:pPr>
              <a:r>
                <a:t>wrapping up!</a:t>
              </a:r>
            </a:p>
            <a:p>
              <a:pPr>
                <a:defRPr>
                  <a:solidFill>
                    <a:schemeClr val="accent5"/>
                  </a:solidFill>
                </a:defRPr>
              </a:pPr>
              <a:r>
                <a:t>be sure to:</a:t>
              </a:r>
              <a:r>
                <a:rPr>
                  <a:solidFill>
                    <a:schemeClr val="accent5">
                      <a:lumOff val="-9843"/>
                    </a:schemeClr>
                  </a:solidFill>
                </a:rPr>
                <a:t> </a:t>
              </a:r>
              <a:r>
                <a:rPr>
                  <a:solidFill>
                    <a:schemeClr val="accent1"/>
                  </a:solidFill>
                </a:rPr>
                <a:t>read the directions below!</a:t>
              </a:r>
            </a:p>
          </p:txBody>
        </p:sp>
      </p:grpSp>
      <p:pic>
        <p:nvPicPr>
          <p:cNvPr id="265"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Do Now"/>
          <p:cNvSpPr txBox="1"/>
          <p:nvPr/>
        </p:nvSpPr>
        <p:spPr>
          <a:xfrm>
            <a:off x="2416655" y="60050"/>
            <a:ext cx="3203497"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Do Now</a:t>
            </a:r>
          </a:p>
        </p:txBody>
      </p:sp>
      <p:sp>
        <p:nvSpPr>
          <p:cNvPr id="189" name="Be sure to: do the work below in your saved copy of thenAlice’s restaurant Pyret file:…"/>
          <p:cNvSpPr txBox="1"/>
          <p:nvPr/>
        </p:nvSpPr>
        <p:spPr>
          <a:xfrm>
            <a:off x="1393694" y="582300"/>
            <a:ext cx="3564592" cy="38227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sz="1300">
                <a:solidFill>
                  <a:schemeClr val="accent5">
                    <a:satOff val="-3088"/>
                    <a:lumOff val="12696"/>
                  </a:schemeClr>
                </a:solidFill>
              </a:defRPr>
            </a:pPr>
            <a:r>
              <a:t>Be sure to…</a:t>
            </a:r>
            <a:r>
              <a:rPr>
                <a:solidFill>
                  <a:schemeClr val="accent3"/>
                </a:solidFill>
              </a:rPr>
              <a:t>Get out your notebook/binder. Read the paragraph below carefully, then answer each question with a complete sentence.</a:t>
            </a:r>
            <a:endParaRPr>
              <a:solidFill>
                <a:schemeClr val="accent1">
                  <a:lumOff val="-6117"/>
                </a:schemeClr>
              </a:solidFill>
            </a:endParaRPr>
          </a:p>
          <a:p>
            <a:pPr>
              <a:defRPr sz="1300">
                <a:solidFill>
                  <a:schemeClr val="accent5">
                    <a:satOff val="-3088"/>
                    <a:lumOff val="12696"/>
                  </a:schemeClr>
                </a:solidFill>
              </a:defRPr>
            </a:pPr>
            <a:endParaRPr>
              <a:solidFill>
                <a:schemeClr val="accent1">
                  <a:lumOff val="-6117"/>
                </a:schemeClr>
              </a:solidFill>
            </a:endParaRPr>
          </a:p>
          <a:p>
            <a:pPr defTabSz="457200">
              <a:spcBef>
                <a:spcPts val="1200"/>
              </a:spcBef>
              <a:defRPr sz="1300">
                <a:solidFill>
                  <a:schemeClr val="accent5"/>
                </a:solidFill>
              </a:defRPr>
            </a:pPr>
            <a:r>
              <a:t>To your right is data representing the number of covid cases reported in NYC between Dec. 18 and Jan. 19.  </a:t>
            </a:r>
          </a:p>
          <a:p>
            <a:pPr>
              <a:defRPr sz="1300">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What do the y- and x-axes represent in this graph?</a:t>
            </a: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When does number of covid cases reach it’s peak? How many cases is that, approximately?</a:t>
            </a: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What sort of function do you think would best represent this data? Be sure to justify your response in a complete sentence.</a:t>
            </a:r>
            <a:endParaRPr>
              <a:solidFill>
                <a:schemeClr val="accent1">
                  <a:lumOff val="-6117"/>
                </a:schemeClr>
              </a:solidFill>
            </a:endParaRPr>
          </a:p>
          <a:p>
            <a:pPr marL="187157" indent="-187157">
              <a:buSzPct val="100000"/>
              <a:buAutoNum type="arabicPeriod" startAt="1"/>
              <a:defRPr sz="1300">
                <a:solidFill>
                  <a:schemeClr val="accent5">
                    <a:satOff val="-3088"/>
                    <a:lumOff val="12696"/>
                  </a:schemeClr>
                </a:solidFill>
              </a:defRPr>
            </a:pPr>
            <a:r>
              <a:rPr>
                <a:solidFill>
                  <a:schemeClr val="accent1">
                    <a:lumOff val="-6117"/>
                  </a:schemeClr>
                </a:solidFill>
              </a:rPr>
              <a:t>Why would we want to find a function that represents this data?</a:t>
            </a:r>
          </a:p>
        </p:txBody>
      </p:sp>
      <p:pic>
        <p:nvPicPr>
          <p:cNvPr id="190" name="Image" descr="Image"/>
          <p:cNvPicPr>
            <a:picLocks noChangeAspect="1"/>
          </p:cNvPicPr>
          <p:nvPr/>
        </p:nvPicPr>
        <p:blipFill>
          <a:blip r:embed="rId3">
            <a:extLst/>
          </a:blip>
          <a:srcRect l="0" t="3645" r="27766" b="0"/>
          <a:stretch>
            <a:fillRect/>
          </a:stretch>
        </p:blipFill>
        <p:spPr>
          <a:xfrm>
            <a:off x="5346967" y="1194476"/>
            <a:ext cx="3128155" cy="24960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18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1" fill="hold">
                                  <p:stCondLst>
                                    <p:cond delay="0"/>
                                  </p:stCondLst>
                                  <p:iterate type="el" backwards="0">
                                    <p:tmAbs val="0"/>
                                  </p:iterate>
                                  <p:childTnLst>
                                    <p:set>
                                      <p:cBhvr>
                                        <p:cTn id="36" fill="hold"/>
                                        <p:tgtEl>
                                          <p:spTgt spid="18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9"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lvl1pPr defTabSz="813816">
              <a:defRPr b="0" sz="2100">
                <a:solidFill>
                  <a:srgbClr val="F46524"/>
                </a:solidFill>
                <a:latin typeface="+mn-lt"/>
                <a:ea typeface="+mn-ea"/>
                <a:cs typeface="+mn-cs"/>
                <a:sym typeface="Arial"/>
              </a:defRPr>
            </a:lvl1pPr>
          </a:lstStyle>
          <a:p>
            <a:pPr/>
            <a:r>
              <a:t>B24 rules</a:t>
            </a:r>
          </a:p>
        </p:txBody>
      </p:sp>
      <p:sp>
        <p:nvSpPr>
          <p:cNvPr id="195" name="Welcome to our new room, B24!  Please read the information below:…"/>
          <p:cNvSpPr txBox="1"/>
          <p:nvPr/>
        </p:nvSpPr>
        <p:spPr>
          <a:xfrm>
            <a:off x="350267" y="1656889"/>
            <a:ext cx="7462021" cy="19431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1D57"/>
                </a:solidFill>
              </a:defRPr>
            </a:pPr>
            <a:r>
              <a:t>Welcome to our new room, </a:t>
            </a:r>
            <a:r>
              <a:rPr>
                <a:solidFill>
                  <a:srgbClr val="FF6A00"/>
                </a:solidFill>
              </a:rPr>
              <a:t>B24</a:t>
            </a:r>
            <a:r>
              <a:t>!  Please read the information below:</a:t>
            </a:r>
          </a:p>
          <a:p>
            <a:pPr>
              <a:defRPr>
                <a:solidFill>
                  <a:srgbClr val="011D57"/>
                </a:solidFill>
              </a:defRPr>
            </a:pPr>
          </a:p>
          <a:p>
            <a:pPr marL="187157" indent="-187157">
              <a:buSzPct val="100000"/>
              <a:buAutoNum type="arabicPeriod" startAt="1"/>
              <a:defRPr>
                <a:solidFill>
                  <a:srgbClr val="011D57"/>
                </a:solidFill>
              </a:defRPr>
            </a:pPr>
            <a:r>
              <a:t>When you come in, please find a seat at a desk (if one’s available) or one of the </a:t>
            </a:r>
            <a:r>
              <a:rPr>
                <a:solidFill>
                  <a:srgbClr val="FF6A00"/>
                </a:solidFill>
              </a:rPr>
              <a:t>six</a:t>
            </a:r>
            <a:r>
              <a:t> closest desks to the screen. </a:t>
            </a:r>
            <a:r>
              <a:rPr b="1" i="1" u="sng">
                <a:solidFill>
                  <a:srgbClr val="E22400"/>
                </a:solidFill>
              </a:rPr>
              <a:t>Do not sit in the back of the classroom</a:t>
            </a:r>
            <a:r>
              <a:t>.  We’ll conduct the do now and mini lesson from here.</a:t>
            </a:r>
          </a:p>
          <a:p>
            <a:pPr marL="187157" indent="-187157">
              <a:buSzPct val="100000"/>
              <a:buAutoNum type="arabicPeriod" startAt="1"/>
              <a:defRPr>
                <a:solidFill>
                  <a:srgbClr val="011D57"/>
                </a:solidFill>
              </a:defRPr>
            </a:pPr>
            <a:r>
              <a:t>When I dismiss you for independent work, find a sit at one of the computer workstations.</a:t>
            </a:r>
          </a:p>
          <a:p>
            <a:pPr marL="187157" indent="-187157">
              <a:buSzPct val="100000"/>
              <a:buAutoNum type="arabicPeriod" startAt="1"/>
              <a:defRPr b="1" i="1" u="sng">
                <a:solidFill>
                  <a:srgbClr val="E22400"/>
                </a:solidFill>
              </a:defRPr>
            </a:pPr>
            <a:r>
              <a:t>No food or drink by the computers.</a:t>
            </a:r>
            <a:r>
              <a:rPr b="0" i="0" u="none">
                <a:solidFill>
                  <a:srgbClr val="011D57"/>
                </a:solidFill>
              </a:rPr>
              <a:t>  </a:t>
            </a:r>
            <a:endParaRPr b="0" i="0" u="none">
              <a:solidFill>
                <a:srgbClr val="011D57"/>
              </a:solidFill>
            </a:endParaRPr>
          </a:p>
          <a:p>
            <a:pPr marL="187157" indent="-187157">
              <a:buSzPct val="100000"/>
              <a:buAutoNum type="arabicPeriod" startAt="1"/>
              <a:defRPr b="1" i="1" u="sng">
                <a:solidFill>
                  <a:srgbClr val="E22400"/>
                </a:solidFill>
              </a:defRPr>
            </a:pPr>
            <a:r>
              <a:rPr b="0" i="0" u="none">
                <a:solidFill>
                  <a:srgbClr val="011D57"/>
                </a:solidFill>
              </a:rPr>
              <a:t>At the end of the period, you’ll be directed to assemble for the exit ticket/debrief. Log out of your computer, and </a:t>
            </a:r>
            <a:r>
              <a:t>quietly </a:t>
            </a:r>
            <a:r>
              <a:rPr b="0" i="0" u="none">
                <a:solidFill>
                  <a:srgbClr val="011D57"/>
                </a:solidFill>
              </a:rPr>
              <a:t>return to a seat near the front.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framing…"/>
          <p:cNvSpPr txBox="1"/>
          <p:nvPr/>
        </p:nvSpPr>
        <p:spPr>
          <a:xfrm>
            <a:off x="4138003" y="1037939"/>
            <a:ext cx="4070437" cy="2988429"/>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822959">
              <a:lnSpc>
                <a:spcPct val="115000"/>
              </a:lnSpc>
              <a:defRPr b="1" sz="1619">
                <a:solidFill>
                  <a:schemeClr val="accent5"/>
                </a:solidFill>
                <a:latin typeface="Lato"/>
                <a:ea typeface="Lato"/>
                <a:cs typeface="Lato"/>
                <a:sym typeface="Lato"/>
              </a:defRPr>
            </a:pPr>
            <a:r>
              <a:t>framing</a:t>
            </a:r>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what: </a:t>
            </a:r>
            <a:r>
              <a:rPr b="0"/>
              <a:t> use our knowledge of quadratic functions to fit a model to data</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why: </a:t>
            </a:r>
            <a:r>
              <a:rPr b="0"/>
              <a:t>(i) This will help review the math needed for parabolic motion in our video game project. (ii) next semester we’ll learn more about curve fitting.</a:t>
            </a:r>
            <a:endParaRPr b="0"/>
          </a:p>
          <a:p>
            <a:pPr marL="411479" indent="-308609" defTabSz="822959">
              <a:lnSpc>
                <a:spcPct val="115000"/>
              </a:lnSpc>
              <a:buClr>
                <a:srgbClr val="000000"/>
              </a:buClr>
              <a:buSzPts val="1600"/>
              <a:buFont typeface="Helvetica"/>
              <a:buChar char="●"/>
              <a:defRPr b="1" sz="1619">
                <a:solidFill>
                  <a:srgbClr val="000000"/>
                </a:solidFill>
                <a:latin typeface="Lato"/>
                <a:ea typeface="Lato"/>
                <a:cs typeface="Lato"/>
                <a:sym typeface="Lato"/>
              </a:defRPr>
            </a:pPr>
            <a:r>
              <a:t>where to: </a:t>
            </a:r>
            <a:r>
              <a:rPr b="0"/>
              <a:t>Finish the semester</a:t>
            </a:r>
          </a:p>
        </p:txBody>
      </p:sp>
      <p:pic>
        <p:nvPicPr>
          <p:cNvPr id="198" name="Image" descr="Image"/>
          <p:cNvPicPr>
            <a:picLocks noChangeAspect="1"/>
          </p:cNvPicPr>
          <p:nvPr/>
        </p:nvPicPr>
        <p:blipFill>
          <a:blip r:embed="rId2">
            <a:extLst/>
          </a:blip>
          <a:stretch>
            <a:fillRect/>
          </a:stretch>
        </p:blipFill>
        <p:spPr>
          <a:xfrm>
            <a:off x="239993" y="1497277"/>
            <a:ext cx="3352801" cy="242570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97">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9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9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9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97">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97"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Vocabulary"/>
          <p:cNvSpPr txBox="1"/>
          <p:nvPr>
            <p:ph type="title"/>
          </p:nvPr>
        </p:nvSpPr>
        <p:spPr>
          <a:prstGeom prst="rect">
            <a:avLst/>
          </a:prstGeom>
        </p:spPr>
        <p:txBody>
          <a:bodyPr/>
          <a:lstStyle>
            <a:lvl1pPr defTabSz="886968">
              <a:defRPr sz="2910"/>
            </a:lvl1pPr>
          </a:lstStyle>
          <a:p>
            <a:pPr/>
            <a:r>
              <a:t>Vocabulary</a:t>
            </a:r>
          </a:p>
        </p:txBody>
      </p:sp>
      <p:sp>
        <p:nvSpPr>
          <p:cNvPr id="201" name="private access…"/>
          <p:cNvSpPr txBox="1"/>
          <p:nvPr/>
        </p:nvSpPr>
        <p:spPr>
          <a:xfrm>
            <a:off x="2507839" y="1659134"/>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curve fitting</a:t>
            </a:r>
          </a:p>
          <a:p>
            <a:pPr>
              <a:defRPr>
                <a:solidFill>
                  <a:srgbClr val="FF6A00"/>
                </a:solidFill>
              </a:defRPr>
            </a:pPr>
            <a:r>
              <a:t>Finding the best mathematical function to  best fit a series of data points.  </a:t>
            </a:r>
          </a:p>
        </p:txBody>
      </p:sp>
      <p:sp>
        <p:nvSpPr>
          <p:cNvPr id="202" name="private access…"/>
          <p:cNvSpPr txBox="1"/>
          <p:nvPr/>
        </p:nvSpPr>
        <p:spPr>
          <a:xfrm>
            <a:off x="5548404" y="1659134"/>
            <a:ext cx="1929729" cy="635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parabola (review)</a:t>
            </a:r>
          </a:p>
          <a:p>
            <a:pPr>
              <a:defRPr>
                <a:solidFill>
                  <a:srgbClr val="FF6A00"/>
                </a:solidFill>
              </a:defRPr>
            </a:pPr>
            <a:r>
              <a:t>The graph of a quadratic equation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2" grpId="2"/>
      <p:bldP build="whole" bldLvl="1" animBg="1" rev="0" advAuto="0" spid="201"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Mini-lesson"/>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Mini-lesson</a:t>
            </a:r>
          </a:p>
        </p:txBody>
      </p:sp>
      <p:sp>
        <p:nvSpPr>
          <p:cNvPr id="205" name="private access…"/>
          <p:cNvSpPr txBox="1"/>
          <p:nvPr/>
        </p:nvSpPr>
        <p:spPr>
          <a:xfrm>
            <a:off x="519690" y="1797130"/>
            <a:ext cx="1929729" cy="10668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curve fitting</a:t>
            </a:r>
          </a:p>
          <a:p>
            <a:pPr>
              <a:defRPr>
                <a:solidFill>
                  <a:srgbClr val="FF6A00"/>
                </a:solidFill>
              </a:defRPr>
            </a:pPr>
            <a:r>
              <a:t>Finding the best mathematical function to  best fit a series of data points.  </a:t>
            </a:r>
          </a:p>
        </p:txBody>
      </p:sp>
      <p:sp>
        <p:nvSpPr>
          <p:cNvPr id="206" name="private access…"/>
          <p:cNvSpPr txBox="1"/>
          <p:nvPr/>
        </p:nvSpPr>
        <p:spPr>
          <a:xfrm>
            <a:off x="3317399" y="1705469"/>
            <a:ext cx="5230062" cy="157488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Quadratic equation: Vertex form</a:t>
            </a:r>
          </a:p>
          <a:p>
            <a:pPr>
              <a:defRPr>
                <a:solidFill>
                  <a:srgbClr val="FF6A00"/>
                </a:solidFill>
              </a:defRPr>
            </a:pPr>
            <a:endParaRPr>
              <a:solidFill>
                <a:srgbClr val="012F7B"/>
              </a:solidFill>
              <a:latin typeface="Helvetica Neue"/>
              <a:ea typeface="Helvetica Neue"/>
              <a:cs typeface="Helvetica Neue"/>
              <a:sym typeface="Helvetica Neue"/>
            </a:endParaRPr>
          </a:p>
          <a:p>
            <a:pPr>
              <a:defRPr>
                <a:solidFill>
                  <a:schemeClr val="accent3"/>
                </a:solidFill>
                <a:latin typeface="Helvetica Neue"/>
                <a:ea typeface="Helvetica Neue"/>
                <a:cs typeface="Helvetica Neue"/>
                <a:sym typeface="Helvetica Neue"/>
              </a:defRPr>
            </a:pPr>
            <a14:m>
              <m:oMathPara>
                <m:oMathParaPr>
                  <m:jc m:val="left"/>
                </m:oMathParaPr>
                <m:oMath>
                  <m:r>
                    <a:rPr xmlns:a="http://schemas.openxmlformats.org/drawingml/2006/main" sz="1650" i="1">
                      <a:solidFill>
                        <a:srgbClr val="0099E8"/>
                      </a:solidFill>
                      <a:latin typeface="Cambria Math" panose="02040503050406030204" pitchFamily="18" charset="0"/>
                    </a:rPr>
                    <m:t>y</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a</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x</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h</m:t>
                  </m:r>
                  <m:sSup>
                    <m:e>
                      <m:r>
                        <a:rPr xmlns:a="http://schemas.openxmlformats.org/drawingml/2006/main" sz="1650" i="1">
                          <a:solidFill>
                            <a:srgbClr val="0099E8"/>
                          </a:solidFill>
                          <a:latin typeface="Cambria Math" panose="02040503050406030204" pitchFamily="18" charset="0"/>
                        </a:rPr>
                        <m:t>)</m:t>
                      </m:r>
                    </m:e>
                    <m:sup>
                      <m:r>
                        <a:rPr xmlns:a="http://schemas.openxmlformats.org/drawingml/2006/main" sz="1650" i="1">
                          <a:solidFill>
                            <a:srgbClr val="0099E8"/>
                          </a:solidFill>
                          <a:latin typeface="Cambria Math" panose="02040503050406030204" pitchFamily="18" charset="0"/>
                        </a:rPr>
                        <m:t>2</m:t>
                      </m:r>
                    </m:sup>
                  </m:sSup>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k</m:t>
                  </m:r>
                </m:oMath>
              </m:oMathPara>
            </a14:m>
          </a:p>
          <a:p>
            <a:pPr>
              <a:defRPr>
                <a:solidFill>
                  <a:schemeClr val="accent3"/>
                </a:solidFill>
                <a:latin typeface="Helvetica Neue"/>
                <a:ea typeface="Helvetica Neue"/>
                <a:cs typeface="Helvetica Neue"/>
                <a:sym typeface="Helvetica Neue"/>
              </a:defRPr>
            </a:pPr>
          </a:p>
          <a:p>
            <a:pPr>
              <a:defRPr>
                <a:solidFill>
                  <a:schemeClr val="accent3"/>
                </a:solidFill>
                <a:latin typeface="Helvetica Neue"/>
                <a:ea typeface="Helvetica Neue"/>
                <a:cs typeface="Helvetica Neue"/>
                <a:sym typeface="Helvetica Neue"/>
              </a:defRPr>
            </a:pPr>
            <a:r>
              <a:t>where</a:t>
            </a:r>
          </a:p>
          <a:p>
            <a:pPr>
              <a:defRPr>
                <a:solidFill>
                  <a:schemeClr val="accent3"/>
                </a:solidFill>
                <a:latin typeface="Helvetica Neue"/>
                <a:ea typeface="Helvetica Neue"/>
                <a:cs typeface="Helvetica Neue"/>
                <a:sym typeface="Helvetica Neue"/>
              </a:defRPr>
            </a:pPr>
            <a14:m>
              <m:oMath>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h</m:t>
                </m:r>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k</m:t>
                </m:r>
                <m:r>
                  <a:rPr xmlns:a="http://schemas.openxmlformats.org/drawingml/2006/main" sz="1700" i="1">
                    <a:solidFill>
                      <a:srgbClr val="0099E8"/>
                    </a:solidFill>
                    <a:latin typeface="Cambria Math" panose="02040503050406030204" pitchFamily="18" charset="0"/>
                  </a:rPr>
                  <m:t>)</m:t>
                </m:r>
              </m:oMath>
            </a14:m>
            <a:r>
              <a:t> represents the vertex of the parabola and</a:t>
            </a:r>
          </a:p>
          <a:p>
            <a:pPr>
              <a:defRPr>
                <a:solidFill>
                  <a:schemeClr val="accent3"/>
                </a:solidFill>
                <a:latin typeface="Helvetica Neue"/>
                <a:ea typeface="Helvetica Neue"/>
                <a:cs typeface="Helvetica Neue"/>
                <a:sym typeface="Helvetica Neue"/>
              </a:defRPr>
            </a:pPr>
            <a14:m>
              <m:oMath>
                <m:r>
                  <a:rPr xmlns:a="http://schemas.openxmlformats.org/drawingml/2006/main" sz="1800" i="1">
                    <a:solidFill>
                      <a:srgbClr val="0099E8"/>
                    </a:solidFill>
                    <a:latin typeface="Cambria Math" panose="02040503050406030204" pitchFamily="18" charset="0"/>
                  </a:rPr>
                  <m:t>a</m:t>
                </m:r>
              </m:oMath>
            </a14:m>
            <a:r>
              <a:t> </a:t>
            </a:r>
            <a:endParaRPr>
              <a:solidFill>
                <a:srgbClr val="0099E8"/>
              </a:solidFill>
            </a:endParaRPr>
          </a:p>
        </p:txBody>
      </p:sp>
      <p:sp>
        <p:nvSpPr>
          <p:cNvPr id="207" name="private access…"/>
          <p:cNvSpPr txBox="1"/>
          <p:nvPr/>
        </p:nvSpPr>
        <p:spPr>
          <a:xfrm>
            <a:off x="519690" y="3325148"/>
            <a:ext cx="1929729" cy="6350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parabola (review)</a:t>
            </a:r>
          </a:p>
          <a:p>
            <a:pPr>
              <a:defRPr>
                <a:solidFill>
                  <a:srgbClr val="FF6A00"/>
                </a:solidFill>
              </a:defRPr>
            </a:pPr>
            <a:r>
              <a:t>The graph of a quadratic equation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 grpId="2"/>
      <p:bldP build="whole" bldLvl="1" animBg="1" rev="0" advAuto="0" spid="205" grpId="1"/>
      <p:bldP build="whole" bldLvl="1" animBg="1" rev="0" advAuto="0" spid="207" grpId="3"/>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Mini-lesson"/>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Mini-lesson</a:t>
            </a:r>
          </a:p>
        </p:txBody>
      </p:sp>
      <p:sp>
        <p:nvSpPr>
          <p:cNvPr id="212" name="private access…"/>
          <p:cNvSpPr txBox="1"/>
          <p:nvPr/>
        </p:nvSpPr>
        <p:spPr>
          <a:xfrm>
            <a:off x="722996" y="1473544"/>
            <a:ext cx="3600710" cy="1332400"/>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Quadratic equation: Vertex form (review)</a:t>
            </a:r>
          </a:p>
          <a:p>
            <a:pPr>
              <a:defRPr>
                <a:solidFill>
                  <a:srgbClr val="FF6A00"/>
                </a:solidFill>
              </a:defRPr>
            </a:pPr>
            <a:endParaRPr>
              <a:solidFill>
                <a:srgbClr val="012F7B"/>
              </a:solidFill>
              <a:latin typeface="Helvetica Neue"/>
              <a:ea typeface="Helvetica Neue"/>
              <a:cs typeface="Helvetica Neue"/>
              <a:sym typeface="Helvetica Neue"/>
            </a:endParaRPr>
          </a:p>
          <a:p>
            <a:pPr>
              <a:defRPr>
                <a:solidFill>
                  <a:schemeClr val="accent3"/>
                </a:solidFill>
                <a:latin typeface="Helvetica Neue"/>
                <a:ea typeface="Helvetica Neue"/>
                <a:cs typeface="Helvetica Neue"/>
                <a:sym typeface="Helvetica Neue"/>
              </a:defRPr>
            </a:pPr>
            <a14:m>
              <m:oMathPara>
                <m:oMathParaPr>
                  <m:jc m:val="left"/>
                </m:oMathParaPr>
                <m:oMath>
                  <m:r>
                    <a:rPr xmlns:a="http://schemas.openxmlformats.org/drawingml/2006/main" sz="1650" i="1">
                      <a:solidFill>
                        <a:srgbClr val="0099E8"/>
                      </a:solidFill>
                      <a:latin typeface="Cambria Math" panose="02040503050406030204" pitchFamily="18" charset="0"/>
                    </a:rPr>
                    <m:t>y</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a</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x</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h</m:t>
                  </m:r>
                  <m:sSup>
                    <m:e>
                      <m:r>
                        <a:rPr xmlns:a="http://schemas.openxmlformats.org/drawingml/2006/main" sz="1650" i="1">
                          <a:solidFill>
                            <a:srgbClr val="0099E8"/>
                          </a:solidFill>
                          <a:latin typeface="Cambria Math" panose="02040503050406030204" pitchFamily="18" charset="0"/>
                        </a:rPr>
                        <m:t>)</m:t>
                      </m:r>
                    </m:e>
                    <m:sup>
                      <m:r>
                        <a:rPr xmlns:a="http://schemas.openxmlformats.org/drawingml/2006/main" sz="1650" i="1">
                          <a:solidFill>
                            <a:srgbClr val="0099E8"/>
                          </a:solidFill>
                          <a:latin typeface="Cambria Math" panose="02040503050406030204" pitchFamily="18" charset="0"/>
                        </a:rPr>
                        <m:t>2</m:t>
                      </m:r>
                    </m:sup>
                  </m:sSup>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k</m:t>
                  </m:r>
                </m:oMath>
              </m:oMathPara>
            </a14:m>
          </a:p>
          <a:p>
            <a:pPr>
              <a:defRPr>
                <a:solidFill>
                  <a:schemeClr val="accent3"/>
                </a:solidFill>
                <a:latin typeface="Helvetica Neue"/>
                <a:ea typeface="Helvetica Neue"/>
                <a:cs typeface="Helvetica Neue"/>
                <a:sym typeface="Helvetica Neue"/>
              </a:defRPr>
            </a:pPr>
          </a:p>
          <a:p>
            <a:pPr>
              <a:defRPr>
                <a:solidFill>
                  <a:schemeClr val="accent3"/>
                </a:solidFill>
                <a:latin typeface="Helvetica Neue"/>
                <a:ea typeface="Helvetica Neue"/>
                <a:cs typeface="Helvetica Neue"/>
                <a:sym typeface="Helvetica Neue"/>
              </a:defRPr>
            </a:pPr>
            <a:r>
              <a:t>where</a:t>
            </a:r>
          </a:p>
          <a:p>
            <a:pPr>
              <a:defRPr>
                <a:solidFill>
                  <a:schemeClr val="accent3"/>
                </a:solidFill>
                <a:latin typeface="Helvetica Neue"/>
                <a:ea typeface="Helvetica Neue"/>
                <a:cs typeface="Helvetica Neue"/>
                <a:sym typeface="Helvetica Neue"/>
              </a:defRPr>
            </a:pPr>
            <a14:m>
              <m:oMath>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h</m:t>
                </m:r>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k</m:t>
                </m:r>
                <m:r>
                  <a:rPr xmlns:a="http://schemas.openxmlformats.org/drawingml/2006/main" sz="1700" i="1">
                    <a:solidFill>
                      <a:srgbClr val="0099E8"/>
                    </a:solidFill>
                    <a:latin typeface="Cambria Math" panose="02040503050406030204" pitchFamily="18" charset="0"/>
                  </a:rPr>
                  <m:t>)</m:t>
                </m:r>
              </m:oMath>
            </a14:m>
            <a:r>
              <a:t> represents the vertex of the parabola </a:t>
            </a:r>
            <a:endParaRPr>
              <a:solidFill>
                <a:srgbClr val="0099E8"/>
              </a:solidFill>
            </a:endParaRPr>
          </a:p>
        </p:txBody>
      </p:sp>
      <p:sp>
        <p:nvSpPr>
          <p:cNvPr id="213" name="QuickWrite: To the right, graphs for three quadratic functions, f(x), g(x), and m(x).…"/>
          <p:cNvSpPr txBox="1"/>
          <p:nvPr/>
        </p:nvSpPr>
        <p:spPr>
          <a:xfrm>
            <a:off x="629087" y="3037788"/>
            <a:ext cx="4077359" cy="15113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rPr b="1"/>
              <a:t>QuickWrite: </a:t>
            </a:r>
            <a:r>
              <a:t>To the right, graphs for three quadratic functions, f(x), g(x), and m(x).</a:t>
            </a:r>
          </a:p>
          <a:p>
            <a:pPr/>
          </a:p>
          <a:p>
            <a:pPr>
              <a:defRPr>
                <a:solidFill>
                  <a:schemeClr val="accent2">
                    <a:lumOff val="-9333"/>
                  </a:schemeClr>
                </a:solidFill>
              </a:defRPr>
            </a:pPr>
            <a:r>
              <a:t>How are the </a:t>
            </a:r>
            <a:r>
              <a:rPr u="sng"/>
              <a:t>equations</a:t>
            </a:r>
            <a:r>
              <a:t> for these three functions similar? What do you think is different?</a:t>
            </a:r>
          </a:p>
          <a:p>
            <a:pPr/>
          </a:p>
          <a:p>
            <a:pPr/>
            <a:r>
              <a:t> </a:t>
            </a:r>
          </a:p>
        </p:txBody>
      </p:sp>
      <p:pic>
        <p:nvPicPr>
          <p:cNvPr id="214" name="Image" descr="Image"/>
          <p:cNvPicPr>
            <a:picLocks noChangeAspect="1"/>
          </p:cNvPicPr>
          <p:nvPr/>
        </p:nvPicPr>
        <p:blipFill>
          <a:blip r:embed="rId3">
            <a:extLst/>
          </a:blip>
          <a:stretch>
            <a:fillRect/>
          </a:stretch>
        </p:blipFill>
        <p:spPr>
          <a:xfrm>
            <a:off x="4941807" y="1263541"/>
            <a:ext cx="3474776" cy="298708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1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1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13">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13">
                                            <p:txEl>
                                              <p:pRg st="4" end="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3"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Mini-lesson"/>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Mini-lesson</a:t>
            </a:r>
          </a:p>
        </p:txBody>
      </p:sp>
      <p:sp>
        <p:nvSpPr>
          <p:cNvPr id="219" name="private access…"/>
          <p:cNvSpPr txBox="1"/>
          <p:nvPr/>
        </p:nvSpPr>
        <p:spPr>
          <a:xfrm>
            <a:off x="1077965" y="1070043"/>
            <a:ext cx="3600710" cy="1332400"/>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Quadratic equation: Vertex form (review)</a:t>
            </a:r>
          </a:p>
          <a:p>
            <a:pPr>
              <a:defRPr>
                <a:solidFill>
                  <a:srgbClr val="FF6A00"/>
                </a:solidFill>
              </a:defRPr>
            </a:pPr>
            <a:endParaRPr>
              <a:solidFill>
                <a:srgbClr val="012F7B"/>
              </a:solidFill>
              <a:latin typeface="Helvetica Neue"/>
              <a:ea typeface="Helvetica Neue"/>
              <a:cs typeface="Helvetica Neue"/>
              <a:sym typeface="Helvetica Neue"/>
            </a:endParaRPr>
          </a:p>
          <a:p>
            <a:pPr>
              <a:defRPr>
                <a:solidFill>
                  <a:schemeClr val="accent3"/>
                </a:solidFill>
                <a:latin typeface="Helvetica Neue"/>
                <a:ea typeface="Helvetica Neue"/>
                <a:cs typeface="Helvetica Neue"/>
                <a:sym typeface="Helvetica Neue"/>
              </a:defRPr>
            </a:pPr>
            <a14:m>
              <m:oMathPara>
                <m:oMathParaPr>
                  <m:jc m:val="left"/>
                </m:oMathParaPr>
                <m:oMath>
                  <m:r>
                    <a:rPr xmlns:a="http://schemas.openxmlformats.org/drawingml/2006/main" sz="1650" i="1">
                      <a:solidFill>
                        <a:srgbClr val="0099E8"/>
                      </a:solidFill>
                      <a:latin typeface="Cambria Math" panose="02040503050406030204" pitchFamily="18" charset="0"/>
                    </a:rPr>
                    <m:t>y</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a</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x</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h</m:t>
                  </m:r>
                  <m:sSup>
                    <m:e>
                      <m:r>
                        <a:rPr xmlns:a="http://schemas.openxmlformats.org/drawingml/2006/main" sz="1650" i="1">
                          <a:solidFill>
                            <a:srgbClr val="0099E8"/>
                          </a:solidFill>
                          <a:latin typeface="Cambria Math" panose="02040503050406030204" pitchFamily="18" charset="0"/>
                        </a:rPr>
                        <m:t>)</m:t>
                      </m:r>
                    </m:e>
                    <m:sup>
                      <m:r>
                        <a:rPr xmlns:a="http://schemas.openxmlformats.org/drawingml/2006/main" sz="1650" i="1">
                          <a:solidFill>
                            <a:srgbClr val="0099E8"/>
                          </a:solidFill>
                          <a:latin typeface="Cambria Math" panose="02040503050406030204" pitchFamily="18" charset="0"/>
                        </a:rPr>
                        <m:t>2</m:t>
                      </m:r>
                    </m:sup>
                  </m:sSup>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k</m:t>
                  </m:r>
                </m:oMath>
              </m:oMathPara>
            </a14:m>
          </a:p>
          <a:p>
            <a:pPr>
              <a:defRPr>
                <a:solidFill>
                  <a:schemeClr val="accent3"/>
                </a:solidFill>
                <a:latin typeface="Helvetica Neue"/>
                <a:ea typeface="Helvetica Neue"/>
                <a:cs typeface="Helvetica Neue"/>
                <a:sym typeface="Helvetica Neue"/>
              </a:defRPr>
            </a:pPr>
          </a:p>
          <a:p>
            <a:pPr>
              <a:defRPr>
                <a:solidFill>
                  <a:schemeClr val="accent3"/>
                </a:solidFill>
                <a:latin typeface="Helvetica Neue"/>
                <a:ea typeface="Helvetica Neue"/>
                <a:cs typeface="Helvetica Neue"/>
                <a:sym typeface="Helvetica Neue"/>
              </a:defRPr>
            </a:pPr>
            <a:r>
              <a:t>where</a:t>
            </a:r>
          </a:p>
          <a:p>
            <a:pPr>
              <a:defRPr>
                <a:solidFill>
                  <a:schemeClr val="accent3"/>
                </a:solidFill>
                <a:latin typeface="Helvetica Neue"/>
                <a:ea typeface="Helvetica Neue"/>
                <a:cs typeface="Helvetica Neue"/>
                <a:sym typeface="Helvetica Neue"/>
              </a:defRPr>
            </a:pPr>
            <a14:m>
              <m:oMath>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h</m:t>
                </m:r>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k</m:t>
                </m:r>
                <m:r>
                  <a:rPr xmlns:a="http://schemas.openxmlformats.org/drawingml/2006/main" sz="1700" i="1">
                    <a:solidFill>
                      <a:srgbClr val="0099E8"/>
                    </a:solidFill>
                    <a:latin typeface="Cambria Math" panose="02040503050406030204" pitchFamily="18" charset="0"/>
                  </a:rPr>
                  <m:t>)</m:t>
                </m:r>
              </m:oMath>
            </a14:m>
            <a:r>
              <a:t> represents the vertex of the parabola </a:t>
            </a:r>
            <a:endParaRPr>
              <a:solidFill>
                <a:srgbClr val="0099E8"/>
              </a:solidFill>
            </a:endParaRPr>
          </a:p>
        </p:txBody>
      </p:sp>
      <p:sp>
        <p:nvSpPr>
          <p:cNvPr id="220" name="What’s the vertex, x- and y-intercepts for m(x)…"/>
          <p:cNvSpPr txBox="1"/>
          <p:nvPr/>
        </p:nvSpPr>
        <p:spPr>
          <a:xfrm>
            <a:off x="629087" y="3037788"/>
            <a:ext cx="4077359" cy="8636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187157" indent="-187157">
              <a:buSzPct val="100000"/>
              <a:buAutoNum type="arabicPeriod" startAt="1"/>
            </a:pPr>
            <a:r>
              <a:t>What’s the vertex, x- and y-intercepts for m(x)</a:t>
            </a:r>
          </a:p>
          <a:p>
            <a:pPr marL="187157" indent="-187157">
              <a:buSzPct val="100000"/>
              <a:buAutoNum type="arabicPeriod" startAt="1"/>
            </a:pPr>
            <a:r>
              <a:t>How could we use this information to find the equation for m(x)?</a:t>
            </a:r>
          </a:p>
          <a:p>
            <a:pPr/>
            <a:r>
              <a:t> </a:t>
            </a:r>
          </a:p>
        </p:txBody>
      </p:sp>
      <p:sp>
        <p:nvSpPr>
          <p:cNvPr id="221" name="Text"/>
          <p:cNvSpPr txBox="1"/>
          <p:nvPr/>
        </p:nvSpPr>
        <p:spPr>
          <a:xfrm>
            <a:off x="1607873" y="3810044"/>
            <a:ext cx="1605172" cy="465989"/>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lvl1pPr>
              <a:defRPr>
                <a:solidFill>
                  <a:srgbClr val="E22400"/>
                </a:solidFill>
              </a:defRPr>
            </a:lvl1pPr>
          </a:lstStyle>
          <a:p>
            <a:pPr/>
            <a14:m>
              <m:oMathPara>
                <m:oMathParaPr>
                  <m:jc m:val="left"/>
                </m:oMathParaPr>
                <m:oMath>
                  <m:r>
                    <a:rPr xmlns:a="http://schemas.openxmlformats.org/drawingml/2006/main" sz="1700" i="1">
                      <a:solidFill>
                        <a:srgbClr val="E22400"/>
                      </a:solidFill>
                      <a:latin typeface="Cambria Math" panose="02040503050406030204" pitchFamily="18" charset="0"/>
                    </a:rPr>
                    <m:t>m</m:t>
                  </m:r>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x</m:t>
                  </m:r>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m:t>
                  </m:r>
                  <m:f>
                    <m:fPr>
                      <m:ctrlPr>
                        <a:rPr xmlns:a="http://schemas.openxmlformats.org/drawingml/2006/main" sz="1700" i="1">
                          <a:solidFill>
                            <a:srgbClr val="E22400"/>
                          </a:solidFill>
                          <a:latin typeface="Cambria Math" panose="02040503050406030204" pitchFamily="18" charset="0"/>
                        </a:rPr>
                      </m:ctrlPr>
                      <m:type m:val="bar"/>
                    </m:fPr>
                    <m:num>
                      <m:r>
                        <a:rPr xmlns:a="http://schemas.openxmlformats.org/drawingml/2006/main" sz="1700" i="1">
                          <a:solidFill>
                            <a:srgbClr val="E22400"/>
                          </a:solidFill>
                          <a:latin typeface="Cambria Math" panose="02040503050406030204" pitchFamily="18" charset="0"/>
                        </a:rPr>
                        <m:t>1</m:t>
                      </m:r>
                    </m:num>
                    <m:den>
                      <m:r>
                        <a:rPr xmlns:a="http://schemas.openxmlformats.org/drawingml/2006/main" sz="1700" i="1">
                          <a:solidFill>
                            <a:srgbClr val="E22400"/>
                          </a:solidFill>
                          <a:latin typeface="Cambria Math" panose="02040503050406030204" pitchFamily="18" charset="0"/>
                        </a:rPr>
                        <m:t>5</m:t>
                      </m:r>
                    </m:den>
                  </m:f>
                  <m:sSup>
                    <m:e>
                      <m:r>
                        <a:rPr xmlns:a="http://schemas.openxmlformats.org/drawingml/2006/main" sz="1700" i="1">
                          <a:solidFill>
                            <a:srgbClr val="E22400"/>
                          </a:solidFill>
                          <a:latin typeface="Cambria Math" panose="02040503050406030204" pitchFamily="18" charset="0"/>
                        </a:rPr>
                        <m:t>x</m:t>
                      </m:r>
                    </m:e>
                    <m:sup>
                      <m:r>
                        <a:rPr xmlns:a="http://schemas.openxmlformats.org/drawingml/2006/main" sz="1700" i="1">
                          <a:solidFill>
                            <a:srgbClr val="E22400"/>
                          </a:solidFill>
                          <a:latin typeface="Cambria Math" panose="02040503050406030204" pitchFamily="18" charset="0"/>
                        </a:rPr>
                        <m:t>2</m:t>
                      </m:r>
                    </m:sup>
                  </m:sSup>
                  <m:r>
                    <a:rPr xmlns:a="http://schemas.openxmlformats.org/drawingml/2006/main" sz="1700" i="1">
                      <a:solidFill>
                        <a:srgbClr val="E22400"/>
                      </a:solidFill>
                      <a:latin typeface="Cambria Math" panose="02040503050406030204" pitchFamily="18" charset="0"/>
                    </a:rPr>
                    <m:t>+</m:t>
                  </m:r>
                  <m:r>
                    <a:rPr xmlns:a="http://schemas.openxmlformats.org/drawingml/2006/main" sz="1700" i="1">
                      <a:solidFill>
                        <a:srgbClr val="E22400"/>
                      </a:solidFill>
                      <a:latin typeface="Cambria Math" panose="02040503050406030204" pitchFamily="18" charset="0"/>
                    </a:rPr>
                    <m:t>5</m:t>
                  </m:r>
                </m:oMath>
              </m:oMathPara>
            </a14:m>
          </a:p>
        </p:txBody>
      </p:sp>
      <p:pic>
        <p:nvPicPr>
          <p:cNvPr id="222" name="Image" descr="Image"/>
          <p:cNvPicPr>
            <a:picLocks noChangeAspect="1"/>
          </p:cNvPicPr>
          <p:nvPr/>
        </p:nvPicPr>
        <p:blipFill>
          <a:blip r:embed="rId3">
            <a:extLst/>
          </a:blip>
          <a:stretch>
            <a:fillRect/>
          </a:stretch>
        </p:blipFill>
        <p:spPr>
          <a:xfrm>
            <a:off x="5479405" y="1644593"/>
            <a:ext cx="3013441" cy="232585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1" grpId="3"/>
      <p:bldP build="whole" bldLvl="1" animBg="1" rev="0" advAuto="0" spid="219" grpId="1"/>
      <p:bldP build="whole" bldLvl="1" animBg="1" rev="0" advAuto="0" spid="220" grpId="2"/>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Be sure to: do the work below in your saved copy of thenAlice’s restaurant Pyret file:…"/>
          <p:cNvSpPr txBox="1"/>
          <p:nvPr/>
        </p:nvSpPr>
        <p:spPr>
          <a:xfrm>
            <a:off x="1016005" y="1347385"/>
            <a:ext cx="3344388" cy="3035301"/>
          </a:xfrm>
          <a:prstGeom prst="rect">
            <a:avLst/>
          </a:prstGeom>
          <a:solidFill>
            <a:srgbClr val="FFFFFF"/>
          </a:solidFill>
          <a:ln w="12700">
            <a:solidFill>
              <a:srgbClr val="0056D6"/>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chemeClr val="accent5">
                    <a:satOff val="-3088"/>
                    <a:lumOff val="12696"/>
                  </a:schemeClr>
                </a:solidFill>
              </a:defRPr>
            </a:pPr>
            <a:r>
              <a:t>Be sure to…</a:t>
            </a:r>
            <a:endParaRPr>
              <a:solidFill>
                <a:schemeClr val="accent1">
                  <a:lumOff val="-6117"/>
                </a:schemeClr>
              </a:solidFill>
            </a:endParaRPr>
          </a:p>
          <a:p>
            <a:pPr>
              <a:defRPr>
                <a:solidFill>
                  <a:schemeClr val="accent5">
                    <a:satOff val="-3088"/>
                    <a:lumOff val="12696"/>
                  </a:schemeClr>
                </a:solidFill>
              </a:defRPr>
            </a:pP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Complete the Covid worksheet:</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Draw the parabola that you think best represents the data.</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Estimate the vertex and x-intercepts for your graph.</a:t>
            </a:r>
            <a:endParaRPr>
              <a:solidFill>
                <a:schemeClr val="accent1">
                  <a:lumOff val="-6117"/>
                </a:schemeClr>
              </a:solidFill>
            </a:endParaRPr>
          </a:p>
          <a:p>
            <a:pPr lvl="1" marL="868947" indent="-233947">
              <a:buSzPct val="100000"/>
              <a:buAutoNum type="alphaLcPeriod" startAt="1"/>
              <a:defRPr>
                <a:solidFill>
                  <a:schemeClr val="accent5">
                    <a:satOff val="-3088"/>
                    <a:lumOff val="12696"/>
                  </a:schemeClr>
                </a:solidFill>
              </a:defRPr>
            </a:pPr>
            <a:r>
              <a:rPr>
                <a:solidFill>
                  <a:schemeClr val="accent1">
                    <a:lumOff val="-6117"/>
                  </a:schemeClr>
                </a:solidFill>
              </a:rPr>
              <a:t>Use the info from (b) and the strategy we discussed earlier to find an equation for your parabola.</a:t>
            </a:r>
            <a:endParaRPr>
              <a:solidFill>
                <a:schemeClr val="accent1">
                  <a:lumOff val="-6117"/>
                </a:schemeClr>
              </a:solidFill>
            </a:endParaRPr>
          </a:p>
          <a:p>
            <a:pPr marL="187157" indent="-187157">
              <a:buSzPct val="100000"/>
              <a:buAutoNum type="arabicPeriod" startAt="1"/>
              <a:defRPr>
                <a:solidFill>
                  <a:schemeClr val="accent5">
                    <a:satOff val="-3088"/>
                    <a:lumOff val="12696"/>
                  </a:schemeClr>
                </a:solidFill>
              </a:defRPr>
            </a:pPr>
            <a:r>
              <a:rPr>
                <a:solidFill>
                  <a:schemeClr val="accent1">
                    <a:lumOff val="-6117"/>
                  </a:schemeClr>
                </a:solidFill>
              </a:rPr>
              <a:t>On back page, complete the </a:t>
            </a:r>
            <a:r>
              <a:rPr>
                <a:solidFill>
                  <a:schemeClr val="accent3"/>
                </a:solidFill>
              </a:rPr>
              <a:t>Curve Fitting in Pyret</a:t>
            </a:r>
            <a:r>
              <a:rPr>
                <a:solidFill>
                  <a:schemeClr val="accent1">
                    <a:lumOff val="-6117"/>
                  </a:schemeClr>
                </a:solidFill>
              </a:rPr>
              <a:t> extension activity (code available on Google Classroom).</a:t>
            </a:r>
          </a:p>
        </p:txBody>
      </p:sp>
      <p:sp>
        <p:nvSpPr>
          <p:cNvPr id="227" name="Curve fitting activity"/>
          <p:cNvSpPr txBox="1"/>
          <p:nvPr/>
        </p:nvSpPr>
        <p:spPr>
          <a:xfrm>
            <a:off x="2543831" y="509913"/>
            <a:ext cx="3203498" cy="368301"/>
          </a:xfrm>
          <a:prstGeom prst="rect">
            <a:avLst/>
          </a:prstGeom>
          <a:solidFill>
            <a:srgbClr val="FFFFFF"/>
          </a:solidFill>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lvl1pPr>
              <a:defRPr sz="1700"/>
            </a:lvl1pPr>
          </a:lstStyle>
          <a:p>
            <a:pPr/>
            <a:r>
              <a:t>Curve fitting activity</a:t>
            </a:r>
          </a:p>
        </p:txBody>
      </p:sp>
      <p:sp>
        <p:nvSpPr>
          <p:cNvPr id="228" name="private access…"/>
          <p:cNvSpPr txBox="1"/>
          <p:nvPr/>
        </p:nvSpPr>
        <p:spPr>
          <a:xfrm>
            <a:off x="5387334" y="1245357"/>
            <a:ext cx="3312942" cy="1790787"/>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Quadratic equation: Vertex form</a:t>
            </a:r>
          </a:p>
          <a:p>
            <a:pPr>
              <a:defRPr>
                <a:solidFill>
                  <a:srgbClr val="FF6A00"/>
                </a:solidFill>
              </a:defRPr>
            </a:pPr>
            <a:endParaRPr>
              <a:solidFill>
                <a:srgbClr val="012F7B"/>
              </a:solidFill>
              <a:latin typeface="Helvetica Neue"/>
              <a:ea typeface="Helvetica Neue"/>
              <a:cs typeface="Helvetica Neue"/>
              <a:sym typeface="Helvetica Neue"/>
            </a:endParaRPr>
          </a:p>
          <a:p>
            <a:pPr>
              <a:defRPr>
                <a:solidFill>
                  <a:schemeClr val="accent3"/>
                </a:solidFill>
                <a:latin typeface="Helvetica Neue"/>
                <a:ea typeface="Helvetica Neue"/>
                <a:cs typeface="Helvetica Neue"/>
                <a:sym typeface="Helvetica Neue"/>
              </a:defRPr>
            </a:pPr>
            <a14:m>
              <m:oMathPara>
                <m:oMathParaPr>
                  <m:jc m:val="left"/>
                </m:oMathParaPr>
                <m:oMath>
                  <m:r>
                    <a:rPr xmlns:a="http://schemas.openxmlformats.org/drawingml/2006/main" sz="1650" i="1">
                      <a:solidFill>
                        <a:srgbClr val="0099E8"/>
                      </a:solidFill>
                      <a:latin typeface="Cambria Math" panose="02040503050406030204" pitchFamily="18" charset="0"/>
                    </a:rPr>
                    <m:t>y</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a</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x</m:t>
                  </m:r>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h</m:t>
                  </m:r>
                  <m:sSup>
                    <m:e>
                      <m:r>
                        <a:rPr xmlns:a="http://schemas.openxmlformats.org/drawingml/2006/main" sz="1650" i="1">
                          <a:solidFill>
                            <a:srgbClr val="0099E8"/>
                          </a:solidFill>
                          <a:latin typeface="Cambria Math" panose="02040503050406030204" pitchFamily="18" charset="0"/>
                        </a:rPr>
                        <m:t>)</m:t>
                      </m:r>
                    </m:e>
                    <m:sup>
                      <m:r>
                        <a:rPr xmlns:a="http://schemas.openxmlformats.org/drawingml/2006/main" sz="1650" i="1">
                          <a:solidFill>
                            <a:srgbClr val="0099E8"/>
                          </a:solidFill>
                          <a:latin typeface="Cambria Math" panose="02040503050406030204" pitchFamily="18" charset="0"/>
                        </a:rPr>
                        <m:t>2</m:t>
                      </m:r>
                    </m:sup>
                  </m:sSup>
                  <m:r>
                    <a:rPr xmlns:a="http://schemas.openxmlformats.org/drawingml/2006/main" sz="1650" i="1">
                      <a:solidFill>
                        <a:srgbClr val="0099E8"/>
                      </a:solidFill>
                      <a:latin typeface="Cambria Math" panose="02040503050406030204" pitchFamily="18" charset="0"/>
                    </a:rPr>
                    <m:t>+</m:t>
                  </m:r>
                  <m:r>
                    <a:rPr xmlns:a="http://schemas.openxmlformats.org/drawingml/2006/main" sz="1650" i="1">
                      <a:solidFill>
                        <a:srgbClr val="0099E8"/>
                      </a:solidFill>
                      <a:latin typeface="Cambria Math" panose="02040503050406030204" pitchFamily="18" charset="0"/>
                    </a:rPr>
                    <m:t>k</m:t>
                  </m:r>
                </m:oMath>
              </m:oMathPara>
            </a14:m>
          </a:p>
          <a:p>
            <a:pPr>
              <a:defRPr>
                <a:solidFill>
                  <a:schemeClr val="accent3"/>
                </a:solidFill>
                <a:latin typeface="Helvetica Neue"/>
                <a:ea typeface="Helvetica Neue"/>
                <a:cs typeface="Helvetica Neue"/>
                <a:sym typeface="Helvetica Neue"/>
              </a:defRPr>
            </a:pPr>
          </a:p>
          <a:p>
            <a:pPr>
              <a:defRPr>
                <a:solidFill>
                  <a:schemeClr val="accent3"/>
                </a:solidFill>
                <a:latin typeface="Helvetica Neue"/>
                <a:ea typeface="Helvetica Neue"/>
                <a:cs typeface="Helvetica Neue"/>
                <a:sym typeface="Helvetica Neue"/>
              </a:defRPr>
            </a:pPr>
            <a:r>
              <a:t>where</a:t>
            </a:r>
          </a:p>
          <a:p>
            <a:pPr>
              <a:defRPr>
                <a:solidFill>
                  <a:schemeClr val="accent3"/>
                </a:solidFill>
                <a:latin typeface="Helvetica Neue"/>
                <a:ea typeface="Helvetica Neue"/>
                <a:cs typeface="Helvetica Neue"/>
                <a:sym typeface="Helvetica Neue"/>
              </a:defRPr>
            </a:pPr>
            <a14:m>
              <m:oMath>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h</m:t>
                </m:r>
                <m:r>
                  <a:rPr xmlns:a="http://schemas.openxmlformats.org/drawingml/2006/main" sz="1700" i="1">
                    <a:solidFill>
                      <a:srgbClr val="0099E8"/>
                    </a:solidFill>
                    <a:latin typeface="Cambria Math" panose="02040503050406030204" pitchFamily="18" charset="0"/>
                  </a:rPr>
                  <m:t>,</m:t>
                </m:r>
                <m:r>
                  <a:rPr xmlns:a="http://schemas.openxmlformats.org/drawingml/2006/main" sz="1700" i="1">
                    <a:solidFill>
                      <a:srgbClr val="0099E8"/>
                    </a:solidFill>
                    <a:latin typeface="Cambria Math" panose="02040503050406030204" pitchFamily="18" charset="0"/>
                  </a:rPr>
                  <m:t>k</m:t>
                </m:r>
                <m:r>
                  <a:rPr xmlns:a="http://schemas.openxmlformats.org/drawingml/2006/main" sz="1700" i="1">
                    <a:solidFill>
                      <a:srgbClr val="0099E8"/>
                    </a:solidFill>
                    <a:latin typeface="Cambria Math" panose="02040503050406030204" pitchFamily="18" charset="0"/>
                  </a:rPr>
                  <m:t>)</m:t>
                </m:r>
              </m:oMath>
            </a14:m>
            <a:r>
              <a:t> represents the vertex of the parabola and</a:t>
            </a:r>
          </a:p>
          <a:p>
            <a:pPr>
              <a:defRPr>
                <a:solidFill>
                  <a:schemeClr val="accent3"/>
                </a:solidFill>
                <a:latin typeface="Helvetica Neue"/>
                <a:ea typeface="Helvetica Neue"/>
                <a:cs typeface="Helvetica Neue"/>
                <a:sym typeface="Helvetica Neue"/>
              </a:defRPr>
            </a:pPr>
            <a14:m>
              <m:oMath>
                <m:r>
                  <a:rPr xmlns:a="http://schemas.openxmlformats.org/drawingml/2006/main" sz="1800" i="1">
                    <a:solidFill>
                      <a:srgbClr val="0099E8"/>
                    </a:solidFill>
                    <a:latin typeface="Cambria Math" panose="02040503050406030204" pitchFamily="18" charset="0"/>
                  </a:rPr>
                  <m:t>a</m:t>
                </m:r>
              </m:oMath>
            </a14:m>
            <a:r>
              <a:t> </a:t>
            </a:r>
            <a:endParaRPr>
              <a:solidFill>
                <a:srgbClr val="0099E8"/>
              </a:solidFill>
            </a:endParaRPr>
          </a:p>
        </p:txBody>
      </p:sp>
      <p:sp>
        <p:nvSpPr>
          <p:cNvPr id="229" name="private access…"/>
          <p:cNvSpPr txBox="1"/>
          <p:nvPr/>
        </p:nvSpPr>
        <p:spPr>
          <a:xfrm>
            <a:off x="4634960" y="3396938"/>
            <a:ext cx="1929729" cy="10795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curve fitting</a:t>
            </a:r>
          </a:p>
          <a:p>
            <a:pPr>
              <a:defRPr>
                <a:solidFill>
                  <a:srgbClr val="FF6A00"/>
                </a:solidFill>
              </a:defRPr>
            </a:pPr>
            <a:r>
              <a:t>Finding the best mathematical function to  best fit a series of data points.  </a:t>
            </a:r>
          </a:p>
        </p:txBody>
      </p:sp>
      <p:sp>
        <p:nvSpPr>
          <p:cNvPr id="230" name="private access…"/>
          <p:cNvSpPr txBox="1"/>
          <p:nvPr/>
        </p:nvSpPr>
        <p:spPr>
          <a:xfrm>
            <a:off x="6839255" y="3396938"/>
            <a:ext cx="1929729" cy="647701"/>
          </a:xfrm>
          <a:prstGeom prst="rect">
            <a:avLst/>
          </a:prstGeom>
          <a:ln w="12700">
            <a:solidFill>
              <a:srgbClr val="012F7B"/>
            </a:solidFill>
            <a:miter lim="400000"/>
          </a:ln>
          <a:extLst>
            <a:ext uri="{C572A759-6A51-4108-AA02-DFA0A04FC94B}">
              <ma14:wrappingTextBoxFlag xmlns:ma14="http://schemas.microsoft.com/office/mac/drawingml/2011/main" val="1"/>
            </a:ext>
          </a:extLst>
        </p:spPr>
        <p:txBody>
          <a:bodyPr lIns="0" tIns="0" rIns="0" bIns="0">
            <a:spAutoFit/>
          </a:bodyPr>
          <a:lstStyle/>
          <a:p>
            <a:pPr>
              <a:defRPr>
                <a:solidFill>
                  <a:srgbClr val="012F7B"/>
                </a:solidFill>
                <a:latin typeface="Helvetica Neue"/>
                <a:ea typeface="Helvetica Neue"/>
                <a:cs typeface="Helvetica Neue"/>
                <a:sym typeface="Helvetica Neue"/>
              </a:defRPr>
            </a:pPr>
            <a:r>
              <a:t>parabola (review)</a:t>
            </a:r>
          </a:p>
          <a:p>
            <a:pPr>
              <a:defRPr>
                <a:solidFill>
                  <a:srgbClr val="FF6A00"/>
                </a:solidFill>
              </a:defRPr>
            </a:pPr>
            <a:r>
              <a:t>The graph of a quadratic equation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6">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226">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22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2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226">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26">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226">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26">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2" fill="hold">
                                  <p:stCondLst>
                                    <p:cond delay="0"/>
                                  </p:stCondLst>
                                  <p:iterate type="el" backwards="0">
                                    <p:tmAbs val="0"/>
                                  </p:iterate>
                                  <p:childTnLst>
                                    <p:set>
                                      <p:cBhvr>
                                        <p:cTn id="36" fill="hold"/>
                                        <p:tgtEl>
                                          <p:spTgt spid="2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3" fill="hold">
                                  <p:stCondLst>
                                    <p:cond delay="0"/>
                                  </p:stCondLst>
                                  <p:iterate type="el" backwards="0">
                                    <p:tmAbs val="0"/>
                                  </p:iterate>
                                  <p:childTnLst>
                                    <p:set>
                                      <p:cBhvr>
                                        <p:cTn id="40" fill="hold"/>
                                        <p:tgtEl>
                                          <p:spTgt spid="2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4" fill="hold">
                                  <p:stCondLst>
                                    <p:cond delay="0"/>
                                  </p:stCondLst>
                                  <p:iterate type="el" backwards="0">
                                    <p:tmAbs val="0"/>
                                  </p:iterate>
                                  <p:childTnLst>
                                    <p:set>
                                      <p:cBhvr>
                                        <p:cTn id="44" fill="hold"/>
                                        <p:tgtEl>
                                          <p:spTgt spid="2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6" grpId="1"/>
      <p:bldP build="whole" bldLvl="1" animBg="1" rev="0" advAuto="0" spid="228" grpId="2"/>
      <p:bldP build="whole" bldLvl="1" animBg="1" rev="0" advAuto="0" spid="229" grpId="3"/>
      <p:bldP build="whole" bldLvl="1" animBg="1" rev="0" advAuto="0" spid="230" grpId="4"/>
    </p:bldLst>
  </p:timing>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