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 marL="187157" indent="-187157">
              <a:buSzPct val="100000"/>
              <a:buAutoNum type="arabicPeriod" startAt="1"/>
            </a:pPr>
            <a:r>
              <a:t>See handwritten lesson plan for answer.</a:t>
            </a:r>
          </a:p>
          <a:p>
            <a:pPr marL="187157" indent="-187157">
              <a:buSzPct val="100000"/>
              <a:buAutoNum type="arabicPeriod" startAt="1"/>
            </a:pPr>
            <a:r>
              <a:t> Both evaluate to a 2x2 identity matrix (NOTE students probably won’t know this term yet. See next slide.</a:t>
            </a:r>
          </a:p>
          <a:p>
            <a:pPr marL="187157" indent="-187157">
              <a:buSzPct val="100000"/>
              <a:buAutoNum type="arabicPeriod" startAt="1"/>
            </a:pPr>
            <a:r>
              <a:t>Will vary. Might wonder why are we learning this?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 WRITTEN LP.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 to 2: [ 1 2 3]</a:t>
            </a:r>
          </a:p>
          <a:p>
            <a:pPr/>
          </a:p>
          <a:p>
            <a:pPr/>
            <a:r>
              <a:t>go over 2 for end of class.</a:t>
            </a:r>
          </a:p>
          <a:p>
            <a:pPr/>
            <a:r>
              <a:t>+Why is (1b) useful, because we have shown that B from (1b) is the inverse of A, so we know that X = B* [1 0 0]. = [1 2 3 ]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Gauss-Jordan elimination to find the inverse of a matrix?</a:t>
            </a:r>
          </a:p>
        </p:txBody>
      </p:sp>
      <p:sp>
        <p:nvSpPr>
          <p:cNvPr id="45" name="Dr. O’Brien  3/10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3/10/22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10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7593" y="774046"/>
            <a:ext cx="6269918" cy="927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questions below.</a:t>
            </a:r>
          </a:p>
        </p:txBody>
      </p:sp>
      <p:sp>
        <p:nvSpPr>
          <p:cNvPr id="191" name="What does the equation   represent?…"/>
          <p:cNvSpPr txBox="1"/>
          <p:nvPr/>
        </p:nvSpPr>
        <p:spPr>
          <a:xfrm>
            <a:off x="2244104" y="2463800"/>
            <a:ext cx="5510732" cy="103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 </a:t>
            </a:r>
            <a:r>
              <a:rPr sz="2100"/>
              <a:t>What does the equation </a:t>
            </a:r>
            <a14:m>
              <m:oMath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 sz="2100"/>
              <a:t> represent?</a:t>
            </a:r>
            <a:endParaRPr sz="2100"/>
          </a:p>
          <a:p>
            <a:pPr marL="280736" indent="-280736">
              <a:buSzPct val="100000"/>
              <a:buAutoNum type="arabicPeriod" startAt="1"/>
              <a:defRPr sz="2100"/>
            </a:pPr>
            <a:r>
              <a:t>How is </a:t>
            </a:r>
            <a14:m>
              <m:oMath>
                <m:r>
                  <a:rPr xmlns:a="http://schemas.openxmlformats.org/drawingml/2006/main" sz="25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5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5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5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5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5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related to </a:t>
            </a:r>
            <a14:m>
              <m:oMath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5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rgbClr val="FF6A00"/>
                </a:solidFill>
              </a:rPr>
              <a:t>?</a:t>
            </a:r>
            <a:endParaRPr>
              <a:solidFill>
                <a:srgbClr val="FF6A00"/>
              </a:solidFill>
            </a:endParaRPr>
          </a:p>
          <a:p>
            <a:pPr marL="280736" indent="-280736">
              <a:buSzPct val="100000"/>
              <a:buAutoNum type="arabicPeriod" startAt="1"/>
              <a:defRPr sz="2100"/>
            </a:pPr>
            <a:r>
              <a:rPr>
                <a:solidFill>
                  <a:srgbClr val="FF6A00"/>
                </a:solidFill>
              </a:rPr>
              <a:t>Why is </a:t>
            </a:r>
            <a14:m>
              <m:oMath>
                <m:r>
                  <a:rPr xmlns:a="http://schemas.openxmlformats.org/drawingml/2006/main" sz="25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5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5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25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5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5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FF6A00"/>
                </a:solidFill>
              </a:rPr>
              <a:t>important?</a:t>
            </a:r>
            <a:endParaRPr>
              <a:solidFill>
                <a:srgbClr val="011D5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5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6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use Gauss-Jordan elimination to find the inverse of a matrix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lets us quickly solve lots of systems of linear equations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solving linear systems in Python</a:t>
              </a:r>
            </a:p>
          </p:txBody>
        </p:sp>
      </p:grp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1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ni-lesson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Mini-lesson</a:t>
            </a:r>
          </a:p>
        </p:txBody>
      </p:sp>
      <p:sp>
        <p:nvSpPr>
          <p:cNvPr id="204" name="If we know the inverse   for an invertible matrix  , then we can solve for  , the variable matrix.…"/>
          <p:cNvSpPr txBox="1"/>
          <p:nvPr/>
        </p:nvSpPr>
        <p:spPr>
          <a:xfrm>
            <a:off x="4645355" y="1821658"/>
            <a:ext cx="3486663" cy="11199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If we know the inverse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for an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matrix </a:t>
            </a:r>
            <a14:m>
              <m:oMath>
                <m:r>
                  <a:rPr xmlns:a="http://schemas.openxmlformats.org/drawingml/2006/main" sz="16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then we can solve for </a:t>
            </a:r>
            <a14:m>
              <m:oMath>
                <m:r>
                  <a:rPr xmlns:a="http://schemas.openxmlformats.org/drawingml/2006/main" sz="15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the variable matrix.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>
              <a:defRPr>
                <a:solidFill>
                  <a:srgbClr val="011D57"/>
                </a:solidFill>
              </a:defRPr>
            </a:pPr>
            <a:r>
              <a:t>A matrix is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if it has an inverse.</a:t>
            </a:r>
          </a:p>
        </p:txBody>
      </p:sp>
      <p:sp>
        <p:nvSpPr>
          <p:cNvPr id="205" name="Be sure to… Follow along on the board! Info below should be in your notes (copy if it’s not there already)"/>
          <p:cNvSpPr txBox="1"/>
          <p:nvPr/>
        </p:nvSpPr>
        <p:spPr>
          <a:xfrm>
            <a:off x="1874784" y="1203437"/>
            <a:ext cx="42141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to…</a:t>
            </a:r>
            <a:r>
              <a:t> Follow along on the </a:t>
            </a:r>
            <a:r>
              <a:rPr>
                <a:solidFill>
                  <a:srgbClr val="FF2600"/>
                </a:solidFill>
              </a:rPr>
              <a:t>board</a:t>
            </a:r>
            <a:r>
              <a:t>! Info below should be in your notes (copy if it’s not there already)</a:t>
            </a:r>
          </a:p>
        </p:txBody>
      </p:sp>
      <p:sp>
        <p:nvSpPr>
          <p:cNvPr id="206" name="Matrix inverse…"/>
          <p:cNvSpPr txBox="1"/>
          <p:nvPr/>
        </p:nvSpPr>
        <p:spPr>
          <a:xfrm>
            <a:off x="2238503" y="3229709"/>
            <a:ext cx="3486663" cy="13938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61FE"/>
                </a:solidFill>
              </a:defRPr>
            </a:pPr>
            <a:r>
              <a:t>Matrix inverse</a:t>
            </a:r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</a:t>
            </a:r>
            <a:r>
              <a:rPr i="0"/>
              <a:t>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square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rPr i="0"/>
              <a:t> 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identity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If there is a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such that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      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Then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is called the </a:t>
            </a:r>
            <a:r>
              <a:rPr b="1" i="0"/>
              <a:t>inverse </a:t>
            </a:r>
            <a:r>
              <a:rPr i="0"/>
              <a:t>of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 i="0"/>
              <a:t>.</a:t>
            </a:r>
            <a:endParaRPr>
              <a:solidFill>
                <a:srgbClr val="FF6A00"/>
              </a:solidFill>
            </a:endParaRPr>
          </a:p>
        </p:txBody>
      </p:sp>
      <p:sp>
        <p:nvSpPr>
          <p:cNvPr id="207" name="Identity matrix…"/>
          <p:cNvSpPr txBox="1"/>
          <p:nvPr/>
        </p:nvSpPr>
        <p:spPr>
          <a:xfrm>
            <a:off x="1518199" y="1916957"/>
            <a:ext cx="2239314" cy="10246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011D57"/>
                </a:solidFill>
              </a:defRPr>
            </a:pPr>
            <a:r>
              <a:t>Identity matrix</a:t>
            </a:r>
          </a:p>
          <a:p>
            <a:pPr>
              <a:defRPr sz="1100"/>
            </a:pPr>
            <a:r>
              <a:t>An </a:t>
            </a:r>
            <a14:m>
              <m:oMath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matrix with 1s on its main diagonal and zeros everywhere else.  Denoted by </a:t>
            </a:r>
            <a14:m>
              <m:oMath>
                <m:r>
                  <a:rPr xmlns:a="http://schemas.openxmlformats.org/drawingml/2006/main" sz="11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. Multiplying any compatible matrix </a:t>
            </a:r>
            <a14:m>
              <m:oMath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by </a:t>
            </a:r>
            <a14:m>
              <m:oMath>
                <m:r>
                  <a:rPr xmlns:a="http://schemas.openxmlformats.org/drawingml/2006/main" sz="11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results in the original matrix </a:t>
            </a:r>
            <a:r>
              <a:rPr i="1"/>
              <a:t>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p" bldLvl="5" animBg="1" rev="0" advAuto="0" spid="204" grpId="3"/>
      <p:bldP build="whole" bldLvl="1" animBg="1" rev="0" advAuto="0" spid="20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dependent work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Independent work</a:t>
            </a:r>
          </a:p>
        </p:txBody>
      </p:sp>
      <p:sp>
        <p:nvSpPr>
          <p:cNvPr id="212" name="Be sure to… (i) convert to  .  (Ii) Gauss-Jordan elimination to find  . (iii) solve for x"/>
          <p:cNvSpPr txBox="1"/>
          <p:nvPr/>
        </p:nvSpPr>
        <p:spPr>
          <a:xfrm>
            <a:off x="2097316" y="791840"/>
            <a:ext cx="4949368" cy="2402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AB01"/>
                </a:solidFill>
              </a:defRPr>
            </a:pPr>
            <a:r>
              <a:t>Be sure to… </a:t>
            </a:r>
            <a:r>
              <a:rPr>
                <a:solidFill>
                  <a:srgbClr val="11053B"/>
                </a:solidFill>
              </a:rPr>
              <a:t>(i) convert to </a:t>
            </a:r>
            <a14:m>
              <m:oMath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11053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rgbClr val="11053B"/>
                </a:solidFill>
              </a:rPr>
              <a:t>.  (Ii) Gauss-Jordan elimination to find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11053B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11053B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11053B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>
                <a:solidFill>
                  <a:srgbClr val="11053B"/>
                </a:solidFill>
              </a:rPr>
              <a:t>. (iii) solve for </a:t>
            </a:r>
            <a:r>
              <a:rPr i="1">
                <a:solidFill>
                  <a:srgbClr val="11053B"/>
                </a:solidFill>
              </a:rPr>
              <a:t>x </a:t>
            </a:r>
            <a:r>
              <a:rPr>
                <a:solidFill>
                  <a:srgbClr val="11053B"/>
                </a:solidFill>
              </a:rPr>
              <a:t> </a:t>
            </a: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FFAB01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6E8F"/>
                </a:solidFill>
              </a:defRPr>
            </a:pPr>
            <a:r>
              <a:rPr>
                <a:solidFill>
                  <a:srgbClr val="11053B"/>
                </a:solidFill>
              </a:rPr>
              <a:t>   </a:t>
            </a: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>
              <a:defRPr>
                <a:solidFill>
                  <a:srgbClr val="016E8F"/>
                </a:solidFill>
              </a:defRPr>
            </a:pPr>
            <a:endParaRPr>
              <a:solidFill>
                <a:srgbClr val="11053B"/>
              </a:solidFill>
            </a:endParaRPr>
          </a:p>
          <a:p>
            <a:pPr marL="187157" indent="-187157">
              <a:buSzPct val="100000"/>
              <a:buAutoNum type="arabicPeriod" startAt="2"/>
              <a:defRPr>
                <a:solidFill>
                  <a:srgbClr val="016E8F"/>
                </a:solidFill>
              </a:defRPr>
            </a:pPr>
            <a:r>
              <a:rPr>
                <a:solidFill>
                  <a:srgbClr val="11053B"/>
                </a:solidFill>
              </a:rPr>
              <a:t>    </a:t>
            </a:r>
          </a:p>
        </p:txBody>
      </p:sp>
      <p:sp>
        <p:nvSpPr>
          <p:cNvPr id="213" name="Text"/>
          <p:cNvSpPr txBox="1"/>
          <p:nvPr/>
        </p:nvSpPr>
        <p:spPr>
          <a:xfrm>
            <a:off x="3691113" y="1532120"/>
            <a:ext cx="1761775" cy="635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/>
            </a:pPr>
            <a:r>
              <a:t>  </a:t>
            </a:r>
            <a14:m>
              <m:oMath>
                <m:r>
                  <a:rPr xmlns:a="http://schemas.openxmlformats.org/drawingml/2006/main" sz="24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4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4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4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4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4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4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</a:p>
          <a:p>
            <a:pPr>
              <a:defRPr sz="20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</p:txBody>
      </p:sp>
      <p:sp>
        <p:nvSpPr>
          <p:cNvPr id="214" name="Text"/>
          <p:cNvSpPr txBox="1"/>
          <p:nvPr/>
        </p:nvSpPr>
        <p:spPr>
          <a:xfrm>
            <a:off x="3661300" y="2995722"/>
            <a:ext cx="2137981" cy="1548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17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11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</a:p>
          <a:p>
            <a:pPr>
              <a:defRPr sz="2000"/>
            </a:pPr>
            <a:r>
              <a:t> </a:t>
            </a:r>
            <a14:m>
              <m:oMath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7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2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>
              <a:defRPr sz="2000"/>
            </a:pPr>
            <a:r>
              <a:t>             </a:t>
            </a:r>
            <a14:m>
              <m:oMath>
                <m:r>
                  <a:rPr xmlns:a="http://schemas.openxmlformats.org/drawingml/2006/main" sz="2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2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2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2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2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