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 1. firstname, lastname, grade, osis, baseyear,</a:t>
            </a:r>
          </a:p>
          <a:p>
            <a:pPr/>
          </a:p>
          <a:p>
            <a:pPr/>
            <a:r>
              <a:t>+how is baseyear different from the other instance variables? it’s not assigned an attribute in the constructor.</a:t>
            </a:r>
          </a:p>
          <a:p>
            <a:pPr/>
          </a:p>
          <a:p>
            <a:pPr/>
            <a:r>
              <a:t>2. luis and guilfidan.</a:t>
            </a:r>
          </a:p>
          <a:p>
            <a:pPr/>
            <a:r>
              <a:t>3. firstname= “Gulfidan”, grade = “10”, etc. </a:t>
            </a:r>
          </a:p>
          <a:p>
            <a:pPr/>
          </a:p>
          <a:p>
            <a:pPr/>
            <a:r>
              <a:t>C.  We haven’t seen baseyear, getgrade year or if statements yet.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print(r1) and r2 returns  locations in memory.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 1. firstname, lastname, grade, osis, baseyear,</a:t>
            </a:r>
          </a:p>
          <a:p>
            <a:pPr/>
          </a:p>
          <a:p>
            <a:pPr/>
            <a:r>
              <a:t>+how is baseyear different from the other instance variables? it’s not assigned an attribute in the constructor.</a:t>
            </a:r>
          </a:p>
          <a:p>
            <a:pPr/>
          </a:p>
          <a:p>
            <a:pPr/>
            <a:r>
              <a:t>2. luis and guilfidan.</a:t>
            </a:r>
          </a:p>
          <a:p>
            <a:pPr/>
            <a:r>
              <a:t>3. firstname= “Gulfidan”, grade = “10”, etc. </a:t>
            </a:r>
          </a:p>
          <a:p>
            <a:pPr/>
          </a:p>
          <a:p>
            <a:pPr/>
            <a:r>
              <a:t>C.  We haven’t seen baseyear, getgrade year or if statements yet.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Illustrate on board</a:t>
            </a:r>
          </a:p>
          <a:p>
            <a:pPr/>
          </a:p>
          <a:p>
            <a:pPr/>
            <a:r>
              <a:t>str1 and str2 are both stored in a stack frame.  str1 points to a literal (technically in the constant pool). str 2 points to a memory addresss (like 6ff3c5b5); , which is a memory location in the heap where the object is stored.  </a:t>
            </a:r>
          </a:p>
          <a:p>
            <a:pPr/>
          </a:p>
          <a:p>
            <a:pPr/>
            <a:r>
              <a:t>== is looking at whether the variables are pointing to the same thing (they’re not).  </a:t>
            </a:r>
          </a:p>
          <a:p>
            <a:pPr/>
          </a:p>
          <a:p>
            <a:pPr/>
            <a:r>
              <a:t>equals() looks at whether they point to the same data (they do).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in notes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on board.  </a:t>
            </a:r>
          </a:p>
          <a:p>
            <a:pPr/>
          </a:p>
          <a:p>
            <a:pPr/>
            <a:r>
              <a:t>r1 = 0x100</a:t>
            </a:r>
          </a:p>
          <a:p>
            <a:pPr/>
            <a:r>
              <a:t>r2 = 0x101</a:t>
            </a:r>
          </a:p>
          <a:p>
            <a:pPr/>
          </a:p>
          <a:p>
            <a:pPr/>
            <a:r>
              <a:t>r1 and r2 introduce new objects, with distinct locations in memory.  </a:t>
            </a:r>
          </a:p>
          <a:p>
            <a:pPr/>
          </a:p>
          <a:p>
            <a:pPr/>
            <a:r>
              <a:t>+Why does referece equality return false?  (we have distinct memory addresses).</a:t>
            </a:r>
          </a:p>
          <a:p>
            <a:pPr/>
          </a:p>
          <a:p>
            <a:pPr/>
            <a:r>
              <a:t>+How could we ensure logical equality? write r1.equals(r2);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true, because r2 and r2 both point to the same location in memory.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+logical equality compares data, reference equality compares what the variable is pointing to, which in the case of objects is a location in heap memory, not the data.</a:t>
            </a:r>
          </a:p>
          <a:p>
            <a:pPr/>
          </a:p>
          <a:p>
            <a:pPr/>
            <a:r>
              <a:t>+This is important because it affects how booleans behave. If we want to compare data, we need to use the .equals() method;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compare objects using boolean expressions?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6.4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28,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ick and answer, then write a sentence justifying your answ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620">
                <a:solidFill>
                  <a:schemeClr val="accent5"/>
                </a:solidFill>
              </a:defRPr>
            </a:lvl1pPr>
          </a:lstStyle>
          <a:p>
            <a:pPr/>
            <a:r>
              <a:t>pick and answer, then write a sentence justifying your answer:</a:t>
            </a:r>
          </a:p>
        </p:txBody>
      </p:sp>
      <p:sp>
        <p:nvSpPr>
          <p:cNvPr id="22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465" y="1352600"/>
            <a:ext cx="4515935" cy="3445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9732" y="1352600"/>
            <a:ext cx="4187542" cy="3280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ick and answer, then write a sentence justifying your answ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620">
                <a:solidFill>
                  <a:schemeClr val="accent5"/>
                </a:solidFill>
              </a:defRPr>
            </a:lvl1pPr>
          </a:lstStyle>
          <a:p>
            <a:pPr/>
            <a:r>
              <a:t>pick and answer, then write a sentence justifying your answer:</a:t>
            </a:r>
          </a:p>
        </p:txBody>
      </p:sp>
      <p:sp>
        <p:nvSpPr>
          <p:cNvPr id="22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" y="1498600"/>
            <a:ext cx="50673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3615" y="1072699"/>
            <a:ext cx="1512498" cy="3658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flection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reflection questions</a:t>
            </a:r>
          </a:p>
        </p:txBody>
      </p:sp>
      <p:sp>
        <p:nvSpPr>
          <p:cNvPr id="230" name="What’s the difference between reference equality and logical equality? Describe in a sente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the difference between reference equality and logical equality? Describe in a sentence.</a:t>
            </a:r>
            <a:br/>
          </a:p>
          <a:p>
            <a:pPr/>
            <a:r>
              <a:t>Why do you think it’s important to understand this distinction?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Go to computer. Read instructions below.</a:t>
            </a:r>
          </a:p>
        </p:txBody>
      </p:sp>
      <p:sp>
        <p:nvSpPr>
          <p:cNvPr id="174" name="What will System.out.println(r1) print out if the Rectangle class lacks a toString() method?…"/>
          <p:cNvSpPr txBox="1"/>
          <p:nvPr/>
        </p:nvSpPr>
        <p:spPr>
          <a:xfrm>
            <a:off x="1417188" y="1687902"/>
            <a:ext cx="3497601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will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System.out.println(r1)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print out if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class lacks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method?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think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System.out.println(r1==r2)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will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print out?</a:t>
            </a:r>
          </a:p>
        </p:txBody>
      </p:sp>
      <p:sp>
        <p:nvSpPr>
          <p:cNvPr id="175" name="Rectangle"/>
          <p:cNvSpPr txBox="1"/>
          <p:nvPr/>
        </p:nvSpPr>
        <p:spPr>
          <a:xfrm>
            <a:off x="4899148" y="1687902"/>
            <a:ext cx="3841203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9148" y="1687901"/>
            <a:ext cx="3632828" cy="2192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  <p:bldP build="whole" bldLvl="1" animBg="1" rev="0" advAuto="0" spid="17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81" name="Rectangle"/>
          <p:cNvSpPr txBox="1"/>
          <p:nvPr/>
        </p:nvSpPr>
        <p:spPr>
          <a:xfrm>
            <a:off x="936748" y="1440802"/>
            <a:ext cx="3841203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748" y="1440802"/>
            <a:ext cx="3632828" cy="2192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8900" y="1479550"/>
            <a:ext cx="3114770" cy="86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aming…"/>
          <p:cNvSpPr txBox="1"/>
          <p:nvPr/>
        </p:nvSpPr>
        <p:spPr>
          <a:xfrm>
            <a:off x="2273681" y="633802"/>
            <a:ext cx="5205063" cy="36437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compare objects using boolean expressions?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Like objects of the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/>
              <a:t> class, instances of classes in general require special care when using boolean expressions.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Loops and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warm up</a:t>
            </a:r>
          </a:p>
        </p:txBody>
      </p:sp>
      <p:sp>
        <p:nvSpPr>
          <p:cNvPr id="192" name="Make a prediction: What will the code to the right print out?…"/>
          <p:cNvSpPr txBox="1"/>
          <p:nvPr>
            <p:ph type="body" sz="half" idx="1"/>
          </p:nvPr>
        </p:nvSpPr>
        <p:spPr>
          <a:xfrm>
            <a:off x="594011" y="1570376"/>
            <a:ext cx="3642250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 b="1"/>
              <a:t>Make a prediction: </a:t>
            </a:r>
            <a:r>
              <a:t>What will the code to the right print out?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  <a:defRPr b="1"/>
            </a:pPr>
            <a:r>
              <a:t>Why?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4700" y="1790700"/>
            <a:ext cx="4241800" cy="110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mory in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memory in Java</a:t>
            </a:r>
          </a:p>
        </p:txBody>
      </p:sp>
      <p:sp>
        <p:nvSpPr>
          <p:cNvPr id="196" name="Stack memory:  Where variables containing primitive values and method calls are stored (think ‘stack frames’)…"/>
          <p:cNvSpPr txBox="1"/>
          <p:nvPr>
            <p:ph type="body" sz="half" idx="1"/>
          </p:nvPr>
        </p:nvSpPr>
        <p:spPr>
          <a:xfrm>
            <a:off x="835311" y="1381990"/>
            <a:ext cx="3574682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/>
            </a:pPr>
            <a:r>
              <a:t>Stack memory: </a:t>
            </a:r>
            <a:br/>
            <a:r>
              <a:rPr b="0"/>
              <a:t>Where variables containing primitive values and method calls are stored (think ‘stack frames’)</a:t>
            </a:r>
          </a:p>
          <a:p>
            <a:pPr marL="0" indent="0">
              <a:buClrTx/>
              <a:buSzTx/>
              <a:buFontTx/>
              <a:buNone/>
              <a:defRPr b="1"/>
            </a:pPr>
          </a:p>
          <a:p>
            <a:pPr marL="0" indent="0">
              <a:buClrTx/>
              <a:buSzTx/>
              <a:buFontTx/>
              <a:buNone/>
              <a:defRPr b="1"/>
            </a:pPr>
            <a:r>
              <a:t>Heap:</a:t>
            </a:r>
          </a:p>
          <a:p>
            <a:pPr marL="0" indent="0">
              <a:buClrTx/>
              <a:buSzTx/>
              <a:buFontTx/>
              <a:buNone/>
            </a:pPr>
            <a:r>
              <a:t>Where Java objects are stored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0" y="1352600"/>
            <a:ext cx="4241800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vocabulary </a:t>
            </a:r>
          </a:p>
        </p:txBody>
      </p:sp>
      <p:sp>
        <p:nvSpPr>
          <p:cNvPr id="202" name="Aliases:  Two object variables that reference the same object…"/>
          <p:cNvSpPr txBox="1"/>
          <p:nvPr>
            <p:ph type="body" idx="1"/>
          </p:nvPr>
        </p:nvSpPr>
        <p:spPr>
          <a:xfrm>
            <a:off x="1114711" y="1595776"/>
            <a:ext cx="6321603" cy="3002402"/>
          </a:xfrm>
          <a:prstGeom prst="rect">
            <a:avLst/>
          </a:prstGeom>
        </p:spPr>
        <p:txBody>
          <a:bodyPr/>
          <a:lstStyle/>
          <a:p>
            <a:pPr marL="0" indent="0" defTabSz="822959">
              <a:buClrTx/>
              <a:buSzTx/>
              <a:buFontTx/>
              <a:buNone/>
              <a:defRPr b="1" sz="1619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Aliases: </a:t>
            </a:r>
            <a:br/>
            <a:r>
              <a:rPr b="0"/>
              <a:t>Two object variables that reference the same object</a:t>
            </a:r>
            <a:endParaRPr b="0"/>
          </a:p>
          <a:p>
            <a:pPr marL="0" indent="0" defTabSz="822959">
              <a:buClrTx/>
              <a:buSzTx/>
              <a:buFontTx/>
              <a:buNone/>
              <a:defRPr b="1" sz="1619">
                <a:solidFill>
                  <a:schemeClr val="accent1">
                    <a:lumOff val="-6117"/>
                  </a:schemeClr>
                </a:solidFill>
              </a:defRPr>
            </a:pPr>
          </a:p>
          <a:p>
            <a:pPr marL="0" indent="0" defTabSz="822959">
              <a:buClrTx/>
              <a:buSzTx/>
              <a:buFontTx/>
              <a:buNone/>
              <a:defRPr b="1" sz="1619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Reference equality:</a:t>
            </a:r>
            <a:br/>
            <a:r>
              <a:rPr b="0"/>
              <a:t>Equality operator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/>
              <a:t>) compares the references (objects in memory) of two objects</a:t>
            </a:r>
            <a:endParaRPr b="0"/>
          </a:p>
          <a:p>
            <a:pPr marL="0" indent="0" defTabSz="822959">
              <a:buClrTx/>
              <a:buSzTx/>
              <a:buFontTx/>
              <a:buNone/>
              <a:defRPr b="1" sz="1619"/>
            </a:pPr>
          </a:p>
          <a:p>
            <a:pPr marL="0" indent="0" defTabSz="822959">
              <a:buClrTx/>
              <a:buSzTx/>
              <a:buFontTx/>
              <a:buNone/>
              <a:defRPr b="1" sz="1619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Logical equality:</a:t>
            </a:r>
            <a:br/>
            <a:r>
              <a:rPr b="0"/>
              <a:t>The .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b="0"/>
              <a:t> method compares the data of two oebjects, instead of the value of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ther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other classes</a:t>
            </a:r>
          </a:p>
        </p:txBody>
      </p:sp>
      <p:sp>
        <p:nvSpPr>
          <p:cNvPr id="207" name="Rectangle"/>
          <p:cNvSpPr txBox="1"/>
          <p:nvPr/>
        </p:nvSpPr>
        <p:spPr>
          <a:xfrm>
            <a:off x="936748" y="1440802"/>
            <a:ext cx="3841203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748" y="1440802"/>
            <a:ext cx="3632828" cy="2192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8900" y="1479550"/>
            <a:ext cx="3114770" cy="86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0250" y="2108200"/>
            <a:ext cx="3263900" cy="67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What will this print ou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What will this print out?</a:t>
            </a:r>
          </a:p>
        </p:txBody>
      </p:sp>
      <p:sp>
        <p:nvSpPr>
          <p:cNvPr id="215" name="r3 and r2 are aliases"/>
          <p:cNvSpPr txBox="1"/>
          <p:nvPr/>
        </p:nvSpPr>
        <p:spPr>
          <a:xfrm>
            <a:off x="2230908" y="3514953"/>
            <a:ext cx="16733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r3 and r2 are </a:t>
            </a:r>
            <a:r>
              <a:rPr b="1"/>
              <a:t>aliases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