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See solution references at: https://codehs.com/lms/assignment/55325744/lesson_plan?section_id=256470</a:t>
            </a:r>
          </a:p>
          <a:p>
            <a:pPr/>
          </a:p>
          <a:p>
            <a:pPr/>
            <a:r>
              <a:t>Pre-planned Qs for 5.7.5:</a:t>
            </a:r>
          </a:p>
          <a:p>
            <a:pPr/>
            <a:r>
              <a:t>+how does the nextInt(min, max) method work?  The formula for creating a random number is (Math.random() * range) + min. In order to get the correct numbers for this, students should find the range by subtracting the min range from the max. Then, use the min as the minimum value in the Math.Random formula to create the correct range.</a:t>
            </a:r>
          </a:p>
          <a:p>
            <a:pPr/>
          </a:p>
          <a:p>
            <a:pPr/>
            <a:r>
              <a:t>Pre-planned Qs for 5.7.6:</a:t>
            </a:r>
          </a:p>
          <a:p>
            <a:pPr/>
            <a:r>
              <a:t>+How can I tell who won?  Students will have to create the getWinner method with a series of scenarios for who should win. Essentially, this method should test what the computer put compared to the user. Students should use .equals to compare the responses to determine which player has won.</a:t>
            </a:r>
          </a:p>
          <a:p>
            <a:pPr/>
          </a:p>
          <a:p>
            <a:pPr/>
            <a:r>
              <a:t>Pre-planned Qs for 5.7.7:</a:t>
            </a:r>
          </a:p>
          <a:p>
            <a:pPr/>
            <a:r>
              <a:t>+Where should I be using the instance variable?  +When a new team is created, totalTeams should increase by one. Both variables will be needed to complete the comparison in tournamentReady.</a:t>
            </a:r>
          </a:p>
          <a:p>
            <a:pPr/>
          </a:p>
          <a:p>
            <a:pPr/>
          </a:p>
          <a:p>
            <a:pPr/>
            <a:r>
              <a:t>+How do I implement tournamentReady?  The tournament is ready to proceed if the total number of teams signed up is at least minTeams. Compare the two static variables and return the result of the comparison.</a:t>
            </a:r>
          </a:p>
          <a:p>
            <a:pPr/>
          </a:p>
          <a:p>
            <a:pPr/>
          </a:p>
          <a:p>
            <a:pPr/>
          </a:p>
          <a:p>
            <a:pPr/>
          </a:p>
          <a:p>
            <a:pPr/>
          </a:p>
          <a:p>
            <a:pPr/>
          </a:p>
          <a:p>
            <a:pPr/>
          </a:p>
          <a:p>
            <a:pPr/>
          </a:p>
          <a:p>
            <a:pPr/>
          </a:p>
          <a:p>
            <a:pPr/>
          </a:p>
          <a:p>
            <a:pPr/>
          </a:p>
          <a:p>
            <a:pPr/>
          </a:p>
          <a:p>
            <a:pPr/>
          </a:p>
          <a:p>
            <a:pPr/>
          </a:p>
          <a:p>
            <a:pPr/>
          </a:p>
          <a:p>
            <a:pPr/>
          </a:p>
          <a:p>
            <a:pP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a. answer: Static variables belong to a class, and all objects of the class share a single static variable.</a:t>
            </a:r>
          </a:p>
          <a:p>
            <a:pPr/>
            <a:r>
              <a:t>b. An error will be thrown because a static method cannot access instance variables.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Finish all lessons of Unit 5 on CodeHS</a:t>
            </a:r>
            <a:endParaRPr b="0" sz="1200"/>
          </a:p>
        </p:txBody>
      </p:sp>
      <p:sp>
        <p:nvSpPr>
          <p:cNvPr id="46" name="Dr. O’Brien. 1/26"/>
          <p:cNvSpPr txBox="1"/>
          <p:nvPr/>
        </p:nvSpPr>
        <p:spPr>
          <a:xfrm>
            <a:off x="7653808" y="39450"/>
            <a:ext cx="1327102"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1/26</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tif"/><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18.3</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26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8;p19"/>
          <p:cNvSpPr txBox="1"/>
          <p:nvPr>
            <p:ph type="title"/>
          </p:nvPr>
        </p:nvSpPr>
        <p:spPr>
          <a:xfrm>
            <a:off x="1447097" y="352367"/>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Then (i) select an answer for the problem below, and (ii) justify your answer in a complete sentence:</a:t>
            </a:r>
          </a:p>
        </p:txBody>
      </p:sp>
      <p:sp>
        <p:nvSpPr>
          <p:cNvPr id="191" name="The following code segment appears in a class other than Element.…"/>
          <p:cNvSpPr txBox="1"/>
          <p:nvPr/>
        </p:nvSpPr>
        <p:spPr>
          <a:xfrm>
            <a:off x="588683" y="1389073"/>
            <a:ext cx="7966634" cy="262036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sz="1200">
                <a:solidFill>
                  <a:srgbClr val="333333"/>
                </a:solidFill>
              </a:defRPr>
            </a:pPr>
            <a:r>
              <a:t>The following code segment appears in a class other than</a:t>
            </a:r>
            <a:r>
              <a:rPr>
                <a:latin typeface="Menlo Regular"/>
                <a:ea typeface="Menlo Regular"/>
                <a:cs typeface="Menlo Regular"/>
                <a:sym typeface="Menlo Regular"/>
              </a:rPr>
              <a:t> Element</a:t>
            </a:r>
            <a:r>
              <a:t>.</a:t>
            </a:r>
          </a:p>
          <a:p>
            <a:pPr defTabSz="457200">
              <a:spcBef>
                <a:spcPts val="1400"/>
              </a:spcBef>
              <a:defRPr sz="1200">
                <a:solidFill>
                  <a:srgbClr val="333333"/>
                </a:solidFill>
              </a:defRPr>
            </a:pPr>
            <a:r>
              <a:t>Which of the following best describes the behavior of the code segment?</a:t>
            </a:r>
          </a:p>
          <a:p>
            <a:pPr defTabSz="457200">
              <a:defRPr sz="1200">
                <a:solidFill>
                  <a:srgbClr val="333333"/>
                </a:solidFill>
              </a:defRPr>
            </a:pPr>
          </a:p>
          <a:p>
            <a:pPr defTabSz="457200">
              <a:defRPr sz="1200">
                <a:solidFill>
                  <a:srgbClr val="333333"/>
                </a:solidFill>
              </a:defRPr>
            </a:pPr>
          </a:p>
        </p:txBody>
      </p:sp>
      <p:pic>
        <p:nvPicPr>
          <p:cNvPr id="192" name="Image" descr="Image"/>
          <p:cNvPicPr>
            <a:picLocks noChangeAspect="1"/>
          </p:cNvPicPr>
          <p:nvPr/>
        </p:nvPicPr>
        <p:blipFill>
          <a:blip r:embed="rId2">
            <a:extLst/>
          </a:blip>
          <a:stretch>
            <a:fillRect/>
          </a:stretch>
        </p:blipFill>
        <p:spPr>
          <a:xfrm>
            <a:off x="588683" y="1389073"/>
            <a:ext cx="3705449" cy="1339824"/>
          </a:xfrm>
          <a:prstGeom prst="rect">
            <a:avLst/>
          </a:prstGeom>
          <a:ln w="12700">
            <a:miter lim="400000"/>
          </a:ln>
        </p:spPr>
      </p:pic>
      <p:sp>
        <p:nvSpPr>
          <p:cNvPr id="193" name="Exactly 5 Element objects are created.…"/>
          <p:cNvSpPr txBox="1"/>
          <p:nvPr/>
        </p:nvSpPr>
        <p:spPr>
          <a:xfrm>
            <a:off x="592927" y="3302413"/>
            <a:ext cx="8552701" cy="1422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33947" indent="-233947">
              <a:buSzPct val="100000"/>
              <a:buAutoNum type="alphaUcPeriod" startAt="1"/>
              <a:defRPr sz="1200">
                <a:solidFill>
                  <a:schemeClr val="accent5"/>
                </a:solidFill>
                <a:latin typeface="Courier New"/>
                <a:ea typeface="Courier New"/>
                <a:cs typeface="Courier New"/>
                <a:sym typeface="Courier New"/>
              </a:defRPr>
            </a:pPr>
            <a:r>
              <a:t>Exactly 5 Element objects are created.</a:t>
            </a:r>
          </a:p>
          <a:p>
            <a:pPr marL="233947" indent="-233947">
              <a:buSzPct val="100000"/>
              <a:buAutoNum type="alphaUcPeriod" startAt="1"/>
              <a:defRPr sz="1200">
                <a:solidFill>
                  <a:schemeClr val="accent5"/>
                </a:solidFill>
                <a:latin typeface="Courier New"/>
                <a:ea typeface="Courier New"/>
                <a:cs typeface="Courier New"/>
                <a:sym typeface="Courier New"/>
              </a:defRPr>
            </a:pPr>
            <a:r>
              <a:t>Exactly 10 Element objects are created.</a:t>
            </a:r>
          </a:p>
          <a:p>
            <a:pPr marL="233947" indent="-233947">
              <a:buSzPct val="100000"/>
              <a:buAutoNum type="alphaUcPeriod" startAt="1"/>
              <a:defRPr sz="1200">
                <a:solidFill>
                  <a:schemeClr val="accent5"/>
                </a:solidFill>
                <a:latin typeface="Courier New"/>
                <a:ea typeface="Courier New"/>
                <a:cs typeface="Courier New"/>
                <a:sym typeface="Courier New"/>
              </a:defRPr>
            </a:pPr>
            <a:r>
              <a:t>Between 0 and 5 Element objects are created, and Element.max_value is increased only for the first object created.</a:t>
            </a:r>
          </a:p>
          <a:p>
            <a:pPr marL="233947" indent="-233947">
              <a:buSzPct val="100000"/>
              <a:buAutoNum type="alphaUcPeriod" startAt="1"/>
              <a:defRPr sz="1200">
                <a:solidFill>
                  <a:schemeClr val="accent5"/>
                </a:solidFill>
                <a:latin typeface="Courier New"/>
                <a:ea typeface="Courier New"/>
                <a:cs typeface="Courier New"/>
                <a:sym typeface="Courier New"/>
              </a:defRPr>
            </a:pPr>
            <a:r>
              <a:t>Between 1 and 5 Element objects are created, and Element.max_value is increased for every object created.</a:t>
            </a:r>
          </a:p>
          <a:p>
            <a:pPr marL="233947" indent="-233947">
              <a:buSzPct val="100000"/>
              <a:buAutoNum type="alphaUcPeriod" startAt="1"/>
              <a:defRPr sz="1200">
                <a:solidFill>
                  <a:schemeClr val="accent5"/>
                </a:solidFill>
                <a:latin typeface="Courier New"/>
                <a:ea typeface="Courier New"/>
                <a:cs typeface="Courier New"/>
                <a:sym typeface="Courier New"/>
              </a:defRPr>
            </a:pPr>
            <a:r>
              <a:t>Between 1 and 5 Element objects are created, and Element.max_value is increased for at least one object created.</a:t>
            </a:r>
          </a:p>
        </p:txBody>
      </p:sp>
      <p:pic>
        <p:nvPicPr>
          <p:cNvPr id="194" name="Image" descr="Image"/>
          <p:cNvPicPr>
            <a:picLocks noChangeAspect="1"/>
          </p:cNvPicPr>
          <p:nvPr/>
        </p:nvPicPr>
        <p:blipFill>
          <a:blip r:embed="rId3">
            <a:extLst/>
          </a:blip>
          <a:stretch>
            <a:fillRect/>
          </a:stretch>
        </p:blipFill>
        <p:spPr>
          <a:xfrm>
            <a:off x="5781857" y="1468159"/>
            <a:ext cx="2923993" cy="167085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Vocab (recap)…"/>
          <p:cNvSpPr txBox="1"/>
          <p:nvPr>
            <p:ph type="title"/>
          </p:nvPr>
        </p:nvSpPr>
        <p:spPr>
          <a:xfrm>
            <a:off x="1464071" y="5886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Vocab (recap)</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These should be in your notes already! If not, copy the definition in your notebook.</a:t>
            </a:r>
          </a:p>
        </p:txBody>
      </p:sp>
      <p:pic>
        <p:nvPicPr>
          <p:cNvPr id="197" name="Image" descr="Image"/>
          <p:cNvPicPr>
            <a:picLocks noChangeAspect="1"/>
          </p:cNvPicPr>
          <p:nvPr/>
        </p:nvPicPr>
        <p:blipFill>
          <a:blip r:embed="rId2">
            <a:extLst/>
          </a:blip>
          <a:stretch>
            <a:fillRect/>
          </a:stretch>
        </p:blipFill>
        <p:spPr>
          <a:xfrm>
            <a:off x="717550" y="1770873"/>
            <a:ext cx="7886700" cy="26289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3" name="Google Shape;118;p19"/>
          <p:cNvGrpSpPr/>
          <p:nvPr/>
        </p:nvGrpSpPr>
        <p:grpSpPr>
          <a:xfrm>
            <a:off x="1449898" y="183715"/>
            <a:ext cx="5971665" cy="874270"/>
            <a:chOff x="0" y="0"/>
            <a:chExt cx="5971663" cy="874269"/>
          </a:xfrm>
        </p:grpSpPr>
        <p:sp>
          <p:nvSpPr>
            <p:cNvPr id="199" name="Rectangle"/>
            <p:cNvSpPr/>
            <p:nvPr/>
          </p:nvSpPr>
          <p:spPr>
            <a:xfrm>
              <a:off x="-1" y="0"/>
              <a:ext cx="5331479" cy="87427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02" name="Do now…"/>
            <p:cNvGrpSpPr/>
            <p:nvPr/>
          </p:nvGrpSpPr>
          <p:grpSpPr>
            <a:xfrm>
              <a:off x="11088" y="11088"/>
              <a:ext cx="5960575" cy="852093"/>
              <a:chOff x="-1" y="-1"/>
              <a:chExt cx="5960573" cy="852091"/>
            </a:xfrm>
          </p:grpSpPr>
          <p:sp>
            <p:nvSpPr>
              <p:cNvPr id="200" name="Rectangle"/>
              <p:cNvSpPr/>
              <p:nvPr/>
            </p:nvSpPr>
            <p:spPr>
              <a:xfrm>
                <a:off x="-2" y="-2"/>
                <a:ext cx="5960575" cy="852093"/>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01" name="Mini-lesson…"/>
              <p:cNvSpPr txBox="1"/>
              <p:nvPr/>
            </p:nvSpPr>
            <p:spPr>
              <a:xfrm>
                <a:off x="14890" y="14890"/>
                <a:ext cx="5930792" cy="822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Coding to lean: Independent work</a:t>
                </a:r>
              </a:p>
              <a:p>
                <a:pPr defTabSz="507148">
                  <a:defRPr sz="1300">
                    <a:solidFill>
                      <a:schemeClr val="accent5"/>
                    </a:solidFill>
                  </a:defRPr>
                </a:pPr>
                <a:r>
                  <a:rPr>
                    <a:solidFill>
                      <a:schemeClr val="accent1"/>
                    </a:solidFill>
                  </a:rPr>
                  <a:t>Remain your workstation. Read BSTs below.</a:t>
                </a:r>
              </a:p>
            </p:txBody>
          </p:sp>
        </p:grpSp>
      </p:grpSp>
      <p:sp>
        <p:nvSpPr>
          <p:cNvPr id="204" name="be sure to:"/>
          <p:cNvSpPr txBox="1"/>
          <p:nvPr/>
        </p:nvSpPr>
        <p:spPr>
          <a:xfrm>
            <a:off x="1506301" y="1152719"/>
            <a:ext cx="1283445"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be sure to: </a:t>
            </a:r>
          </a:p>
        </p:txBody>
      </p:sp>
      <p:sp>
        <p:nvSpPr>
          <p:cNvPr id="205" name="Complete all of Unit 5 (Writing Classes) on CodeHS…"/>
          <p:cNvSpPr txBox="1"/>
          <p:nvPr/>
        </p:nvSpPr>
        <p:spPr>
          <a:xfrm>
            <a:off x="2914009" y="1227927"/>
            <a:ext cx="5946265" cy="6731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Complete all of </a:t>
            </a:r>
            <a:r>
              <a:rPr>
                <a:solidFill>
                  <a:schemeClr val="accent5"/>
                </a:solidFill>
              </a:rPr>
              <a:t>Unit 5 (Writing Classes)</a:t>
            </a:r>
            <a:r>
              <a:t> on CodeHS</a:t>
            </a:r>
          </a:p>
          <a:p>
            <a:pPr marL="187157" indent="-187157">
              <a:buSzPct val="100000"/>
              <a:buAutoNum type="arabicPeriod" startAt="1"/>
              <a:defRPr>
                <a:solidFill>
                  <a:schemeClr val="accent3">
                    <a:lumOff val="-9098"/>
                  </a:schemeClr>
                </a:solidFill>
              </a:defRPr>
            </a:pPr>
            <a:r>
              <a:t>If you have a question, ask!</a:t>
            </a:r>
          </a:p>
          <a:p>
            <a:pPr marL="187157" indent="-187157">
              <a:buSzPct val="100000"/>
              <a:buAutoNum type="arabicPeriod" startAt="1"/>
              <a:defRPr>
                <a:solidFill>
                  <a:schemeClr val="accent3">
                    <a:lumOff val="-9098"/>
                  </a:schemeClr>
                </a:solidFill>
              </a:defRPr>
            </a:pPr>
            <a:r>
              <a:t>complete any remaining assignment for </a:t>
            </a:r>
            <a:r>
              <a:rPr>
                <a:solidFill>
                  <a:schemeClr val="accent5"/>
                </a:solidFill>
              </a:rPr>
              <a:t>homework</a:t>
            </a:r>
            <a:r>
              <a:t>!</a:t>
            </a:r>
          </a:p>
        </p:txBody>
      </p:sp>
      <p:pic>
        <p:nvPicPr>
          <p:cNvPr id="206" name="Image" descr="Image"/>
          <p:cNvPicPr>
            <a:picLocks noChangeAspect="1"/>
          </p:cNvPicPr>
          <p:nvPr/>
        </p:nvPicPr>
        <p:blipFill>
          <a:blip r:embed="rId3">
            <a:extLst/>
          </a:blip>
          <a:stretch>
            <a:fillRect/>
          </a:stretch>
        </p:blipFill>
        <p:spPr>
          <a:xfrm>
            <a:off x="3035753" y="2740826"/>
            <a:ext cx="5128142" cy="1709382"/>
          </a:xfrm>
          <a:prstGeom prst="rect">
            <a:avLst/>
          </a:prstGeom>
          <a:ln w="12700">
            <a:miter lim="400000"/>
          </a:ln>
        </p:spPr>
      </p:pic>
      <p:sp>
        <p:nvSpPr>
          <p:cNvPr id="207" name="Vocab:"/>
          <p:cNvSpPr txBox="1"/>
          <p:nvPr/>
        </p:nvSpPr>
        <p:spPr>
          <a:xfrm>
            <a:off x="1379301" y="2941596"/>
            <a:ext cx="789584"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Vocab:</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5" name="Google Shape;118;p19"/>
          <p:cNvGrpSpPr/>
          <p:nvPr/>
        </p:nvGrpSpPr>
        <p:grpSpPr>
          <a:xfrm>
            <a:off x="1449898" y="183715"/>
            <a:ext cx="5971665" cy="874270"/>
            <a:chOff x="0" y="0"/>
            <a:chExt cx="5971663" cy="874269"/>
          </a:xfrm>
        </p:grpSpPr>
        <p:sp>
          <p:nvSpPr>
            <p:cNvPr id="211" name="Rectangle"/>
            <p:cNvSpPr/>
            <p:nvPr/>
          </p:nvSpPr>
          <p:spPr>
            <a:xfrm>
              <a:off x="-1" y="0"/>
              <a:ext cx="5331479" cy="87427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14" name="Do now…"/>
            <p:cNvGrpSpPr/>
            <p:nvPr/>
          </p:nvGrpSpPr>
          <p:grpSpPr>
            <a:xfrm>
              <a:off x="11088" y="11088"/>
              <a:ext cx="5960575" cy="852093"/>
              <a:chOff x="-1" y="-1"/>
              <a:chExt cx="5960573" cy="852091"/>
            </a:xfrm>
          </p:grpSpPr>
          <p:sp>
            <p:nvSpPr>
              <p:cNvPr id="212" name="Rectangle"/>
              <p:cNvSpPr/>
              <p:nvPr/>
            </p:nvSpPr>
            <p:spPr>
              <a:xfrm>
                <a:off x="-2" y="-2"/>
                <a:ext cx="5960575" cy="852093"/>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13" name="Mini-lesson…"/>
              <p:cNvSpPr txBox="1"/>
              <p:nvPr/>
            </p:nvSpPr>
            <p:spPr>
              <a:xfrm>
                <a:off x="14890" y="14890"/>
                <a:ext cx="5930792" cy="822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lvl1pPr defTabSz="507148">
                  <a:defRPr sz="2000">
                    <a:latin typeface="+mn-lt"/>
                    <a:ea typeface="+mn-ea"/>
                    <a:cs typeface="+mn-cs"/>
                    <a:sym typeface="Arial"/>
                  </a:defRPr>
                </a:lvl1pPr>
              </a:lstStyle>
              <a:p>
                <a:pPr/>
                <a:r>
                  <a:t>Reflection &amp; wrapping up</a:t>
                </a:r>
              </a:p>
            </p:txBody>
          </p:sp>
        </p:grpSp>
      </p:grpSp>
      <p:sp>
        <p:nvSpPr>
          <p:cNvPr id="216" name="be sure to:"/>
          <p:cNvSpPr txBox="1"/>
          <p:nvPr/>
        </p:nvSpPr>
        <p:spPr>
          <a:xfrm>
            <a:off x="1198500" y="1152719"/>
            <a:ext cx="1283445"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be sure to: </a:t>
            </a:r>
          </a:p>
        </p:txBody>
      </p:sp>
      <p:sp>
        <p:nvSpPr>
          <p:cNvPr id="217" name="Get out your notebook. Answer the questions below with a complete sentence for each:…"/>
          <p:cNvSpPr txBox="1"/>
          <p:nvPr/>
        </p:nvSpPr>
        <p:spPr>
          <a:xfrm>
            <a:off x="900915" y="1564953"/>
            <a:ext cx="4046724" cy="19685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Get out your notebook. Answer the questions below with a complete sentence for each:</a:t>
            </a:r>
          </a:p>
          <a:p>
            <a:pPr lvl="1" marL="695157" indent="-187157">
              <a:buSzPct val="100000"/>
              <a:buAutoNum type="alphaLcPeriod" startAt="1"/>
              <a:defRPr>
                <a:solidFill>
                  <a:schemeClr val="accent5"/>
                </a:solidFill>
              </a:defRPr>
            </a:pPr>
            <a:r>
              <a:t> What makes static methods and variables different from other sorts of constructs? </a:t>
            </a:r>
          </a:p>
          <a:p>
            <a:pPr lvl="1" marL="695157" indent="-187157">
              <a:buSzPct val="100000"/>
              <a:buAutoNum type="alphaLcPeriod" startAt="1"/>
              <a:defRPr>
                <a:solidFill>
                  <a:schemeClr val="accent5"/>
                </a:solidFill>
              </a:defRPr>
            </a:pPr>
            <a:r>
              <a:t> What will happen if the method below is run? Why?</a:t>
            </a:r>
          </a:p>
          <a:p>
            <a:pPr marL="187157" indent="-187157">
              <a:buSzPct val="100000"/>
              <a:buAutoNum type="arabicPeriod" startAt="1"/>
              <a:defRPr>
                <a:solidFill>
                  <a:schemeClr val="accent3">
                    <a:lumOff val="-9098"/>
                  </a:schemeClr>
                </a:solidFill>
              </a:defRPr>
            </a:pPr>
            <a:r>
              <a:t>Be prepared to share out!</a:t>
            </a:r>
          </a:p>
        </p:txBody>
      </p:sp>
      <p:pic>
        <p:nvPicPr>
          <p:cNvPr id="218" name="Image" descr="Image"/>
          <p:cNvPicPr>
            <a:picLocks noChangeAspect="1"/>
          </p:cNvPicPr>
          <p:nvPr/>
        </p:nvPicPr>
        <p:blipFill>
          <a:blip r:embed="rId3">
            <a:extLst/>
          </a:blip>
          <a:stretch>
            <a:fillRect/>
          </a:stretch>
        </p:blipFill>
        <p:spPr>
          <a:xfrm>
            <a:off x="5593952" y="1299175"/>
            <a:ext cx="3053022" cy="2034076"/>
          </a:xfrm>
          <a:prstGeom prst="rect">
            <a:avLst/>
          </a:prstGeom>
          <a:ln w="12700">
            <a:miter lim="400000"/>
          </a:ln>
        </p:spPr>
      </p:pic>
      <p:pic>
        <p:nvPicPr>
          <p:cNvPr id="219" name="Image" descr="Image"/>
          <p:cNvPicPr>
            <a:picLocks noChangeAspect="1"/>
          </p:cNvPicPr>
          <p:nvPr/>
        </p:nvPicPr>
        <p:blipFill>
          <a:blip r:embed="rId4">
            <a:extLst/>
          </a:blip>
          <a:stretch>
            <a:fillRect/>
          </a:stretch>
        </p:blipFill>
        <p:spPr>
          <a:xfrm>
            <a:off x="1482827" y="3640887"/>
            <a:ext cx="2578101" cy="7493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