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5 columns and 5 rows.</a:t>
            </a:r>
          </a:p>
          <a:p>
            <a:pPr marL="187157" indent="-187157">
              <a:buSzPct val="100000"/>
              <a:buAutoNum type="arabicPeriod" startAt="1"/>
            </a:pPr>
            <a:r>
              <a:t>We can access data by row and column. Easier to represent and access data.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507 textbook.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</a:t>
            </a:r>
          </a:p>
          <a:p>
            <a:pPr/>
            <a:r>
              <a:t>pivot: 2, elimination coefficient: -4, multiplier: 2</a:t>
            </a:r>
          </a:p>
          <a:p>
            <a:pPr/>
          </a:p>
          <a:p>
            <a:pPr/>
            <a:r>
              <a:t> 4x -  6y + 2z = -4</a:t>
            </a:r>
          </a:p>
          <a:p>
            <a:pPr/>
            <a:r>
              <a:t>-4x + 9y.        = 7 </a:t>
            </a:r>
          </a:p>
          <a:p>
            <a:pPr/>
            <a:r>
              <a:t> ————————</a:t>
            </a:r>
          </a:p>
          <a:p>
            <a:pPr/>
            <a:r>
              <a:t>         3y.   +2z = 3</a:t>
            </a:r>
          </a:p>
          <a:p>
            <a:pPr/>
          </a:p>
          <a:p>
            <a:pPr/>
            <a:r>
              <a:t> y + 2/3 z = 1</a:t>
            </a:r>
          </a:p>
          <a:p>
            <a:pPr/>
          </a:p>
          <a:p>
            <a:pPr>
              <a:defRPr b="1"/>
            </a:pPr>
            <a:r>
              <a:t>y = 1 - 2/3z</a:t>
            </a:r>
          </a:p>
          <a:p>
            <a:pPr/>
          </a:p>
          <a:p>
            <a:pPr/>
            <a:r>
              <a:t>4x - 6(1 - 2/3z) +2z = -4</a:t>
            </a:r>
          </a:p>
          <a:p>
            <a:pPr/>
          </a:p>
          <a:p>
            <a:pPr/>
            <a:r>
              <a:t>4x.  -6 + 4z + 2z = -4</a:t>
            </a:r>
          </a:p>
          <a:p>
            <a:pPr/>
          </a:p>
          <a:p>
            <a:pPr/>
            <a:r>
              <a:t>4x +6z. = 2</a:t>
            </a:r>
          </a:p>
          <a:p>
            <a:pPr/>
          </a:p>
          <a:p>
            <a:pPr/>
            <a:r>
              <a:t>2x + 3z = 1</a:t>
            </a:r>
          </a:p>
          <a:p>
            <a:pPr/>
          </a:p>
          <a:p>
            <a:pPr>
              <a:defRPr b="1"/>
            </a:pPr>
            <a:r>
              <a:t>x = 0.5 - 1.5z </a:t>
            </a:r>
          </a:p>
          <a:p>
            <a:pPr>
              <a:defRPr b="1"/>
            </a:pPr>
          </a:p>
          <a:p>
            <a:pPr/>
            <a:r>
              <a:t>z = a, where a is any real.</a:t>
            </a:r>
          </a:p>
          <a:p>
            <a:pPr/>
          </a:p>
          <a:p>
            <a:pPr/>
            <a:r>
              <a:t>2. This system will appear to end up with a zero pivot in the second row, if students don’t perform a row exchange (see ipad for detailed solution). </a:t>
            </a:r>
          </a:p>
          <a:p>
            <a:pPr/>
          </a:p>
          <a:p>
            <a:pPr/>
            <a:r>
              <a:t>3.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perform Gaussian elimination on matrices?</a:t>
            </a:r>
          </a:p>
        </p:txBody>
      </p:sp>
      <p:sp>
        <p:nvSpPr>
          <p:cNvPr id="45" name="Dr. O’Brien  2/15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2/15/22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Answer the questions below. Write a complete sentence for each question!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How many columns are in the spreadsheet to the right? How many rows?…"/>
          <p:cNvSpPr txBox="1"/>
          <p:nvPr/>
        </p:nvSpPr>
        <p:spPr>
          <a:xfrm>
            <a:off x="695187" y="2055913"/>
            <a:ext cx="260496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How many columns are in the spreadsheet to the right? How many rows?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Why do you think it’s useful to represent data in spreadsheets?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8000" y="1985874"/>
            <a:ext cx="4253815" cy="117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6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perform Gaussian elimination on matrices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Matrices are a useful way to solve systems of equations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Review for Thursday quiz!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Matrices</a:t>
            </a:r>
          </a:p>
        </p:txBody>
      </p:sp>
      <p:sp>
        <p:nvSpPr>
          <p:cNvPr id="202" name="An   matrix is an array with   rows and   columns:"/>
          <p:cNvSpPr txBox="1"/>
          <p:nvPr/>
        </p:nvSpPr>
        <p:spPr>
          <a:xfrm>
            <a:off x="1443983" y="1352600"/>
            <a:ext cx="6606138" cy="22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An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matrix</a:t>
            </a:r>
            <a:r>
              <a:t> is an array with </a:t>
            </a:r>
            <a14:m>
              <m:oMath>
                <m:r>
                  <a:rPr xmlns:a="http://schemas.openxmlformats.org/drawingml/2006/main" sz="175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rows and </a:t>
            </a:r>
            <a14:m>
              <m:oMath>
                <m:r>
                  <a:rPr xmlns:a="http://schemas.openxmlformats.org/drawingml/2006/main" sz="185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columns:</a:t>
            </a:r>
            <a:endParaRPr>
              <a:solidFill>
                <a:srgbClr val="01467C"/>
              </a:solidFill>
            </a:endParaR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0" y="1860550"/>
            <a:ext cx="45085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where each entry   is a real number."/>
          <p:cNvSpPr txBox="1"/>
          <p:nvPr/>
        </p:nvSpPr>
        <p:spPr>
          <a:xfrm>
            <a:off x="847083" y="4008892"/>
            <a:ext cx="6606138" cy="26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where each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a real number.</a:t>
            </a:r>
            <a:endParaRPr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atrix vocabulary"/>
          <p:cNvSpPr txBox="1"/>
          <p:nvPr>
            <p:ph type="title"/>
          </p:nvPr>
        </p:nvSpPr>
        <p:spPr>
          <a:xfrm>
            <a:off x="1864854" y="449145"/>
            <a:ext cx="6321601" cy="6354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Matrix vocabulary</a:t>
            </a:r>
          </a:p>
        </p:txBody>
      </p:sp>
      <p:sp>
        <p:nvSpPr>
          <p:cNvPr id="207" name="Coefficient matrix…"/>
          <p:cNvSpPr txBox="1"/>
          <p:nvPr/>
        </p:nvSpPr>
        <p:spPr>
          <a:xfrm>
            <a:off x="530494" y="1582402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Coefficient matrix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Matrix containing the coefficients from the left hand side of the system of equations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8" name="Augmented matrix…"/>
          <p:cNvSpPr txBox="1"/>
          <p:nvPr/>
        </p:nvSpPr>
        <p:spPr>
          <a:xfrm>
            <a:off x="530494" y="2948154"/>
            <a:ext cx="192972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Augmented matrix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Matrix containing the coefficients from the left hand side of the system of equations and also the numbers on the right hand side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466" y="942273"/>
            <a:ext cx="47371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1473" y="1855452"/>
            <a:ext cx="40767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7581" y="3194877"/>
            <a:ext cx="4686301" cy="100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3"/>
      <p:bldP build="whole" bldLvl="1" animBg="1" rev="0" advAuto="0" spid="208" grpId="4"/>
      <p:bldP build="whole" bldLvl="1" animBg="1" rev="0" advAuto="0" spid="207" grpId="2"/>
      <p:bldP build="whole" bldLvl="1" animBg="1" rev="0" advAuto="0" spid="209" grpId="1"/>
      <p:bldP build="whole" bldLvl="1" animBg="1" rev="0" advAuto="0" spid="211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ugmented matrix"/>
          <p:cNvSpPr txBox="1"/>
          <p:nvPr>
            <p:ph type="title"/>
          </p:nvPr>
        </p:nvSpPr>
        <p:spPr>
          <a:xfrm>
            <a:off x="1864854" y="449145"/>
            <a:ext cx="6321601" cy="6354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Augmented matrix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681" y="1621911"/>
            <a:ext cx="2120901" cy="1003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Write the augmented matrix for each system of equations:"/>
          <p:cNvSpPr txBox="1"/>
          <p:nvPr/>
        </p:nvSpPr>
        <p:spPr>
          <a:xfrm>
            <a:off x="2153054" y="1124651"/>
            <a:ext cx="4565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Write the augmented matrix for each system of equations:</a:t>
            </a:r>
          </a:p>
        </p:txBody>
      </p:sp>
      <p:sp>
        <p:nvSpPr>
          <p:cNvPr id="216" name="b."/>
          <p:cNvSpPr txBox="1"/>
          <p:nvPr/>
        </p:nvSpPr>
        <p:spPr>
          <a:xfrm>
            <a:off x="4491508" y="1787705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sp>
        <p:nvSpPr>
          <p:cNvPr id="217" name="a."/>
          <p:cNvSpPr txBox="1"/>
          <p:nvPr/>
        </p:nvSpPr>
        <p:spPr>
          <a:xfrm>
            <a:off x="1176339" y="1787705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2165" y="1634611"/>
            <a:ext cx="22479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aussian elimination on an augmented matrix"/>
          <p:cNvSpPr txBox="1"/>
          <p:nvPr>
            <p:ph type="title"/>
          </p:nvPr>
        </p:nvSpPr>
        <p:spPr>
          <a:xfrm>
            <a:off x="1864854" y="449145"/>
            <a:ext cx="6321601" cy="6354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Gaussian elimination on an augmented matrix</a:t>
            </a:r>
          </a:p>
        </p:txBody>
      </p:sp>
      <p:sp>
        <p:nvSpPr>
          <p:cNvPr id="221" name="Convert the system below to augmented matrix form. Then perform Gaussian elimination."/>
          <p:cNvSpPr txBox="1"/>
          <p:nvPr/>
        </p:nvSpPr>
        <p:spPr>
          <a:xfrm>
            <a:off x="1617658" y="1003253"/>
            <a:ext cx="704561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Convert the system below to augmented matrix form. Then perform Gaussian elimination.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1241" y="1562687"/>
            <a:ext cx="254000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27" name="2x -  3y + z = -2…"/>
          <p:cNvSpPr txBox="1"/>
          <p:nvPr/>
        </p:nvSpPr>
        <p:spPr>
          <a:xfrm>
            <a:off x="620712" y="2195694"/>
            <a:ext cx="15373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 2x -  3y + z = -2</a:t>
            </a:r>
          </a:p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-4x + 9y        = 7</a:t>
            </a:r>
          </a:p>
        </p:txBody>
      </p:sp>
      <p:sp>
        <p:nvSpPr>
          <p:cNvPr id="228" name="1. Solve the nonsquare system below:"/>
          <p:cNvSpPr txBox="1"/>
          <p:nvPr/>
        </p:nvSpPr>
        <p:spPr>
          <a:xfrm>
            <a:off x="304611" y="1810360"/>
            <a:ext cx="30172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1. Solve the nonsquare system below:</a:t>
            </a:r>
          </a:p>
        </p:txBody>
      </p:sp>
      <p:sp>
        <p:nvSpPr>
          <p:cNvPr id="229" name="x +   2y  +   3z  = 4…"/>
          <p:cNvSpPr txBox="1"/>
          <p:nvPr/>
        </p:nvSpPr>
        <p:spPr>
          <a:xfrm>
            <a:off x="926995" y="3755143"/>
            <a:ext cx="17724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 x +   2y  +   3z  = 4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-x  -   2y  +    z   =   5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2x  +  8y   +    z   = -2</a:t>
            </a:r>
          </a:p>
        </p:txBody>
      </p:sp>
      <p:sp>
        <p:nvSpPr>
          <p:cNvPr id="230" name="2. (a) convert the linear system below to an augmented matrix.…"/>
          <p:cNvSpPr txBox="1"/>
          <p:nvPr/>
        </p:nvSpPr>
        <p:spPr>
          <a:xfrm>
            <a:off x="434357" y="2946567"/>
            <a:ext cx="61087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2. (a) convert the linear system below to an augmented matrix.</a:t>
            </a:r>
          </a:p>
          <a:p>
            <a:pPr/>
            <a:r>
              <a:t>    (b) Identify the dimensions of this matrix</a:t>
            </a:r>
          </a:p>
          <a:p>
            <a:pPr/>
            <a:r>
              <a:t>    (c) Convert the matrix to row echelon form: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