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because teh variables equal signs, and so on don’t really matter when we’re doing gaussian elimination.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511 of textbook for solution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</a:t>
            </a:r>
          </a:p>
          <a:p>
            <a:pPr/>
            <a:r>
              <a:t>pivot: 2, elimination coefficient: -4, multiplier: 2</a:t>
            </a:r>
          </a:p>
          <a:p>
            <a:pPr/>
          </a:p>
          <a:p>
            <a:pPr/>
            <a:r>
              <a:t> 4x -  6y + 2z = -4</a:t>
            </a:r>
          </a:p>
          <a:p>
            <a:pPr/>
            <a:r>
              <a:t>-4x + 9y.        = 7 </a:t>
            </a:r>
          </a:p>
          <a:p>
            <a:pPr/>
            <a:r>
              <a:t> ————————</a:t>
            </a:r>
          </a:p>
          <a:p>
            <a:pPr/>
            <a:r>
              <a:t>         3y.   +2z = 3</a:t>
            </a:r>
          </a:p>
          <a:p>
            <a:pPr/>
          </a:p>
          <a:p>
            <a:pPr/>
            <a:r>
              <a:t> y + 2/3 z = 1</a:t>
            </a:r>
          </a:p>
          <a:p>
            <a:pPr/>
          </a:p>
          <a:p>
            <a:pPr>
              <a:defRPr b="1"/>
            </a:pPr>
            <a:r>
              <a:t>y = 1 - 2/3z</a:t>
            </a:r>
          </a:p>
          <a:p>
            <a:pPr/>
          </a:p>
          <a:p>
            <a:pPr/>
            <a:r>
              <a:t>4x - 6(1 - 2/3z) +2z = -4</a:t>
            </a:r>
          </a:p>
          <a:p>
            <a:pPr/>
          </a:p>
          <a:p>
            <a:pPr/>
            <a:r>
              <a:t>4x.  -6 + 4z + 2z = -4</a:t>
            </a:r>
          </a:p>
          <a:p>
            <a:pPr/>
          </a:p>
          <a:p>
            <a:pPr/>
            <a:r>
              <a:t>4x +6z. = 2</a:t>
            </a:r>
          </a:p>
          <a:p>
            <a:pPr/>
          </a:p>
          <a:p>
            <a:pPr/>
            <a:r>
              <a:t>2x + 3z = 1</a:t>
            </a:r>
          </a:p>
          <a:p>
            <a:pPr/>
          </a:p>
          <a:p>
            <a:pPr>
              <a:defRPr b="1"/>
            </a:pPr>
            <a:r>
              <a:t>x = 0.5 - 1.5z </a:t>
            </a:r>
          </a:p>
          <a:p>
            <a:pPr>
              <a:defRPr b="1"/>
            </a:pPr>
          </a:p>
          <a:p>
            <a:pPr/>
            <a:r>
              <a:t>z = a, where a is any real.</a:t>
            </a:r>
          </a:p>
          <a:p>
            <a:pPr/>
          </a:p>
          <a:p>
            <a:pPr/>
            <a:r>
              <a:t>2. see ipad notes for solution.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Gauss-Jordan elimination to convert matrix to reduced row echelon form?</a:t>
            </a:r>
          </a:p>
        </p:txBody>
      </p:sp>
      <p:sp>
        <p:nvSpPr>
          <p:cNvPr id="45" name="Dr. O’Brien  2/16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2/16/22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16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736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Answer the questions below. Write a complete sentence for each question!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Convert this linear system to augmented matrix form…"/>
          <p:cNvSpPr txBox="1"/>
          <p:nvPr/>
        </p:nvSpPr>
        <p:spPr>
          <a:xfrm>
            <a:off x="695187" y="2055913"/>
            <a:ext cx="260496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Convert this </a:t>
            </a:r>
            <a:r>
              <a:rPr>
                <a:solidFill>
                  <a:schemeClr val="accent5"/>
                </a:solidFill>
              </a:rPr>
              <a:t>linear system</a:t>
            </a:r>
            <a:r>
              <a:t> to </a:t>
            </a:r>
            <a:r>
              <a:rPr>
                <a:solidFill>
                  <a:schemeClr val="accent2"/>
                </a:solidFill>
              </a:rPr>
              <a:t>augmented matrix </a:t>
            </a:r>
            <a:r>
              <a:t>form  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Why do you think it’s useful to represent linear systems in matrix form?</a:t>
            </a:r>
          </a:p>
        </p:txBody>
      </p:sp>
      <p:pic>
        <p:nvPicPr>
          <p:cNvPr id="191" name="IMG_0101.png" descr="IMG_0101.png"/>
          <p:cNvPicPr>
            <a:picLocks noChangeAspect="1"/>
          </p:cNvPicPr>
          <p:nvPr/>
        </p:nvPicPr>
        <p:blipFill>
          <a:blip r:embed="rId3">
            <a:extLst/>
          </a:blip>
          <a:srcRect l="0" t="26431" r="43134" b="61810"/>
          <a:stretch>
            <a:fillRect/>
          </a:stretch>
        </p:blipFill>
        <p:spPr>
          <a:xfrm>
            <a:off x="3950770" y="2013428"/>
            <a:ext cx="5776178" cy="1592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6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Gauss-Jordan elimination to convert matrices to reduced row echelon form?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Gauss Jordan elimination is an easy way to solve for a linear system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Review for Thursday quiz!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Mat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Matrices</a:t>
            </a:r>
          </a:p>
        </p:txBody>
      </p:sp>
      <p:sp>
        <p:nvSpPr>
          <p:cNvPr id="202" name="An   matrix is an array with   rows and   columns:"/>
          <p:cNvSpPr txBox="1"/>
          <p:nvPr/>
        </p:nvSpPr>
        <p:spPr>
          <a:xfrm>
            <a:off x="1443983" y="1352600"/>
            <a:ext cx="6606138" cy="22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An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matrix</a:t>
            </a:r>
            <a:r>
              <a:t> is an array with </a:t>
            </a:r>
            <a14:m>
              <m:oMath>
                <m:r>
                  <a:rPr xmlns:a="http://schemas.openxmlformats.org/drawingml/2006/main" sz="175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m</m:t>
                </m:r>
              </m:oMath>
            </a14:m>
            <a:r>
              <a:t> rows and </a:t>
            </a:r>
            <a14:m>
              <m:oMath>
                <m:r>
                  <a:rPr xmlns:a="http://schemas.openxmlformats.org/drawingml/2006/main" sz="185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columns:</a:t>
            </a:r>
            <a:endParaRPr>
              <a:solidFill>
                <a:srgbClr val="01467C"/>
              </a:solidFill>
            </a:endParaRP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000" y="1860550"/>
            <a:ext cx="4508500" cy="1752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where each entry   is a real number."/>
          <p:cNvSpPr txBox="1"/>
          <p:nvPr/>
        </p:nvSpPr>
        <p:spPr>
          <a:xfrm>
            <a:off x="847083" y="4008892"/>
            <a:ext cx="6606138" cy="26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where each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a real number.</a:t>
            </a:r>
            <a:endParaRPr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atrix vocabulary"/>
          <p:cNvSpPr txBox="1"/>
          <p:nvPr>
            <p:ph type="title"/>
          </p:nvPr>
        </p:nvSpPr>
        <p:spPr>
          <a:xfrm>
            <a:off x="1864854" y="449145"/>
            <a:ext cx="6321601" cy="6354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Matrix vocabulary</a:t>
            </a:r>
          </a:p>
        </p:txBody>
      </p:sp>
      <p:sp>
        <p:nvSpPr>
          <p:cNvPr id="207" name="Reduced row echelon form…"/>
          <p:cNvSpPr txBox="1"/>
          <p:nvPr/>
        </p:nvSpPr>
        <p:spPr>
          <a:xfrm>
            <a:off x="2612216" y="1278341"/>
            <a:ext cx="3211332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Reduced row echelon form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matrix in row echelon form where all pivots are 1 and all values above and below the pivots are 0.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8" name="Gauss-Jordan elimination…"/>
          <p:cNvSpPr txBox="1"/>
          <p:nvPr/>
        </p:nvSpPr>
        <p:spPr>
          <a:xfrm>
            <a:off x="2612216" y="2629475"/>
            <a:ext cx="3211332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Gauss-Jordan elimination 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Extension of Gaussian elimination that converts a matrix to reduced row echelon form.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0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auss-Jordan Elimination"/>
          <p:cNvSpPr txBox="1"/>
          <p:nvPr>
            <p:ph type="title"/>
          </p:nvPr>
        </p:nvSpPr>
        <p:spPr>
          <a:xfrm>
            <a:off x="1864854" y="449145"/>
            <a:ext cx="6321601" cy="63540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Gauss-Jordan Elimination</a:t>
            </a:r>
          </a:p>
        </p:txBody>
      </p:sp>
      <p:pic>
        <p:nvPicPr>
          <p:cNvPr id="211" name="IMG_0100.png" descr="IMG_0100.png"/>
          <p:cNvPicPr>
            <a:picLocks noChangeAspect="1"/>
          </p:cNvPicPr>
          <p:nvPr/>
        </p:nvPicPr>
        <p:blipFill>
          <a:blip r:embed="rId3">
            <a:extLst/>
          </a:blip>
          <a:srcRect l="16726" t="30627" r="58194" b="60020"/>
          <a:stretch>
            <a:fillRect/>
          </a:stretch>
        </p:blipFill>
        <p:spPr>
          <a:xfrm>
            <a:off x="2039493" y="1532827"/>
            <a:ext cx="2636133" cy="737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G_0100.png" descr="IMG_0100.png"/>
          <p:cNvPicPr>
            <a:picLocks noChangeAspect="1"/>
          </p:cNvPicPr>
          <p:nvPr/>
        </p:nvPicPr>
        <p:blipFill>
          <a:blip r:embed="rId3">
            <a:extLst/>
          </a:blip>
          <a:srcRect l="17139" t="46436" r="51495" b="42950"/>
          <a:stretch>
            <a:fillRect/>
          </a:stretch>
        </p:blipFill>
        <p:spPr>
          <a:xfrm>
            <a:off x="5707484" y="1532827"/>
            <a:ext cx="3013284" cy="76467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Equation"/>
          <p:cNvSpPr txBox="1"/>
          <p:nvPr/>
        </p:nvSpPr>
        <p:spPr>
          <a:xfrm>
            <a:off x="4682645" y="1757296"/>
            <a:ext cx="748666" cy="3724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75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→</m:t>
                  </m:r>
                </m:oMath>
              </m:oMathPara>
            </a14:m>
            <a:endParaRPr sz="7500">
              <a:solidFill>
                <a:srgbClr val="F46524"/>
              </a:solidFill>
            </a:endParaRPr>
          </a:p>
        </p:txBody>
      </p:sp>
      <p:sp>
        <p:nvSpPr>
          <p:cNvPr id="214" name="Yesterday we converted this system to row echelon form."/>
          <p:cNvSpPr txBox="1"/>
          <p:nvPr/>
        </p:nvSpPr>
        <p:spPr>
          <a:xfrm>
            <a:off x="2770708" y="967055"/>
            <a:ext cx="402639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11D57"/>
                </a:solidFill>
              </a:defRPr>
            </a:lvl1pPr>
          </a:lstStyle>
          <a:p>
            <a:pPr/>
            <a:r>
              <a:t>Yesterday we converted this system to row echelon form.</a:t>
            </a:r>
          </a:p>
        </p:txBody>
      </p:sp>
      <p:sp>
        <p:nvSpPr>
          <p:cNvPr id="215" name="Today we’ll convert it to reduced row echelon form with Gauss-Jordan elimination!"/>
          <p:cNvSpPr txBox="1"/>
          <p:nvPr/>
        </p:nvSpPr>
        <p:spPr>
          <a:xfrm>
            <a:off x="2831319" y="3136264"/>
            <a:ext cx="506841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Today we’ll convert it to reduced row echelon form with Gauss-Jordan elimination!</a:t>
            </a:r>
          </a:p>
        </p:txBody>
      </p:sp>
      <p:sp>
        <p:nvSpPr>
          <p:cNvPr id="216" name="Gauss-Jordan elimination…"/>
          <p:cNvSpPr txBox="1"/>
          <p:nvPr/>
        </p:nvSpPr>
        <p:spPr>
          <a:xfrm>
            <a:off x="112691" y="2812414"/>
            <a:ext cx="2163390" cy="1079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Gauss-Jordan elimination 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Extension of Gaussian elimination that converts a matrix to reduced row echelon form.</a:t>
            </a:r>
          </a:p>
        </p:txBody>
      </p:sp>
      <p:sp>
        <p:nvSpPr>
          <p:cNvPr id="217" name="Reduced row echelon form…"/>
          <p:cNvSpPr txBox="1"/>
          <p:nvPr/>
        </p:nvSpPr>
        <p:spPr>
          <a:xfrm>
            <a:off x="105610" y="1403759"/>
            <a:ext cx="2177551" cy="10795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Reduced row echelon form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matrix in row echelon form where all pivots are 1 and all values above and below the pivots are 0.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"/>
      <p:bldP build="whole" bldLvl="1" animBg="1" rev="0" advAuto="0" spid="2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ndependen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Independent work</a:t>
            </a:r>
          </a:p>
        </p:txBody>
      </p:sp>
      <p:sp>
        <p:nvSpPr>
          <p:cNvPr id="222" name="2x -  3y + z = -2…"/>
          <p:cNvSpPr txBox="1"/>
          <p:nvPr/>
        </p:nvSpPr>
        <p:spPr>
          <a:xfrm>
            <a:off x="1420567" y="1709750"/>
            <a:ext cx="153739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 2x -  3y + z = -2</a:t>
            </a:r>
          </a:p>
          <a:p>
            <a:pPr>
              <a:defRPr sz="1600">
                <a:solidFill>
                  <a:schemeClr val="accent1">
                    <a:lumOff val="-6117"/>
                  </a:schemeClr>
                </a:solidFill>
              </a:defRPr>
            </a:pPr>
            <a:r>
              <a:t> -4x + 9y        = 7</a:t>
            </a:r>
          </a:p>
        </p:txBody>
      </p:sp>
      <p:sp>
        <p:nvSpPr>
          <p:cNvPr id="223" name="1. Solve the nonsquare system below:"/>
          <p:cNvSpPr txBox="1"/>
          <p:nvPr/>
        </p:nvSpPr>
        <p:spPr>
          <a:xfrm>
            <a:off x="1304430" y="1352600"/>
            <a:ext cx="301724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1. Solve the nonsquare system below:</a:t>
            </a:r>
          </a:p>
        </p:txBody>
      </p:sp>
      <p:sp>
        <p:nvSpPr>
          <p:cNvPr id="224" name="2. (i) convert the linear system below to an augmented matrix.…"/>
          <p:cNvSpPr txBox="1"/>
          <p:nvPr/>
        </p:nvSpPr>
        <p:spPr>
          <a:xfrm>
            <a:off x="1261516" y="2287131"/>
            <a:ext cx="610876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2. (i) convert the linear system below to an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augmented matrix</a:t>
            </a:r>
            <a:r>
              <a:t>.</a:t>
            </a:r>
          </a:p>
          <a:p>
            <a:pPr/>
            <a:r>
              <a:t>    (ii) Identify the dimensions of this matrix</a:t>
            </a:r>
          </a:p>
          <a:p>
            <a:pPr/>
            <a:r>
              <a:t>    (iii) Convert the matrix to row echelon form:</a:t>
            </a:r>
          </a:p>
          <a:p>
            <a:pPr/>
            <a:r>
              <a:t>    (iv) Use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back-substitution</a:t>
            </a:r>
            <a:r>
              <a:t> or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Gauss Jordan elimination</a:t>
            </a:r>
            <a:r>
              <a:t> to solve.</a:t>
            </a:r>
          </a:p>
        </p:txBody>
      </p:sp>
      <p:sp>
        <p:nvSpPr>
          <p:cNvPr id="225" name="a."/>
          <p:cNvSpPr txBox="1"/>
          <p:nvPr/>
        </p:nvSpPr>
        <p:spPr>
          <a:xfrm>
            <a:off x="1035249" y="3554349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26" name="b."/>
          <p:cNvSpPr txBox="1"/>
          <p:nvPr/>
        </p:nvSpPr>
        <p:spPr>
          <a:xfrm>
            <a:off x="4355239" y="3554349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b.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2572" y="3461412"/>
            <a:ext cx="2070101" cy="95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27032" y="3505862"/>
            <a:ext cx="1854201" cy="86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