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students need calculators</a:t>
            </a:r>
          </a:p>
          <a:p>
            <a:pPr/>
            <a:r>
              <a:t>no new vocab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4" name="Shape 2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(x^2 - 2x - 1) + 1 + 1</a:t>
            </a:r>
          </a:p>
          <a:p>
            <a:pPr/>
          </a:p>
          <a:p>
            <a:pPr/>
            <a:r>
              <a:t>(x  - 1)^2 + 2</a:t>
            </a:r>
          </a:p>
          <a:p>
            <a:pPr/>
          </a:p>
          <a:p>
            <a:pPr/>
            <a:r>
              <a:t>vertex = (1,2)</a:t>
            </a:r>
          </a:p>
          <a:p>
            <a:pPr/>
          </a:p>
          <a:p>
            <a:pPr/>
            <a:r>
              <a:t>2. sketch an upward facing quadratic with vertex at (1,2).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The basic quadratic is x**2.</a:t>
            </a:r>
          </a:p>
          <a:p>
            <a:pPr marL="187157" indent="-187157">
              <a:buSzPct val="100000"/>
              <a:buAutoNum type="arabicPeriod" startAt="1"/>
            </a:pPr>
            <a:r>
              <a:t>It’s being shifted 3 right and 2 up.</a:t>
            </a:r>
          </a:p>
          <a:p>
            <a:pPr marL="187157" indent="-187157">
              <a:buSzPct val="100000"/>
              <a:buAutoNum type="arabicPeriod" startAt="1"/>
            </a:pPr>
            <a:r>
              <a:t>Sketch on board. Upward facing with vertex at (3,2)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plan: We’ll go through one of the Pset #5 word problems together.</a:t>
            </a:r>
          </a:p>
          <a:p>
            <a:pPr/>
            <a:r>
              <a:t>You’ll work with a partner to solve some other word problems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Shape 1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Write in notes.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Draw picture on board, h(x) is the height of the rocket at any time 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other words how do we identify the vertex?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Shape 1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can we rewrite this in a form where we can identify the vertex?</a:t>
            </a:r>
          </a:p>
          <a:p>
            <a:pPr/>
            <a:r>
              <a:t>f(x) = 2x2 + 8x + 7</a:t>
            </a:r>
          </a:p>
          <a:p>
            <a:pPr/>
            <a:r>
              <a:t>f(x) = 2(x**2 + 4x) + 7</a:t>
            </a:r>
          </a:p>
          <a:p>
            <a:pPr/>
          </a:p>
          <a:p>
            <a:pPr/>
          </a:p>
          <a:p>
            <a:pPr/>
            <a:r>
              <a:t>Use box method to show x sq plus 4x is part of x**2 + 4x + 4 -4)</a:t>
            </a:r>
          </a:p>
          <a:p>
            <a:pPr/>
          </a:p>
          <a:p>
            <a:pPr/>
            <a:r>
              <a:t>= (x +2)**2 + 3 </a:t>
            </a:r>
          </a:p>
          <a:p>
            <a:pPr/>
          </a:p>
          <a:p>
            <a:pPr/>
            <a:r>
              <a:t>This is the same as the equation from the do now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2" name="Shape 2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(h,k) denotes the vertex </a:t>
            </a:r>
          </a:p>
          <a:p>
            <a:pPr/>
            <a:r>
              <a:t>If a is less than 0 frown</a:t>
            </a:r>
          </a:p>
          <a:p>
            <a:pPr/>
            <a:r>
              <a:t>If a is &gt; 0 smile!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+how rewrite in standard form?check notes!</a:t>
            </a:r>
          </a:p>
          <a:p>
            <a:pPr/>
            <a:r>
              <a:t>How identify composite functions? Find a simpler function in the bigger one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</a:t>
            </a:r>
            <a:r>
              <a:t> </a:t>
            </a:r>
            <a:r>
              <a:rPr b="0"/>
              <a:t>write quadratic equations in standard form?</a:t>
            </a:r>
          </a:p>
        </p:txBody>
      </p:sp>
      <p:sp>
        <p:nvSpPr>
          <p:cNvPr id="4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10/19/21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Pre-calculus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5.2</a:t>
            </a:r>
          </a:p>
        </p:txBody>
      </p:sp>
      <p:sp>
        <p:nvSpPr>
          <p:cNvPr id="157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October 19,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Another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Another example</a:t>
            </a:r>
          </a:p>
        </p:txBody>
      </p:sp>
      <p:sp>
        <p:nvSpPr>
          <p:cNvPr id="205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sSup>
                    <m:e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8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9</m:t>
                  </m:r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roblem 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Problem set </a:t>
            </a:r>
          </a:p>
        </p:txBody>
      </p:sp>
      <p:sp>
        <p:nvSpPr>
          <p:cNvPr id="208" name="Be sure to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>
                <a:solidFill>
                  <a:srgbClr val="FF6A00"/>
                </a:solidFill>
              </a:defRPr>
            </a:pPr>
            <a:r>
              <a:t>Be sure to:</a:t>
            </a:r>
          </a:p>
          <a:p>
            <a:pPr/>
            <a:r>
              <a:t>Work at a volume 0 </a:t>
            </a:r>
            <a:r>
              <a:rPr b="1"/>
              <a:t>first 4 minutes </a:t>
            </a:r>
            <a:endParaRPr b="1"/>
          </a:p>
          <a:p>
            <a:pPr/>
            <a:r>
              <a:t>Then you can check in with a </a:t>
            </a:r>
            <a:r>
              <a:rPr b="1"/>
              <a:t>neighbor</a:t>
            </a:r>
            <a:endParaRPr b="1"/>
          </a:p>
          <a:p>
            <a:pPr/>
            <a:r>
              <a:rPr b="1"/>
              <a:t>Do work in your notebook </a:t>
            </a:r>
            <a:endParaRPr b="1"/>
          </a:p>
          <a:p>
            <a:pPr/>
            <a:r>
              <a:rPr b="1"/>
              <a:t>Show all work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1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2" name="IMG_0044.png" descr="IMG_0044.png"/>
          <p:cNvPicPr>
            <a:picLocks noChangeAspect="1"/>
          </p:cNvPicPr>
          <p:nvPr/>
        </p:nvPicPr>
        <p:blipFill>
          <a:blip r:embed="rId2">
            <a:extLst/>
          </a:blip>
          <a:srcRect l="0" t="15162" r="6141" b="6141"/>
          <a:stretch>
            <a:fillRect/>
          </a:stretch>
        </p:blipFill>
        <p:spPr>
          <a:xfrm>
            <a:off x="1715975" y="1032349"/>
            <a:ext cx="5529978" cy="34774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5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6" name="IMG_0045.png" descr="IMG_0045.png"/>
          <p:cNvPicPr>
            <a:picLocks noChangeAspect="1"/>
          </p:cNvPicPr>
          <p:nvPr/>
        </p:nvPicPr>
        <p:blipFill>
          <a:blip r:embed="rId3">
            <a:extLst/>
          </a:blip>
          <a:srcRect l="5865" t="5865" r="1797" b="15334"/>
          <a:stretch>
            <a:fillRect/>
          </a:stretch>
        </p:blipFill>
        <p:spPr>
          <a:xfrm>
            <a:off x="1877996" y="545306"/>
            <a:ext cx="6332511" cy="4053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d</a:t>
            </a:r>
          </a:p>
        </p:txBody>
      </p:sp>
      <p:sp>
        <p:nvSpPr>
          <p:cNvPr id="221" name="Rewrite   in standard form.…"/>
          <p:cNvSpPr txBox="1"/>
          <p:nvPr>
            <p:ph type="body" sz="half" idx="1"/>
          </p:nvPr>
        </p:nvSpPr>
        <p:spPr>
          <a:xfrm>
            <a:off x="1383768" y="1962817"/>
            <a:ext cx="5621102" cy="3002402"/>
          </a:xfrm>
          <a:prstGeom prst="rect">
            <a:avLst/>
          </a:prstGeom>
        </p:spPr>
        <p:txBody>
          <a:bodyPr/>
          <a:lstStyle/>
          <a:p>
            <a:pPr marL="258451" indent="-258451" defTabSz="457200">
              <a:lnSpc>
                <a:spcPct val="100000"/>
              </a:lnSpc>
              <a:spcBef>
                <a:spcPts val="1200"/>
              </a:spcBef>
              <a:buClrTx/>
              <a:buSzPct val="100000"/>
              <a:buFontTx/>
              <a:buAutoNum type="arabicPeriod" startAt="1"/>
              <a:defRPr sz="1933">
                <a:solidFill>
                  <a:srgbClr val="231F2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Rewrite </a:t>
            </a:r>
            <a14:m>
              <m:oMath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h</m:t>
                </m:r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2050" i="1">
                        <a:solidFill>
                          <a:srgbClr val="221F1F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2050" i="1">
                        <a:solidFill>
                          <a:srgbClr val="221F1F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1</m:t>
                </m:r>
              </m:oMath>
            </a14:m>
            <a:r>
              <a:t> in </a:t>
            </a:r>
            <a:r>
              <a:rPr b="1"/>
              <a:t>standard form</a:t>
            </a:r>
            <a:r>
              <a:t>.</a:t>
            </a:r>
          </a:p>
          <a:p>
            <a:pPr marL="258451" indent="-258451" defTabSz="457200">
              <a:lnSpc>
                <a:spcPct val="100000"/>
              </a:lnSpc>
              <a:spcBef>
                <a:spcPts val="1200"/>
              </a:spcBef>
              <a:buClrTx/>
              <a:buSzPct val="100000"/>
              <a:buFontTx/>
              <a:buAutoNum type="arabicPeriod" startAt="1"/>
              <a:defRPr sz="1933">
                <a:solidFill>
                  <a:srgbClr val="231F2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Sketch a graph for the equation, identifying the vertex.</a:t>
            </a:r>
          </a:p>
        </p:txBody>
      </p:sp>
      <p:sp>
        <p:nvSpPr>
          <p:cNvPr id="222" name="Google Shape;118;p19"/>
          <p:cNvSpPr txBox="1"/>
          <p:nvPr/>
        </p:nvSpPr>
        <p:spPr>
          <a:xfrm>
            <a:off x="1424036" y="575950"/>
            <a:ext cx="7302727" cy="105908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exit ticket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t>Answer on a sheet of loose leaf paper.</a:t>
            </a:r>
            <a:r>
              <a:t> Show all work or write a complete sentence for each answer: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18;p19"/>
          <p:cNvSpPr txBox="1"/>
          <p:nvPr>
            <p:ph type="title"/>
          </p:nvPr>
        </p:nvSpPr>
        <p:spPr>
          <a:xfrm>
            <a:off x="1424036" y="575950"/>
            <a:ext cx="7302727" cy="105908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/>
          <a:lstStyle/>
          <a:p>
            <a:pPr>
              <a:defRPr b="0" sz="24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>
              <a:defRPr b="0" sz="1400"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t>Get out your </a:t>
            </a:r>
            <a:r>
              <a:rPr b="1"/>
              <a:t>binder</a:t>
            </a:r>
            <a:r>
              <a:t>. Copy </a:t>
            </a:r>
            <a:r>
              <a:rPr b="1"/>
              <a:t>goal </a:t>
            </a:r>
            <a:r>
              <a:t>and answer </a:t>
            </a:r>
            <a:r>
              <a:rPr b="1"/>
              <a:t>do now</a:t>
            </a:r>
            <a:r>
              <a:t> </a:t>
            </a:r>
            <a:r>
              <a:t>questions below. Show all work or write a complete sentence for each answer:</a:t>
            </a:r>
          </a:p>
        </p:txBody>
      </p:sp>
      <p:sp>
        <p:nvSpPr>
          <p:cNvPr id="162" name="What’s the parent function for  ?…"/>
          <p:cNvSpPr txBox="1"/>
          <p:nvPr/>
        </p:nvSpPr>
        <p:spPr>
          <a:xfrm>
            <a:off x="305303" y="1956587"/>
            <a:ext cx="2653076" cy="1322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What’s the parent function for </a:t>
            </a:r>
            <a14:m>
              <m:oMath>
                <m:r>
                  <a:rPr xmlns:a="http://schemas.openxmlformats.org/drawingml/2006/main" sz="15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15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5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5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?</a:t>
            </a:r>
          </a:p>
          <a:p>
            <a:pPr marL="187157" indent="-187157">
              <a:buSzPct val="100000"/>
              <a:buAutoNum type="arabicPeriod" startAt="1"/>
            </a:pPr>
            <a:r>
              <a:t>How’s </a:t>
            </a:r>
            <a14:m>
              <m:oMath>
                <m:r>
                  <a:rPr xmlns:a="http://schemas.openxmlformats.org/drawingml/2006/main" sz="15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15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5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5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 being transformed from its parent function?</a:t>
            </a:r>
          </a:p>
          <a:p>
            <a:pPr marL="187157" indent="-187157">
              <a:buSzPct val="100000"/>
              <a:buAutoNum type="arabicPeriod" startAt="1"/>
            </a:pPr>
            <a:r>
              <a:t>Sketch a graph for </a:t>
            </a:r>
            <a14:m>
              <m:oMath>
                <m:r>
                  <a:rPr xmlns:a="http://schemas.openxmlformats.org/drawingml/2006/main" sz="15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15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5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5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.</a:t>
            </a:r>
          </a:p>
        </p:txBody>
      </p:sp>
      <p:sp>
        <p:nvSpPr>
          <p:cNvPr id="163" name="Text"/>
          <p:cNvSpPr txBox="1"/>
          <p:nvPr/>
        </p:nvSpPr>
        <p:spPr>
          <a:xfrm>
            <a:off x="4980701" y="2037837"/>
            <a:ext cx="1644694" cy="234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2F7B"/>
                </a:solidFill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650" i="1">
                      <a:solidFill>
                        <a:srgbClr val="012F7B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1650" i="1">
                      <a:solidFill>
                        <a:srgbClr val="012F7B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650" i="1">
                      <a:solidFill>
                        <a:srgbClr val="012F7B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650" i="1">
                      <a:solidFill>
                        <a:srgbClr val="012F7B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650" i="1">
                      <a:solidFill>
                        <a:srgbClr val="012F7B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650" i="1">
                      <a:solidFill>
                        <a:srgbClr val="012F7B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650" i="1">
                      <a:solidFill>
                        <a:srgbClr val="012F7B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650" i="1">
                      <a:solidFill>
                        <a:srgbClr val="012F7B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650" i="1">
                      <a:solidFill>
                        <a:srgbClr val="012F7B"/>
                      </a:solidFill>
                      <a:latin typeface="Cambria Math" panose="02040503050406030204" pitchFamily="18" charset="0"/>
                    </a:rPr>
                    <m:t>2</m:t>
                  </m:r>
                  <m:sSup>
                    <m:e>
                      <m:r>
                        <a:rPr xmlns:a="http://schemas.openxmlformats.org/drawingml/2006/main" sz="1650" i="1">
                          <a:solidFill>
                            <a:srgbClr val="012F7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1650" i="1">
                          <a:solidFill>
                            <a:srgbClr val="012F7B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1650" i="1">
                      <a:solidFill>
                        <a:srgbClr val="012F7B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650" i="1">
                      <a:solidFill>
                        <a:srgbClr val="012F7B"/>
                      </a:solidFill>
                      <a:latin typeface="Cambria Math" panose="02040503050406030204" pitchFamily="18" charset="0"/>
                    </a:rPr>
                    <m:t>3</m:t>
                  </m:r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fra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framing</a:t>
            </a:r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what: write quadratic equations in standard form…"/>
          <p:cNvSpPr txBox="1"/>
          <p:nvPr/>
        </p:nvSpPr>
        <p:spPr>
          <a:xfrm>
            <a:off x="3682386" y="1584122"/>
            <a:ext cx="4838766" cy="300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write quadratic equations in standard form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The quadratic equation can be used to model things in science, engineering, and more!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Identifying x-intercept of a quadratic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Vocabul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Vocabulary </a:t>
            </a:r>
          </a:p>
        </p:txBody>
      </p:sp>
      <p:sp>
        <p:nvSpPr>
          <p:cNvPr id="174" name="Vertex: Minimum or maximum point of a quadratic function"/>
          <p:cNvSpPr txBox="1"/>
          <p:nvPr>
            <p:ph type="body" sz="half" idx="1"/>
          </p:nvPr>
        </p:nvSpPr>
        <p:spPr>
          <a:xfrm>
            <a:off x="1411198" y="1469712"/>
            <a:ext cx="4194261" cy="3002402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100000"/>
              </a:lnSpc>
              <a:buClrTx/>
              <a:buSzTx/>
              <a:buFontTx/>
              <a:buNone/>
              <a:defRPr b="1" sz="2100"/>
            </a:pPr>
            <a:r>
              <a:t>Vertex: </a:t>
            </a:r>
            <a:r>
              <a:rPr b="0"/>
              <a:t>Minimum or maximum point of a quadratic function</a:t>
            </a:r>
          </a:p>
        </p:txBody>
      </p:sp>
      <p:pic>
        <p:nvPicPr>
          <p:cNvPr id="175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27521" t="10079" r="25043" b="18703"/>
          <a:stretch>
            <a:fillRect/>
          </a:stretch>
        </p:blipFill>
        <p:spPr>
          <a:xfrm>
            <a:off x="6456838" y="987364"/>
            <a:ext cx="2554071" cy="21559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definition of quadratic fun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definition of quadratic function </a:t>
            </a:r>
          </a:p>
        </p:txBody>
      </p:sp>
      <p:sp>
        <p:nvSpPr>
          <p:cNvPr id="178" name="Let a, b, and c be real numbers with  . The function:…"/>
          <p:cNvSpPr txBox="1"/>
          <p:nvPr>
            <p:ph type="body" sz="half" idx="1"/>
          </p:nvPr>
        </p:nvSpPr>
        <p:spPr>
          <a:xfrm>
            <a:off x="743516" y="1602675"/>
            <a:ext cx="4728188" cy="3002402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Let a, b, and c be real numbers with </a:t>
            </a:r>
            <a14:m>
              <m:oMath>
                <m:r>
                  <a:rPr xmlns:a="http://schemas.openxmlformats.org/drawingml/2006/main" sz="1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≠</m:t>
                </m:r>
                <m:r>
                  <a:rPr xmlns:a="http://schemas.openxmlformats.org/drawingml/2006/main" sz="1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. The function:</a:t>
            </a:r>
          </a:p>
          <a:p>
            <a:pPr marL="0" indent="0">
              <a:buClrTx/>
              <a:buSzTx/>
              <a:buFontTx/>
              <a:buNone/>
            </a:pPr>
          </a:p>
          <a:p>
            <a:pPr marL="0" indent="0">
              <a:buClrTx/>
              <a:buSzTx/>
              <a:buFontTx/>
              <a:buNone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sSup>
                    <m:e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</m:oMath>
              </m:oMathPara>
            </a14:m>
          </a:p>
          <a:p>
            <a:pPr marL="0" indent="0">
              <a:buClrTx/>
              <a:buSzTx/>
              <a:buFontTx/>
              <a:buNone/>
            </a:pPr>
          </a:p>
          <a:p>
            <a:pPr marL="0" indent="0">
              <a:buClrTx/>
              <a:buSzTx/>
              <a:buFontTx/>
              <a:buNone/>
            </a:pPr>
            <a:r>
              <a:t>is called a quadratic function.</a:t>
            </a:r>
          </a:p>
        </p:txBody>
      </p:sp>
      <p:sp>
        <p:nvSpPr>
          <p:cNvPr id="179" name="Google Shape;38;p5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Example</a:t>
            </a:r>
          </a:p>
        </p:txBody>
      </p:sp>
      <p:sp>
        <p:nvSpPr>
          <p:cNvPr id="184" name="Trajectory of a rocket :"/>
          <p:cNvSpPr txBox="1"/>
          <p:nvPr>
            <p:ph type="body" idx="1"/>
          </p:nvPr>
        </p:nvSpPr>
        <p:spPr>
          <a:xfrm>
            <a:off x="509668" y="1545193"/>
            <a:ext cx="6321603" cy="3002402"/>
          </a:xfrm>
          <a:prstGeom prst="rect">
            <a:avLst/>
          </a:prstGeom>
        </p:spPr>
        <p:txBody>
          <a:bodyPr/>
          <a:lstStyle/>
          <a:p>
            <a:pPr/>
            <a:r>
              <a:t>Trajectory of a rocket :</a:t>
            </a:r>
          </a:p>
          <a:p>
            <a:pPr marL="0" indent="0">
              <a:buClrTx/>
              <a:buSzTx/>
              <a:buFontTx/>
              <a:buNone/>
            </a:pPr>
          </a:p>
          <a:p>
            <a:pPr marL="0" indent="0">
              <a:buClrTx/>
              <a:buSzTx/>
              <a:buFontTx/>
              <a:buNone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16</m:t>
                  </m:r>
                  <m:sSup>
                    <m:e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p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256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4</m:t>
                  </m:r>
                </m:oMath>
              </m:oMathPara>
            </a14:m>
          </a:p>
        </p:txBody>
      </p:sp>
      <p:pic>
        <p:nvPicPr>
          <p:cNvPr id="18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79662" y="1240242"/>
            <a:ext cx="3929333" cy="22112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he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The problem</a:t>
            </a:r>
          </a:p>
        </p:txBody>
      </p:sp>
      <p:sp>
        <p:nvSpPr>
          <p:cNvPr id="190" name="If you write your equation like thi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If you write your equation like this:</a:t>
            </a:r>
          </a:p>
          <a:p>
            <a:pPr marL="0" indent="0">
              <a:buClrTx/>
              <a:buSzTx/>
              <a:buFontTx/>
              <a:buNone/>
            </a:pPr>
          </a:p>
          <a:p>
            <a:pPr marL="0" indent="0">
              <a:buClrTx/>
              <a:buSzTx/>
              <a:buFontTx/>
              <a:buNone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sSup>
                    <m:e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</m:oMath>
              </m:oMathPara>
            </a14:m>
          </a:p>
          <a:p>
            <a:pPr marL="0" indent="0">
              <a:buClrTx/>
              <a:buSzTx/>
              <a:buFontTx/>
              <a:buNone/>
            </a:pPr>
          </a:p>
          <a:p>
            <a:pPr marL="0" indent="0">
              <a:buClrTx/>
              <a:buSzTx/>
              <a:buFontTx/>
              <a:buNone/>
            </a:pPr>
            <a:r>
              <a:t>How can you figure out how it’s being shifted from the parent function?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195" name="Equation"/>
          <p:cNvSpPr txBox="1"/>
          <p:nvPr/>
        </p:nvSpPr>
        <p:spPr>
          <a:xfrm>
            <a:off x="824642" y="1487063"/>
            <a:ext cx="1341418" cy="18792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4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14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4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4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4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1400" i="1">
                          <a:solidFill>
                            <a:srgbClr val="F46524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1400" i="1">
                          <a:solidFill>
                            <a:srgbClr val="F46524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14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4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4</m:t>
                  </m:r>
                  <m:r>
                    <a:rPr xmlns:a="http://schemas.openxmlformats.org/drawingml/2006/main" sz="14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4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4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7</m:t>
                  </m:r>
                </m:oMath>
              </m:oMathPara>
            </a14:m>
            <a:endParaRPr sz="1400">
              <a:solidFill>
                <a:srgbClr val="F46524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tandard form for quadratic eq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32104">
              <a:defRPr sz="2730"/>
            </a:lvl1pPr>
          </a:lstStyle>
          <a:p>
            <a:pPr/>
            <a:r>
              <a:t>standard form for quadratic equation</a:t>
            </a:r>
          </a:p>
        </p:txBody>
      </p:sp>
      <p:sp>
        <p:nvSpPr>
          <p:cNvPr id="200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sSup>
                    <m:e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