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marL="187157" indent="-187157">
              <a:buSzPct val="100000"/>
              <a:buAutoNum type="arabicPeriod" startAt="1"/>
            </a:pPr>
            <a:r>
              <a:t>8</a:t>
            </a:r>
          </a:p>
          <a:p>
            <a:pPr marL="187157" indent="-187157">
              <a:buSzPct val="100000"/>
              <a:buAutoNum type="arabicPeriod" startAt="1"/>
            </a:pPr>
            <a:r>
              <a:t>g o h (x)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marL="187157" indent="-187157">
              <a:buSzPct val="100000"/>
              <a:buAutoNum type="arabicPeriod" startAt="1"/>
            </a:pPr>
            <a:r>
              <a:t>Answers will vary g(h(f(x)) is one way.  also h(g(x))</a:t>
            </a:r>
          </a:p>
          <a:p>
            <a:pPr/>
            <a:r>
              <a:t>Draw circle of evaluations for each solution. Elicit from students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lvl1pPr marL="187157" indent="-187157">
              <a:buSzPct val="100000"/>
              <a:buAutoNum type="arabicPeriod" startAt="1"/>
            </a:lvl1pPr>
          </a:lstStyle>
          <a:p>
            <a:pPr/>
            <a:r>
              <a:t>Answers will vary g(h(f(x)) is one way.  also h(g(x))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lvl1pPr marL="187157" indent="-187157">
              <a:buSzPct val="100000"/>
              <a:buAutoNum type="arabicPeriod" startAt="1"/>
            </a:lvl1pPr>
          </a:lstStyle>
          <a:p>
            <a:pPr/>
            <a:r>
              <a:t>E.g. (f o( g o h))(x).;important to remember that each side of o is a function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lvl1pPr marL="187157" indent="-187157">
              <a:buSzPct val="100000"/>
              <a:buAutoNum type="arabicPeriod" startAt="1"/>
            </a:lvl1pPr>
          </a:lstStyle>
          <a:p>
            <a:pPr/>
            <a:r>
              <a:t>See teacher resources for full answers.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Answers will vary. Some contracts have more arguments than others, error messages help by telling you exactly what sort of arguments you need. Students may also notice annotations specifying the type of an argument in their error messages.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4" name="xx%"/>
          <p:cNvSpPr txBox="1"/>
          <p:nvPr>
            <p:ph type="title" hasCustomPrompt="1"/>
          </p:nvPr>
        </p:nvSpPr>
        <p:spPr>
          <a:prstGeom prst="rect">
            <a:avLst/>
          </a:prstGeom>
        </p:spPr>
        <p:txBody>
          <a:bodyPr/>
          <a:lstStyle/>
          <a:p>
            <a:pPr/>
            <a:r>
              <a:t>xx%</a:t>
            </a:r>
          </a:p>
        </p:txBody>
      </p:sp>
      <p:sp>
        <p:nvSpPr>
          <p:cNvPr id="12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2"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4"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5"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6"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7"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8"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9"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7"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58"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59"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61"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2"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the </a:t>
            </a:r>
            <a:r>
              <a:rPr b="0" i="1"/>
              <a:t>leading coefficient test </a:t>
            </a:r>
            <a:r>
              <a:rPr b="0"/>
              <a:t>to describe the end behavior of polynomials?</a:t>
            </a:r>
          </a:p>
        </p:txBody>
      </p:sp>
      <p:sp>
        <p:nvSpPr>
          <p:cNvPr id="163"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10/28/21</a:t>
            </a: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diagram function composition using circles of evaluation?</a:t>
            </a:r>
            <a:endParaRPr b="0"/>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12/1/21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Google Shape;30;p4"/>
          <p:cNvSpPr txBox="1"/>
          <p:nvPr/>
        </p:nvSpPr>
        <p:spPr>
          <a:xfrm>
            <a:off x="295650" y="4718506"/>
            <a:ext cx="8552700"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mathematical language to describe what happens in video games?</a:t>
            </a:r>
          </a:p>
        </p:txBody>
      </p:sp>
      <p:sp>
        <p:nvSpPr>
          <p:cNvPr id="62" name="Dr. O’Brien, 11/19/21"/>
          <p:cNvSpPr txBox="1"/>
          <p:nvPr/>
        </p:nvSpPr>
        <p:spPr>
          <a:xfrm>
            <a:off x="7220421" y="39450"/>
            <a:ext cx="166004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latin typeface="Lato"/>
                <a:ea typeface="Lato"/>
                <a:cs typeface="Lato"/>
                <a:sym typeface="Lato"/>
              </a:defRPr>
            </a:lvl1pPr>
          </a:lstStyle>
          <a:p>
            <a:pPr/>
            <a:r>
              <a:t>Dr. O’Brien, 11/19/21</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1"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0"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1"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2"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1"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2"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1"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2"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3"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4"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5" name="Google Shape;57;p9"/>
          <p:cNvSpPr txBox="1"/>
          <p:nvPr>
            <p:ph type="body" sz="half" idx="21"/>
          </p:nvPr>
        </p:nvSpPr>
        <p:spPr>
          <a:xfrm>
            <a:off x="4939500" y="724199"/>
            <a:ext cx="3837000" cy="3695102"/>
          </a:xfrm>
          <a:prstGeom prst="rect">
            <a:avLst/>
          </a:prstGeom>
        </p:spPr>
        <p:txBody>
          <a:bodyPr anchor="ctr"/>
          <a:lstStyle/>
          <a:p>
            <a:pPr algn="l"/>
          </a:p>
        </p:txBody>
      </p:sp>
      <p:sp>
        <p:nvSpPr>
          <p:cNvPr id="10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4"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5"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6"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11.3</a:t>
            </a:r>
          </a:p>
        </p:txBody>
      </p:sp>
      <p:sp>
        <p:nvSpPr>
          <p:cNvPr id="174"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1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If  , then what will   equal?…"/>
          <p:cNvSpPr txBox="1"/>
          <p:nvPr>
            <p:ph type="body" idx="1"/>
          </p:nvPr>
        </p:nvSpPr>
        <p:spPr>
          <a:xfrm>
            <a:off x="724276" y="1070549"/>
            <a:ext cx="8165138" cy="3002402"/>
          </a:xfrm>
          <a:prstGeom prst="rect">
            <a:avLst/>
          </a:prstGeom>
        </p:spPr>
        <p:txBody>
          <a:bodyPr/>
          <a:lstStyle/>
          <a:p>
            <a:pPr marL="0" indent="0" defTabSz="457200">
              <a:lnSpc>
                <a:spcPct val="100000"/>
              </a:lnSpc>
              <a:spcBef>
                <a:spcPts val="1300"/>
              </a:spcBef>
              <a:buClrTx/>
              <a:buSzTx/>
              <a:buFontTx/>
              <a:buNone/>
              <a:defRPr sz="2133">
                <a:latin typeface="+mj-lt"/>
                <a:ea typeface="+mj-ea"/>
                <a:cs typeface="+mj-cs"/>
                <a:sym typeface="Helvetica"/>
              </a:defRPr>
            </a:pP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If </a:t>
            </a:r>
            <a14:m>
              <m:oMath>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3</m:t>
                </m:r>
              </m:oMath>
            </a14:m>
            <a:r>
              <a:t>, then what will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oMath>
            </a14:m>
            <a:r>
              <a:t> equal?</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How else could we write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oMath>
            </a14:m>
            <a:r>
              <a:t>?</a:t>
            </a:r>
          </a:p>
        </p:txBody>
      </p:sp>
      <p:grpSp>
        <p:nvGrpSpPr>
          <p:cNvPr id="179" name="Google Shape;118;p19"/>
          <p:cNvGrpSpPr/>
          <p:nvPr/>
        </p:nvGrpSpPr>
        <p:grpSpPr>
          <a:xfrm>
            <a:off x="1482370" y="410536"/>
            <a:ext cx="6648950" cy="1090311"/>
            <a:chOff x="-1" y="0"/>
            <a:chExt cx="6648949" cy="1090309"/>
          </a:xfrm>
        </p:grpSpPr>
        <p:sp>
          <p:nvSpPr>
            <p:cNvPr id="177" name="Rectangle"/>
            <p:cNvSpPr/>
            <p:nvPr/>
          </p:nvSpPr>
          <p:spPr>
            <a:xfrm>
              <a:off x="-2" y="0"/>
              <a:ext cx="6648951" cy="109031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178" name="Do now…"/>
            <p:cNvSpPr txBox="1"/>
            <p:nvPr/>
          </p:nvSpPr>
          <p:spPr>
            <a:xfrm>
              <a:off x="13831" y="13831"/>
              <a:ext cx="6621287" cy="10626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60846">
                <a:defRPr sz="2256">
                  <a:latin typeface="+mn-lt"/>
                  <a:ea typeface="+mn-ea"/>
                  <a:cs typeface="+mn-cs"/>
                  <a:sym typeface="Arial"/>
                </a:defRPr>
              </a:pPr>
              <a:r>
                <a:t>do now</a:t>
              </a:r>
            </a:p>
            <a:p>
              <a:pPr defTabSz="560846">
                <a:defRPr sz="1504">
                  <a:solidFill>
                    <a:schemeClr val="accent5"/>
                  </a:solidFill>
                </a:defRPr>
              </a:pPr>
              <a:r>
                <a:t>be sure to:</a:t>
              </a:r>
              <a:r>
                <a:rPr>
                  <a:solidFill>
                    <a:schemeClr val="accent5">
                      <a:lumOff val="-9843"/>
                    </a:schemeClr>
                  </a:solidFill>
                </a:rPr>
                <a:t> </a:t>
              </a:r>
              <a:r>
                <a:rPr>
                  <a:solidFill>
                    <a:schemeClr val="accent1"/>
                  </a:solidFill>
                </a:rPr>
                <a:t>find seat. Get out your </a:t>
              </a:r>
              <a:r>
                <a:rPr b="1">
                  <a:solidFill>
                    <a:schemeClr val="accent1"/>
                  </a:solidFill>
                </a:rPr>
                <a:t>binder </a:t>
              </a:r>
              <a:r>
                <a:rPr>
                  <a:solidFill>
                    <a:schemeClr val="accent1"/>
                  </a:solidFill>
                </a:rPr>
                <a:t>and answer the </a:t>
              </a:r>
              <a:r>
                <a:rPr b="1">
                  <a:solidFill>
                    <a:schemeClr val="accent1"/>
                  </a:solidFill>
                </a:rPr>
                <a:t>do now</a:t>
              </a:r>
              <a:r>
                <a:rPr>
                  <a:solidFill>
                    <a:schemeClr val="accent1"/>
                  </a:solidFill>
                </a:rPr>
                <a:t> questions below. Show all work or answer each question with a complete sentence.</a:t>
              </a:r>
            </a:p>
          </p:txBody>
        </p:sp>
      </p:grpSp>
      <p:pic>
        <p:nvPicPr>
          <p:cNvPr id="180" name="Image" descr="Image"/>
          <p:cNvPicPr>
            <a:picLocks noChangeAspect="1"/>
          </p:cNvPicPr>
          <p:nvPr/>
        </p:nvPicPr>
        <p:blipFill>
          <a:blip r:embed="rId3">
            <a:extLst/>
          </a:blip>
          <a:stretch>
            <a:fillRect/>
          </a:stretch>
        </p:blipFill>
        <p:spPr>
          <a:xfrm>
            <a:off x="939800" y="3203801"/>
            <a:ext cx="7264400" cy="11684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raming"/>
          <p:cNvSpPr txBox="1"/>
          <p:nvPr>
            <p:ph type="title"/>
          </p:nvPr>
        </p:nvSpPr>
        <p:spPr>
          <a:prstGeom prst="rect">
            <a:avLst/>
          </a:prstGeom>
        </p:spPr>
        <p:txBody>
          <a:bodyPr/>
          <a:lstStyle>
            <a:lvl1pPr defTabSz="886968">
              <a:defRPr sz="2910"/>
            </a:lvl1pPr>
          </a:lstStyle>
          <a:p>
            <a:pPr/>
            <a:r>
              <a:t>framing</a:t>
            </a:r>
          </a:p>
        </p:txBody>
      </p:sp>
      <p:pic>
        <p:nvPicPr>
          <p:cNvPr id="185" name="Image" descr="Image"/>
          <p:cNvPicPr>
            <a:picLocks noChangeAspect="1"/>
          </p:cNvPicPr>
          <p:nvPr/>
        </p:nvPicPr>
        <p:blipFill>
          <a:blip r:embed="rId2">
            <a:extLst/>
          </a:blip>
          <a:stretch>
            <a:fillRect/>
          </a:stretch>
        </p:blipFill>
        <p:spPr>
          <a:xfrm>
            <a:off x="251394" y="1554284"/>
            <a:ext cx="3352801" cy="2425701"/>
          </a:xfrm>
          <a:prstGeom prst="rect">
            <a:avLst/>
          </a:prstGeom>
          <a:ln w="12700">
            <a:miter lim="400000"/>
          </a:ln>
        </p:spPr>
      </p:pic>
      <p:sp>
        <p:nvSpPr>
          <p:cNvPr id="186" name="what: diagram function composition using circles of evaluation…"/>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what: </a:t>
            </a:r>
            <a:r>
              <a:rPr b="0"/>
              <a:t>diagram function composition using circles of evaluation</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why: </a:t>
            </a:r>
            <a:r>
              <a:rPr b="0"/>
              <a:t>In this unit we’ll be applying our mathematical knowledge to make a</a:t>
            </a:r>
            <a:r>
              <a:rPr b="0" i="1"/>
              <a:t> video game </a:t>
            </a:r>
            <a:r>
              <a:rPr b="0"/>
              <a:t>using the programming language Pyret. Composing functions is a big part of this.</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where to: </a:t>
            </a:r>
            <a:r>
              <a:rPr b="0"/>
              <a:t>Next we explore using function composition to draw complex images in Pyret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ircles of evaluation review"/>
          <p:cNvSpPr txBox="1"/>
          <p:nvPr>
            <p:ph type="title"/>
          </p:nvPr>
        </p:nvSpPr>
        <p:spPr>
          <a:prstGeom prst="rect">
            <a:avLst/>
          </a:prstGeom>
        </p:spPr>
        <p:txBody>
          <a:bodyPr/>
          <a:lstStyle>
            <a:lvl1pPr defTabSz="886968">
              <a:defRPr sz="2910"/>
            </a:lvl1pPr>
          </a:lstStyle>
          <a:p>
            <a:pPr/>
            <a:r>
              <a:t>Circles of evaluation review</a:t>
            </a:r>
          </a:p>
        </p:txBody>
      </p:sp>
      <p:sp>
        <p:nvSpPr>
          <p:cNvPr id="189" name="Double-click to edit"/>
          <p:cNvSpPr txBox="1"/>
          <p:nvPr>
            <p:ph type="body" idx="1"/>
          </p:nvPr>
        </p:nvSpPr>
        <p:spPr>
          <a:prstGeom prst="rect">
            <a:avLst/>
          </a:prstGeom>
        </p:spPr>
        <p:txBody>
          <a:bodyPr/>
          <a:lstStyle/>
          <a:p>
            <a:pPr/>
          </a:p>
        </p:txBody>
      </p:sp>
      <p:sp>
        <p:nvSpPr>
          <p:cNvPr id="190" name="We’ll use something called the Circles of Evaluation. The rules are simple:…"/>
          <p:cNvSpPr txBox="1"/>
          <p:nvPr/>
        </p:nvSpPr>
        <p:spPr>
          <a:xfrm>
            <a:off x="400263" y="1790178"/>
            <a:ext cx="7039107" cy="162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100"/>
              </a:spcBef>
              <a:defRPr>
                <a:solidFill>
                  <a:schemeClr val="accent1"/>
                </a:solidFill>
              </a:defRPr>
            </a:pPr>
            <a:r>
              <a:t>We’ll use something called the </a:t>
            </a:r>
            <a:r>
              <a:rPr b="1">
                <a:solidFill>
                  <a:schemeClr val="accent5"/>
                </a:solidFill>
              </a:rPr>
              <a:t>Circles of Evaluation</a:t>
            </a:r>
            <a:r>
              <a:t>. The rules are simple:</a:t>
            </a:r>
            <a:endParaRPr>
              <a:latin typeface="Times Roman"/>
              <a:ea typeface="Times Roman"/>
              <a:cs typeface="Times Roman"/>
              <a:sym typeface="Times Roman"/>
            </a:endParaRPr>
          </a:p>
          <a:p>
            <a:pPr marL="457200" indent="-317500" defTabSz="457200">
              <a:spcBef>
                <a:spcPts val="2600"/>
              </a:spcBef>
              <a:buSzPct val="100000"/>
              <a:buAutoNum type="arabicPeriod" startAt="1"/>
              <a:defRPr>
                <a:solidFill>
                  <a:schemeClr val="accent1"/>
                </a:solidFill>
              </a:defRPr>
            </a:pPr>
            <a:r>
              <a:t>Every Circle must have one - and only one! - function, written at the top</a:t>
            </a:r>
          </a:p>
          <a:p>
            <a:pPr marL="457200" indent="-317500" defTabSz="457200">
              <a:spcBef>
                <a:spcPts val="1300"/>
              </a:spcBef>
              <a:buSzPct val="100000"/>
              <a:buAutoNum type="arabicPeriod" startAt="1"/>
              <a:defRPr>
                <a:solidFill>
                  <a:schemeClr val="accent1"/>
                </a:solidFill>
              </a:defRPr>
            </a:pPr>
            <a:r>
              <a:t>The inputs to the function are written left-to-right, in the middle of the Circle.</a:t>
            </a:r>
          </a:p>
          <a:p>
            <a:pPr marL="457200" indent="-317500" defTabSz="457200">
              <a:spcBef>
                <a:spcPts val="2100"/>
              </a:spcBef>
              <a:buSzPct val="100000"/>
              <a:buAutoNum type="arabicPeriod" startAt="1"/>
              <a:defRPr>
                <a:solidFill>
                  <a:schemeClr val="accent1"/>
                </a:solidFill>
              </a:defRPr>
            </a:pPr>
            <a:r>
              <a:t>Circles can contain other circles.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Assume  .…"/>
          <p:cNvSpPr txBox="1"/>
          <p:nvPr>
            <p:ph type="body" sz="half" idx="1"/>
          </p:nvPr>
        </p:nvSpPr>
        <p:spPr>
          <a:xfrm>
            <a:off x="287971" y="1407772"/>
            <a:ext cx="3855324" cy="3002402"/>
          </a:xfrm>
          <a:prstGeom prst="rect">
            <a:avLst/>
          </a:prstGeom>
        </p:spPr>
        <p:txBody>
          <a:bodyPr/>
          <a:lstStyle/>
          <a:p>
            <a:pPr marL="0" indent="0" defTabSz="429768">
              <a:lnSpc>
                <a:spcPct val="100000"/>
              </a:lnSpc>
              <a:spcBef>
                <a:spcPts val="1200"/>
              </a:spcBef>
              <a:buClrTx/>
              <a:buSzTx/>
              <a:buFontTx/>
              <a:buNone/>
              <a:defRPr sz="2005">
                <a:latin typeface="+mj-lt"/>
                <a:ea typeface="+mj-ea"/>
                <a:cs typeface="+mj-cs"/>
                <a:sym typeface="Helvetica"/>
              </a:defRPr>
            </a:pPr>
            <a:r>
              <a:t>Assume </a:t>
            </a:r>
            <a14:m>
              <m:oMath>
                <m:r>
                  <a:rPr xmlns:a="http://schemas.openxmlformats.org/drawingml/2006/main" sz="2450" i="1">
                    <a:solidFill>
                      <a:srgbClr val="000000"/>
                    </a:solidFill>
                    <a:latin typeface="Cambria Math" panose="02040503050406030204" pitchFamily="18" charset="0"/>
                  </a:rPr>
                  <m:t>x</m:t>
                </m:r>
                <m:r>
                  <a:rPr xmlns:a="http://schemas.openxmlformats.org/drawingml/2006/main" sz="2450" i="1">
                    <a:solidFill>
                      <a:srgbClr val="000000"/>
                    </a:solidFill>
                    <a:latin typeface="Cambria Math" panose="02040503050406030204" pitchFamily="18" charset="0"/>
                  </a:rPr>
                  <m:t>=</m:t>
                </m:r>
                <m:r>
                  <a:rPr xmlns:a="http://schemas.openxmlformats.org/drawingml/2006/main" sz="2450" i="1">
                    <a:solidFill>
                      <a:srgbClr val="000000"/>
                    </a:solidFill>
                    <a:latin typeface="Cambria Math" panose="02040503050406030204" pitchFamily="18" charset="0"/>
                  </a:rPr>
                  <m:t>5</m:t>
                </m:r>
              </m:oMath>
            </a14:m>
            <a:r>
              <a:t>. </a:t>
            </a:r>
          </a:p>
          <a:p>
            <a:pPr marL="268081" indent="-268081" defTabSz="429768">
              <a:lnSpc>
                <a:spcPct val="100000"/>
              </a:lnSpc>
              <a:spcBef>
                <a:spcPts val="1200"/>
              </a:spcBef>
              <a:buClrTx/>
              <a:buSzPct val="100000"/>
              <a:buFontTx/>
              <a:buAutoNum type="arabicPeriod" startAt="1"/>
              <a:defRPr sz="2005">
                <a:latin typeface="+mj-lt"/>
                <a:ea typeface="+mj-ea"/>
                <a:cs typeface="+mj-cs"/>
                <a:sym typeface="Helvetica"/>
              </a:defRPr>
            </a:pPr>
            <a:r>
              <a:t>How could you </a:t>
            </a:r>
            <a:r>
              <a:rPr b="1"/>
              <a:t>compose</a:t>
            </a:r>
            <a:r>
              <a:t> these functions to turn 5 into 10? Be sure to answer in notebook.</a:t>
            </a:r>
          </a:p>
          <a:p>
            <a:pPr marL="268081" indent="-268081" defTabSz="429768">
              <a:lnSpc>
                <a:spcPct val="100000"/>
              </a:lnSpc>
              <a:spcBef>
                <a:spcPts val="1200"/>
              </a:spcBef>
              <a:buClrTx/>
              <a:buSzPct val="100000"/>
              <a:buFontTx/>
              <a:buAutoNum type="arabicPeriod" startAt="1"/>
              <a:defRPr sz="2005">
                <a:latin typeface="+mj-lt"/>
                <a:ea typeface="+mj-ea"/>
                <a:cs typeface="+mj-cs"/>
                <a:sym typeface="Helvetica"/>
              </a:defRPr>
            </a:pPr>
            <a:r>
              <a:t>Try to draw a </a:t>
            </a:r>
            <a:r>
              <a:rPr b="1"/>
              <a:t>circle of evaluation </a:t>
            </a:r>
            <a:r>
              <a:t>for each composed function in (1).</a:t>
            </a:r>
          </a:p>
        </p:txBody>
      </p:sp>
      <p:pic>
        <p:nvPicPr>
          <p:cNvPr id="193" name="Image" descr="Image"/>
          <p:cNvPicPr>
            <a:picLocks noChangeAspect="1"/>
          </p:cNvPicPr>
          <p:nvPr/>
        </p:nvPicPr>
        <p:blipFill>
          <a:blip r:embed="rId3">
            <a:extLst/>
          </a:blip>
          <a:stretch>
            <a:fillRect/>
          </a:stretch>
        </p:blipFill>
        <p:spPr>
          <a:xfrm>
            <a:off x="1351654" y="154228"/>
            <a:ext cx="5802339" cy="9332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198"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31014">
              <a:defRPr sz="2136">
                <a:latin typeface="+mn-lt"/>
                <a:ea typeface="+mn-ea"/>
                <a:cs typeface="+mn-cs"/>
                <a:sym typeface="Arial"/>
              </a:defRPr>
            </a:pPr>
            <a:r>
              <a:t>activity</a:t>
            </a:r>
          </a:p>
          <a:p>
            <a:pPr defTabSz="531014">
              <a:defRPr sz="1424">
                <a:solidFill>
                  <a:schemeClr val="accent5"/>
                </a:solidFill>
              </a:defRPr>
            </a:pPr>
            <a:r>
              <a:t>be sure to:</a:t>
            </a:r>
            <a:r>
              <a:rPr>
                <a:solidFill>
                  <a:schemeClr val="accent5">
                    <a:lumOff val="-9843"/>
                  </a:schemeClr>
                </a:solidFill>
              </a:rPr>
              <a:t> </a:t>
            </a:r>
            <a:r>
              <a:rPr>
                <a:solidFill>
                  <a:schemeClr val="accent1"/>
                </a:solidFill>
              </a:rPr>
              <a:t>complete worksheet with partner, using </a:t>
            </a:r>
            <a:r>
              <a:rPr b="1">
                <a:solidFill>
                  <a:schemeClr val="accent1"/>
                </a:solidFill>
              </a:rPr>
              <a:t>circles of evaluation </a:t>
            </a:r>
            <a:r>
              <a:rPr>
                <a:solidFill>
                  <a:schemeClr val="accent1"/>
                </a:solidFill>
              </a:rPr>
              <a:t>and standard mathematical notation.</a:t>
            </a:r>
          </a:p>
        </p:txBody>
      </p:sp>
      <p:sp>
        <p:nvSpPr>
          <p:cNvPr id="199" name="We’ll use something called the Circles of Evaluation. The rules are simple:…"/>
          <p:cNvSpPr txBox="1"/>
          <p:nvPr/>
        </p:nvSpPr>
        <p:spPr>
          <a:xfrm>
            <a:off x="342703" y="1428750"/>
            <a:ext cx="7651541" cy="1638300"/>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2100"/>
              </a:spcBef>
              <a:defRPr>
                <a:solidFill>
                  <a:schemeClr val="accent1"/>
                </a:solidFill>
              </a:defRPr>
            </a:pPr>
            <a:r>
              <a:t>We’ll use something called the </a:t>
            </a:r>
            <a:r>
              <a:rPr b="1">
                <a:solidFill>
                  <a:schemeClr val="accent5"/>
                </a:solidFill>
              </a:rPr>
              <a:t>Circles of Evaluation</a:t>
            </a:r>
            <a:r>
              <a:t>. The rules are simple:</a:t>
            </a:r>
            <a:endParaRPr>
              <a:latin typeface="Times Roman"/>
              <a:ea typeface="Times Roman"/>
              <a:cs typeface="Times Roman"/>
              <a:sym typeface="Times Roman"/>
            </a:endParaRPr>
          </a:p>
          <a:p>
            <a:pPr marL="457200" indent="-317500" defTabSz="457200">
              <a:spcBef>
                <a:spcPts val="2600"/>
              </a:spcBef>
              <a:buSzPct val="100000"/>
              <a:buAutoNum type="arabicPeriod" startAt="1"/>
              <a:defRPr>
                <a:solidFill>
                  <a:schemeClr val="accent1"/>
                </a:solidFill>
              </a:defRPr>
            </a:pPr>
            <a:r>
              <a:t>Every Circle must have one - and only one! - function, written at the top</a:t>
            </a:r>
          </a:p>
          <a:p>
            <a:pPr marL="457200" indent="-317500" defTabSz="457200">
              <a:spcBef>
                <a:spcPts val="1300"/>
              </a:spcBef>
              <a:buSzPct val="100000"/>
              <a:buAutoNum type="arabicPeriod" startAt="1"/>
              <a:defRPr>
                <a:solidFill>
                  <a:schemeClr val="accent1"/>
                </a:solidFill>
              </a:defRPr>
            </a:pPr>
            <a:r>
              <a:t>The inputs to the function are written left-to-right, in the middle of the Circle.</a:t>
            </a:r>
          </a:p>
          <a:p>
            <a:pPr marL="457200" indent="-317500" defTabSz="457200">
              <a:spcBef>
                <a:spcPts val="2100"/>
              </a:spcBef>
              <a:buSzPct val="100000"/>
              <a:buAutoNum type="arabicPeriod" startAt="1"/>
              <a:defRPr>
                <a:solidFill>
                  <a:schemeClr val="accent1"/>
                </a:solidFill>
              </a:defRPr>
            </a:pPr>
            <a:r>
              <a:t>Circles can contain other circles.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onus questions…"/>
          <p:cNvSpPr txBox="1"/>
          <p:nvPr>
            <p:ph type="body" idx="1"/>
          </p:nvPr>
        </p:nvSpPr>
        <p:spPr>
          <a:xfrm>
            <a:off x="675019" y="1377449"/>
            <a:ext cx="8246507" cy="3002402"/>
          </a:xfrm>
          <a:prstGeom prst="rect">
            <a:avLst/>
          </a:prstGeom>
          <a:ln>
            <a:solidFill>
              <a:srgbClr val="000000"/>
            </a:solidFill>
          </a:ln>
        </p:spPr>
        <p:txBody>
          <a:bodyPr/>
          <a:lstStyle/>
          <a:p>
            <a:pPr marL="0" indent="0" defTabSz="292607">
              <a:lnSpc>
                <a:spcPct val="100000"/>
              </a:lnSpc>
              <a:spcBef>
                <a:spcPts val="800"/>
              </a:spcBef>
              <a:buClrTx/>
              <a:buSzTx/>
              <a:buFontTx/>
              <a:buNone/>
              <a:defRPr sz="1365">
                <a:solidFill>
                  <a:srgbClr val="012F7B"/>
                </a:solidFill>
                <a:latin typeface="+mj-lt"/>
                <a:ea typeface="+mj-ea"/>
                <a:cs typeface="+mj-cs"/>
                <a:sym typeface="Helvetica"/>
              </a:defRPr>
            </a:pPr>
            <a:r>
              <a:t>Bonus questions</a:t>
            </a:r>
          </a:p>
          <a:p>
            <a:pPr marL="182523" indent="-182523" defTabSz="292607">
              <a:lnSpc>
                <a:spcPct val="100000"/>
              </a:lnSpc>
              <a:spcBef>
                <a:spcPts val="800"/>
              </a:spcBef>
              <a:buClrTx/>
              <a:buSzPct val="100000"/>
              <a:buFontTx/>
              <a:buAutoNum type="arabicPeriod" startAt="1"/>
              <a:defRPr sz="1365">
                <a:latin typeface="+mj-lt"/>
                <a:ea typeface="+mj-ea"/>
                <a:cs typeface="+mj-cs"/>
                <a:sym typeface="Helvetica"/>
              </a:defRPr>
            </a:pPr>
            <a:r>
              <a:t> How could you rewrite these composed expressions using </a:t>
            </a:r>
            <a:br/>
            <a:r>
              <a:t>the </a:t>
            </a:r>
            <a14:m>
              <m:oMath>
                <m:r>
                  <a:rPr xmlns:a="http://schemas.openxmlformats.org/drawingml/2006/main" sz="2150" i="1">
                    <a:solidFill>
                      <a:srgbClr val="000000"/>
                    </a:solidFill>
                    <a:latin typeface="Cambria Math" panose="02040503050406030204" pitchFamily="18" charset="0"/>
                  </a:rPr>
                  <m:t>∘</m:t>
                </m:r>
              </m:oMath>
            </a14:m>
            <a:r>
              <a:t> notation?</a:t>
            </a:r>
          </a:p>
          <a:p>
            <a:pPr marL="182523" indent="-182523" defTabSz="292607">
              <a:lnSpc>
                <a:spcPct val="100000"/>
              </a:lnSpc>
              <a:spcBef>
                <a:spcPts val="800"/>
              </a:spcBef>
              <a:buClrTx/>
              <a:buSzPct val="100000"/>
              <a:buFontTx/>
              <a:buAutoNum type="arabicPeriod" startAt="1"/>
              <a:defRPr sz="1365">
                <a:latin typeface="+mj-lt"/>
                <a:ea typeface="+mj-ea"/>
                <a:cs typeface="+mj-cs"/>
                <a:sym typeface="Helvetica"/>
              </a:defRPr>
            </a:pPr>
            <a:r>
              <a:t>Why is there a difference between </a:t>
            </a:r>
            <a14:m>
              <m:oMath>
                <m:r>
                  <a:rPr xmlns:a="http://schemas.openxmlformats.org/drawingml/2006/main" sz="1650" i="1">
                    <a:solidFill>
                      <a:srgbClr val="000000"/>
                    </a:solidFill>
                    <a:latin typeface="Cambria Math" panose="02040503050406030204" pitchFamily="18" charset="0"/>
                  </a:rPr>
                  <m:t>f</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g</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h</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x</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m:t>
                </m:r>
              </m:oMath>
            </a14:m>
            <a:r>
              <a:t> and </a:t>
            </a:r>
            <a14:m>
              <m:oMath>
                <m:r>
                  <a:rPr xmlns:a="http://schemas.openxmlformats.org/drawingml/2006/main" sz="1700" i="1">
                    <a:solidFill>
                      <a:srgbClr val="000000"/>
                    </a:solidFill>
                    <a:latin typeface="Cambria Math" panose="02040503050406030204" pitchFamily="18" charset="0"/>
                  </a:rPr>
                  <m:t>g</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h</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x</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a14:m>
            <a:r>
              <a:t>?</a:t>
            </a:r>
          </a:p>
          <a:p>
            <a:pPr marL="182523" indent="-182523" defTabSz="292607">
              <a:lnSpc>
                <a:spcPct val="100000"/>
              </a:lnSpc>
              <a:spcBef>
                <a:spcPts val="800"/>
              </a:spcBef>
              <a:buClrTx/>
              <a:buSzPct val="100000"/>
              <a:buFontTx/>
              <a:buAutoNum type="arabicPeriod" startAt="1"/>
              <a:defRPr sz="1365">
                <a:latin typeface="+mj-lt"/>
                <a:ea typeface="+mj-ea"/>
                <a:cs typeface="+mj-cs"/>
                <a:sym typeface="Helvetica"/>
              </a:defRPr>
            </a:pPr>
            <a:r>
              <a:t>Assume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m:t>
                </m:r>
                <m:rad>
                  <m:radPr>
                    <m:ctrlPr>
                      <a:rPr xmlns:a="http://schemas.openxmlformats.org/drawingml/2006/main" sz="1600" i="1">
                        <a:solidFill>
                          <a:srgbClr val="000000"/>
                        </a:solidFill>
                        <a:latin typeface="Cambria Math" panose="02040503050406030204" pitchFamily="18" charset="0"/>
                      </a:rPr>
                    </m:ctrlPr>
                    <m:degHide m:val="on"/>
                  </m:radPr>
                  <m:deg/>
                  <m:e>
                    <m:r>
                      <a:rPr xmlns:a="http://schemas.openxmlformats.org/drawingml/2006/main" sz="1600" i="1">
                        <a:solidFill>
                          <a:srgbClr val="000000"/>
                        </a:solidFill>
                        <a:latin typeface="Cambria Math" panose="02040503050406030204" pitchFamily="18" charset="0"/>
                      </a:rPr>
                      <m:t>x</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2</m:t>
                    </m:r>
                  </m:e>
                </m:rad>
              </m:oMath>
            </a14:m>
            <a:r>
              <a:t> and </a:t>
            </a:r>
            <a14:m>
              <m:oMath>
                <m:r>
                  <a:rPr xmlns:a="http://schemas.openxmlformats.org/drawingml/2006/main" sz="1650" i="1">
                    <a:solidFill>
                      <a:srgbClr val="000000"/>
                    </a:solidFill>
                    <a:latin typeface="Cambria Math" panose="02040503050406030204" pitchFamily="18" charset="0"/>
                  </a:rPr>
                  <m:t>g</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x</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2</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3</m:t>
                </m:r>
                <m:sSup>
                  <m:e>
                    <m:r>
                      <a:rPr xmlns:a="http://schemas.openxmlformats.org/drawingml/2006/main" sz="1650" i="1">
                        <a:solidFill>
                          <a:srgbClr val="000000"/>
                        </a:solidFill>
                        <a:latin typeface="Cambria Math" panose="02040503050406030204" pitchFamily="18" charset="0"/>
                      </a:rPr>
                      <m:t>x</m:t>
                    </m:r>
                  </m:e>
                  <m:sup>
                    <m:r>
                      <a:rPr xmlns:a="http://schemas.openxmlformats.org/drawingml/2006/main" sz="1650" i="1">
                        <a:solidFill>
                          <a:srgbClr val="000000"/>
                        </a:solidFill>
                        <a:latin typeface="Cambria Math" panose="02040503050406030204" pitchFamily="18" charset="0"/>
                      </a:rPr>
                      <m:t>2</m:t>
                    </m:r>
                  </m:sup>
                </m:sSup>
              </m:oMath>
            </a14:m>
            <a:r>
              <a:t>.</a:t>
            </a:r>
          </a:p>
          <a:p>
            <a:pPr lvl="1" marL="634554" indent="-228154" defTabSz="292607">
              <a:lnSpc>
                <a:spcPct val="100000"/>
              </a:lnSpc>
              <a:spcBef>
                <a:spcPts val="800"/>
              </a:spcBef>
              <a:buClrTx/>
              <a:buSzPct val="100000"/>
              <a:buFontTx/>
              <a:buAutoNum type="alphaUcPeriod" startAt="1"/>
              <a:defRPr sz="1365">
                <a:latin typeface="+mj-lt"/>
                <a:ea typeface="+mj-ea"/>
                <a:cs typeface="+mj-cs"/>
                <a:sym typeface="Helvetica"/>
              </a:defRPr>
            </a:pPr>
            <a:r>
              <a:t>Write contracts for each function. Be sure to use the examples on your worksheet as a guide.</a:t>
            </a:r>
          </a:p>
          <a:p>
            <a:pPr lvl="1" marL="634554" indent="-228154" defTabSz="292607">
              <a:lnSpc>
                <a:spcPct val="100000"/>
              </a:lnSpc>
              <a:spcBef>
                <a:spcPts val="800"/>
              </a:spcBef>
              <a:buClrTx/>
              <a:buSzPct val="100000"/>
              <a:buFontTx/>
              <a:buAutoNum type="alphaUcPeriod" startAt="1"/>
              <a:defRPr sz="1365">
                <a:latin typeface="+mj-lt"/>
                <a:ea typeface="+mj-ea"/>
                <a:cs typeface="+mj-cs"/>
                <a:sym typeface="Helvetica"/>
              </a:defRPr>
            </a:pPr>
            <a:r>
              <a:t>Find the domain and range for </a:t>
            </a:r>
            <a14:m>
              <m:oMath>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g</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x</m:t>
                </m:r>
                <m:r>
                  <a:rPr xmlns:a="http://schemas.openxmlformats.org/drawingml/2006/main" sz="1700" i="1">
                    <a:solidFill>
                      <a:srgbClr val="000000"/>
                    </a:solidFill>
                    <a:latin typeface="Cambria Math" panose="02040503050406030204" pitchFamily="18" charset="0"/>
                  </a:rPr>
                  <m:t>)</m:t>
                </m:r>
              </m:oMath>
            </a14:m>
            <a:r>
              <a:t>.</a:t>
            </a:r>
          </a:p>
          <a:p>
            <a:pPr lvl="1" marL="634554" indent="-228154" defTabSz="292607">
              <a:lnSpc>
                <a:spcPct val="100000"/>
              </a:lnSpc>
              <a:spcBef>
                <a:spcPts val="800"/>
              </a:spcBef>
              <a:buClrTx/>
              <a:buSzPct val="100000"/>
              <a:buFontTx/>
              <a:buAutoNum type="alphaUcPeriod" startAt="1"/>
              <a:defRPr sz="1365">
                <a:latin typeface="+mj-lt"/>
                <a:ea typeface="+mj-ea"/>
                <a:cs typeface="+mj-cs"/>
                <a:sym typeface="Helvetica"/>
              </a:defRPr>
            </a:pPr>
            <a:r>
              <a:t>How could you use the contracts for the functions to identify the domain for the composed function?</a:t>
            </a:r>
          </a:p>
        </p:txBody>
      </p:sp>
      <p:sp>
        <p:nvSpPr>
          <p:cNvPr id="204"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5"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31014">
              <a:defRPr sz="2136">
                <a:latin typeface="+mn-lt"/>
                <a:ea typeface="+mn-ea"/>
                <a:cs typeface="+mn-cs"/>
                <a:sym typeface="Arial"/>
              </a:defRPr>
            </a:pPr>
            <a:r>
              <a:t>activity</a:t>
            </a:r>
          </a:p>
          <a:p>
            <a:pPr defTabSz="531014">
              <a:defRPr sz="1424">
                <a:solidFill>
                  <a:schemeClr val="accent5"/>
                </a:solidFill>
              </a:defRPr>
            </a:pPr>
            <a:r>
              <a:t>be sure to:</a:t>
            </a:r>
            <a:r>
              <a:rPr>
                <a:solidFill>
                  <a:schemeClr val="accent5">
                    <a:lumOff val="-9843"/>
                  </a:schemeClr>
                </a:solidFill>
              </a:rPr>
              <a:t> </a:t>
            </a:r>
            <a:r>
              <a:rPr>
                <a:solidFill>
                  <a:schemeClr val="accent1"/>
                </a:solidFill>
              </a:rPr>
              <a:t>complete worksheet with partner, using </a:t>
            </a:r>
            <a:r>
              <a:rPr b="1">
                <a:solidFill>
                  <a:schemeClr val="accent1"/>
                </a:solidFill>
              </a:rPr>
              <a:t>circles of evaluation </a:t>
            </a:r>
            <a:r>
              <a:rPr>
                <a:solidFill>
                  <a:schemeClr val="accent1"/>
                </a:solidFill>
              </a:rPr>
              <a:t>and standard mathematical notation.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Rectangle"/>
          <p:cNvSpPr/>
          <p:nvPr/>
        </p:nvSpPr>
        <p:spPr>
          <a:xfrm>
            <a:off x="1341795" y="26324"/>
            <a:ext cx="5871889"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10" name="Do now…"/>
          <p:cNvSpPr txBox="1"/>
          <p:nvPr/>
        </p:nvSpPr>
        <p:spPr>
          <a:xfrm>
            <a:off x="1354010" y="38539"/>
            <a:ext cx="5847459" cy="93845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31014">
              <a:defRPr sz="2136">
                <a:latin typeface="+mn-lt"/>
                <a:ea typeface="+mn-ea"/>
                <a:cs typeface="+mn-cs"/>
                <a:sym typeface="Arial"/>
              </a:defRPr>
            </a:pPr>
            <a:r>
              <a:t>activity</a:t>
            </a:r>
          </a:p>
          <a:p>
            <a:pPr defTabSz="531014">
              <a:defRPr sz="1424">
                <a:solidFill>
                  <a:schemeClr val="accent5"/>
                </a:solidFill>
              </a:defRPr>
            </a:pPr>
            <a:r>
              <a:t>be sure to:</a:t>
            </a:r>
            <a:r>
              <a:rPr>
                <a:solidFill>
                  <a:schemeClr val="accent5">
                    <a:lumOff val="-9843"/>
                  </a:schemeClr>
                </a:solidFill>
              </a:rPr>
              <a:t> </a:t>
            </a:r>
            <a:r>
              <a:rPr>
                <a:solidFill>
                  <a:schemeClr val="accent1"/>
                </a:solidFill>
              </a:rPr>
              <a:t>complete worksheet with partner, using </a:t>
            </a:r>
            <a:r>
              <a:rPr b="1">
                <a:solidFill>
                  <a:schemeClr val="accent1"/>
                </a:solidFill>
              </a:rPr>
              <a:t>circles of evaluation </a:t>
            </a:r>
            <a:r>
              <a:rPr>
                <a:solidFill>
                  <a:schemeClr val="accent1"/>
                </a:solidFill>
              </a:rPr>
              <a:t>and standard mathematical notation.</a:t>
            </a:r>
          </a:p>
        </p:txBody>
      </p:sp>
      <p:pic>
        <p:nvPicPr>
          <p:cNvPr id="211" name="IMG_0076.png" descr="IMG_0076.png"/>
          <p:cNvPicPr>
            <a:picLocks noChangeAspect="1"/>
          </p:cNvPicPr>
          <p:nvPr/>
        </p:nvPicPr>
        <p:blipFill>
          <a:blip r:embed="rId3">
            <a:extLst/>
          </a:blip>
          <a:srcRect l="10377" t="27417" r="13429" b="15437"/>
          <a:stretch>
            <a:fillRect/>
          </a:stretch>
        </p:blipFill>
        <p:spPr>
          <a:xfrm>
            <a:off x="1329095" y="997172"/>
            <a:ext cx="3738226" cy="37382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
          <p:cNvSpPr txBox="1"/>
          <p:nvPr>
            <p:ph type="title"/>
          </p:nvPr>
        </p:nvSpPr>
        <p:spPr>
          <a:prstGeom prst="rect">
            <a:avLst/>
          </a:prstGeom>
        </p:spPr>
        <p:txBody>
          <a:bodyPr/>
          <a:lstStyle>
            <a:lvl1pPr defTabSz="886968">
              <a:defRPr sz="2910"/>
            </a:lvl1pPr>
          </a:lstStyle>
          <a:p>
            <a:pPr/>
            <a:r>
              <a:t>d</a:t>
            </a:r>
          </a:p>
        </p:txBody>
      </p:sp>
      <p:pic>
        <p:nvPicPr>
          <p:cNvPr id="216" name="Image" descr="Image"/>
          <p:cNvPicPr>
            <a:picLocks noChangeAspect="1"/>
          </p:cNvPicPr>
          <p:nvPr/>
        </p:nvPicPr>
        <p:blipFill>
          <a:blip r:embed="rId3">
            <a:extLst/>
          </a:blip>
          <a:stretch>
            <a:fillRect/>
          </a:stretch>
        </p:blipFill>
        <p:spPr>
          <a:xfrm>
            <a:off x="5685284" y="1801019"/>
            <a:ext cx="3053022" cy="2034076"/>
          </a:xfrm>
          <a:prstGeom prst="rect">
            <a:avLst/>
          </a:prstGeom>
          <a:ln w="12700">
            <a:miter lim="400000"/>
          </a:ln>
        </p:spPr>
      </p:pic>
      <p:sp>
        <p:nvSpPr>
          <p:cNvPr id="217"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in your notebook. Be prepared to share out with your partner and the group.</a:t>
            </a:r>
          </a:p>
        </p:txBody>
      </p:sp>
      <p:sp>
        <p:nvSpPr>
          <p:cNvPr id="218" name="How could you describe the relationship between the contracts we learned about yesterday and domain/range?…"/>
          <p:cNvSpPr txBox="1"/>
          <p:nvPr/>
        </p:nvSpPr>
        <p:spPr>
          <a:xfrm>
            <a:off x="1266199" y="1657958"/>
            <a:ext cx="3819937"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could you describe the relationship between the contracts we learned about yesterday and domain/range?</a:t>
            </a:r>
          </a:p>
          <a:p>
            <a:pPr marL="187157" indent="-187157">
              <a:buSzPct val="100000"/>
              <a:buAutoNum type="arabicPeriod" startAt="1"/>
            </a:pPr>
            <a:r>
              <a:t>How are domain and range import for for understanding function composition?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