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233947" indent="-233947">
              <a:buSzPct val="100000"/>
              <a:buAutoNum type="alphaLcPeriod" startAt="1"/>
            </a:pPr>
            <a:r>
              <a:t>m</a:t>
            </a:r>
          </a:p>
          <a:p>
            <a:pPr marL="233947" indent="-233947">
              <a:buSzPct val="100000"/>
              <a:buAutoNum type="alphaLcPeriod" startAt="1"/>
            </a:pPr>
            <a:r>
              <a:t>n</a:t>
            </a:r>
          </a:p>
          <a:p>
            <a:pPr marL="233947" indent="-233947">
              <a:buSzPct val="100000"/>
              <a:buAutoNum type="alphaLcPeriod" startAt="1"/>
            </a:pPr>
            <a:r>
              <a:t>Pyt</a:t>
            </a:r>
          </a:p>
          <a:p>
            <a:pPr/>
            <a:r>
              <a:t>+ What isn’t the answer for A h? because for indexes you start counting from 0</a:t>
            </a:r>
          </a:p>
          <a:p>
            <a:pPr/>
            <a:r>
              <a:t>+what does [-1] represent? The last element</a:t>
            </a:r>
          </a:p>
          <a:p>
            <a:pPr/>
            <a:r>
              <a:t>+why doesn’t word[0:3] return Pyth? Because you stop before the 3rd element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index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3/22/22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7.2</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22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616803" y="914129"/>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and answer the questions below:</a:t>
            </a:r>
            <a:endParaRPr>
              <a:solidFill>
                <a:schemeClr val="accent1"/>
              </a:solidFill>
            </a:endParaRPr>
          </a:p>
        </p:txBody>
      </p:sp>
      <p:sp>
        <p:nvSpPr>
          <p:cNvPr id="204" name="Indexing…"/>
          <p:cNvSpPr txBox="1"/>
          <p:nvPr/>
        </p:nvSpPr>
        <p:spPr>
          <a:xfrm>
            <a:off x="5225392" y="3319853"/>
            <a:ext cx="3059275" cy="1213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05" name="Index…"/>
          <p:cNvSpPr txBox="1"/>
          <p:nvPr/>
        </p:nvSpPr>
        <p:spPr>
          <a:xfrm>
            <a:off x="5218041" y="2201032"/>
            <a:ext cx="2772440"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sp>
        <p:nvSpPr>
          <p:cNvPr id="206" name="What will be returned by the following:…"/>
          <p:cNvSpPr txBox="1"/>
          <p:nvPr/>
        </p:nvSpPr>
        <p:spPr>
          <a:xfrm>
            <a:off x="1370870" y="2473058"/>
            <a:ext cx="26727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will be returned by the following:</a:t>
            </a:r>
          </a:p>
          <a:p>
            <a:pPr lvl="1" marL="868947" indent="-233947">
              <a:buSzPct val="100000"/>
              <a:buAutoNum type="alphaUcPeriod" startAt="1"/>
              <a:defRPr>
                <a:solidFill>
                  <a:srgbClr val="000000"/>
                </a:solidFill>
              </a:defRPr>
            </a:pPr>
            <a:r>
              <a:t>“Lehman”[3]</a:t>
            </a:r>
          </a:p>
          <a:p>
            <a:pPr lvl="1" marL="868947" indent="-233947">
              <a:buSzPct val="100000"/>
              <a:buAutoNum type="alphaUcPeriod" startAt="1"/>
              <a:defRPr>
                <a:solidFill>
                  <a:srgbClr val="000000"/>
                </a:solidFill>
              </a:defRPr>
            </a:pPr>
            <a:r>
              <a:t>word = “Python”</a:t>
            </a:r>
            <a:br/>
            <a:r>
              <a:t>word[-1]</a:t>
            </a:r>
          </a:p>
          <a:p>
            <a:pPr lvl="1" marL="868947" indent="-233947">
              <a:buSzPct val="100000"/>
              <a:buAutoNum type="alphaUcPeriod" startAt="1"/>
              <a:defRPr>
                <a:solidFill>
                  <a:srgbClr val="000000"/>
                </a:solidFill>
              </a:defRPr>
            </a:pPr>
            <a:r>
              <a:t>word[0:3]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ouble-click to edit"/>
          <p:cNvSpPr txBox="1"/>
          <p:nvPr>
            <p:ph type="title"/>
          </p:nvPr>
        </p:nvSpPr>
        <p:spPr>
          <a:prstGeom prst="rect">
            <a:avLst/>
          </a:prstGeom>
        </p:spPr>
        <p:txBody>
          <a:bodyPr/>
          <a:lstStyle/>
          <a:p>
            <a:pPr defTabSz="886968">
              <a:defRPr sz="2910"/>
            </a:pPr>
          </a:p>
        </p:txBody>
      </p:sp>
      <p:sp>
        <p:nvSpPr>
          <p:cNvPr id="211"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2"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grpSp>
        <p:nvGrpSpPr>
          <p:cNvPr id="217" name="Google Shape;118;p19"/>
          <p:cNvGrpSpPr/>
          <p:nvPr/>
        </p:nvGrpSpPr>
        <p:grpSpPr>
          <a:xfrm>
            <a:off x="2462914" y="468728"/>
            <a:ext cx="6244204" cy="774511"/>
            <a:chOff x="0" y="0"/>
            <a:chExt cx="6244202" cy="774510"/>
          </a:xfrm>
        </p:grpSpPr>
        <p:sp>
          <p:nvSpPr>
            <p:cNvPr id="215"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6"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8"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9" name="MP Goal:…"/>
          <p:cNvSpPr txBox="1"/>
          <p:nvPr/>
        </p:nvSpPr>
        <p:spPr>
          <a:xfrm>
            <a:off x="4848179" y="1531166"/>
            <a:ext cx="3481017" cy="8196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MP Goal:</a:t>
            </a:r>
            <a:r>
              <a:t> </a:t>
            </a:r>
          </a:p>
          <a:p>
            <a:pPr marL="233947" indent="-233947">
              <a:buSzPct val="100000"/>
              <a:buAutoNum type="alphaUcPeriod" startAt="1"/>
              <a:defRPr>
                <a:solidFill>
                  <a:schemeClr val="accent4"/>
                </a:solidFill>
              </a:defRPr>
            </a:pPr>
            <a:r>
              <a:t>Complete up through </a:t>
            </a:r>
            <a:r>
              <a:rPr b="1"/>
              <a:t>unit 7</a:t>
            </a:r>
            <a:endParaRPr b="1"/>
          </a:p>
          <a:p>
            <a:pPr marL="233947" indent="-233947">
              <a:buSzPct val="100000"/>
              <a:buAutoNum type="alphaUcPeriod" startAt="1"/>
              <a:defRPr>
                <a:solidFill>
                  <a:schemeClr val="accent4"/>
                </a:solidFill>
              </a:defRPr>
            </a:pPr>
            <a:r>
              <a:t>After, that complete </a:t>
            </a:r>
            <a:r>
              <a:rPr b="1"/>
              <a:t>MP1 Assessment: Strings</a:t>
            </a:r>
          </a:p>
        </p:txBody>
      </p:sp>
      <p:sp>
        <p:nvSpPr>
          <p:cNvPr id="220"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1"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2" name="Indexing…"/>
          <p:cNvSpPr txBox="1"/>
          <p:nvPr/>
        </p:nvSpPr>
        <p:spPr>
          <a:xfrm>
            <a:off x="5059050" y="3308158"/>
            <a:ext cx="30592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23" name="Index…"/>
          <p:cNvSpPr txBox="1"/>
          <p:nvPr/>
        </p:nvSpPr>
        <p:spPr>
          <a:xfrm>
            <a:off x="1653136" y="3308158"/>
            <a:ext cx="2772439"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2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2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2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ouble-click to edit"/>
          <p:cNvSpPr txBox="1"/>
          <p:nvPr>
            <p:ph type="title"/>
          </p:nvPr>
        </p:nvSpPr>
        <p:spPr>
          <a:prstGeom prst="rect">
            <a:avLst/>
          </a:prstGeom>
        </p:spPr>
        <p:txBody>
          <a:bodyPr/>
          <a:lstStyle/>
          <a:p>
            <a:pPr defTabSz="886968">
              <a:defRPr sz="2910"/>
            </a:pPr>
          </a:p>
        </p:txBody>
      </p:sp>
      <p:sp>
        <p:nvSpPr>
          <p:cNvPr id="228"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1" name="Google Shape;118;p19"/>
          <p:cNvGrpSpPr/>
          <p:nvPr/>
        </p:nvGrpSpPr>
        <p:grpSpPr>
          <a:xfrm>
            <a:off x="2147095" y="500360"/>
            <a:ext cx="6535195" cy="810605"/>
            <a:chOff x="0" y="0"/>
            <a:chExt cx="6535193" cy="810604"/>
          </a:xfrm>
        </p:grpSpPr>
        <p:sp>
          <p:nvSpPr>
            <p:cNvPr id="229"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0"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2"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ouble-click to edit"/>
          <p:cNvSpPr txBox="1"/>
          <p:nvPr>
            <p:ph type="title"/>
          </p:nvPr>
        </p:nvSpPr>
        <p:spPr>
          <a:prstGeom prst="rect">
            <a:avLst/>
          </a:prstGeom>
        </p:spPr>
        <p:txBody>
          <a:bodyPr/>
          <a:lstStyle/>
          <a:p>
            <a:pPr defTabSz="886968">
              <a:defRPr sz="2910"/>
            </a:pPr>
          </a:p>
        </p:txBody>
      </p:sp>
      <p:sp>
        <p:nvSpPr>
          <p:cNvPr id="235"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8" name="Google Shape;118;p19"/>
          <p:cNvGrpSpPr/>
          <p:nvPr/>
        </p:nvGrpSpPr>
        <p:grpSpPr>
          <a:xfrm>
            <a:off x="2147095" y="500360"/>
            <a:ext cx="6535195" cy="810605"/>
            <a:chOff x="0" y="0"/>
            <a:chExt cx="6535193" cy="810604"/>
          </a:xfrm>
        </p:grpSpPr>
        <p:sp>
          <p:nvSpPr>
            <p:cNvPr id="23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7"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