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STANDARDS REFERENCED:</a:t>
            </a:r>
          </a:p>
          <a:p>
            <a:pPr/>
          </a:p>
          <a:p>
            <a:pPr/>
            <a:r>
              <a:t>CSTA 11-12th grade standards: 3B-AP-12: Compare and contrast fundamental data structures and their uses.</a:t>
            </a:r>
          </a:p>
          <a:p>
            <a:pPr/>
          </a:p>
          <a:p>
            <a:pPr/>
            <a:r>
              <a:t>NY State: 9-12.CT.7</a:t>
            </a:r>
          </a:p>
          <a:p>
            <a:pPr/>
            <a:r>
              <a:t>Design or remix a program that</a:t>
            </a:r>
          </a:p>
          <a:p>
            <a:pPr/>
            <a:r>
              <a:t>utilizes a data structure to maintain</a:t>
            </a:r>
          </a:p>
          <a:p>
            <a:pPr/>
            <a:r>
              <a:t>changes to related pieces of data.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This code will return an array index out of bounds error.</a:t>
            </a:r>
          </a:p>
          <a:p>
            <a:pPr marL="187157" indent="-187157">
              <a:buSzPct val="100000"/>
              <a:buAutoNum type="arabicPeriod" startAt="1"/>
            </a:pPr>
            <a:r>
              <a:t>You could change the test to k &lt; arr.length</a:t>
            </a:r>
          </a:p>
          <a:p>
            <a:pPr/>
          </a:p>
          <a:p>
            <a:pPr/>
            <a:r>
              <a:t>taken from AP classroom.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 my_class = {saad, rafiki, sam, luis, maddox, yosuf}</a:t>
            </a:r>
            <a:br/>
            <a:r>
              <a:t>for i in 0-length.of.class:</a:t>
            </a:r>
            <a:br/>
            <a:r>
              <a:t>    print(i+”. “ + class[i])</a:t>
            </a:r>
          </a:p>
          <a:p>
            <a:pPr/>
            <a:r>
              <a:t>2. for (int i = 0; i &lt;class.length; i++){</a:t>
            </a:r>
          </a:p>
          <a:p>
            <a:pPr/>
            <a:r>
              <a:t>	System.out.println(i+”. “ + class[i]);</a:t>
            </a:r>
          </a:p>
          <a:p>
            <a:pPr/>
            <a:r>
              <a:t>}</a:t>
            </a:r>
          </a:p>
          <a:p>
            <a:pPr/>
            <a:r>
              <a:t>	</a:t>
            </a:r>
          </a:p>
          <a:p>
            <a:pPr/>
            <a:r>
              <a:t>Go over student solutions to 6.2.7.  Illustrating them on the screen. 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+How is this similar to previous examples? You need to traverse an array.</a:t>
            </a:r>
          </a:p>
          <a:p>
            <a:pPr/>
          </a:p>
          <a:p>
            <a:pPr/>
            <a:r>
              <a:t>+Why does it make sense that you will return -1 if the matching string is not found? because -1 can’t be a value for an index</a:t>
            </a:r>
          </a:p>
          <a:p>
            <a:pPr/>
          </a:p>
          <a:p>
            <a:pPr/>
            <a:r>
              <a:t>Solution (taken from </a:t>
            </a:r>
            <a:r>
              <a:rPr b="1"/>
              <a:t>codeHS</a:t>
            </a:r>
            <a:r>
              <a:t>): </a:t>
            </a:r>
          </a:p>
          <a:p>
            <a:pPr/>
          </a:p>
          <a:p>
            <a:pPr/>
            <a:r>
              <a:t>public class MatchingString</a:t>
            </a:r>
          </a:p>
          <a:p>
            <a:pPr/>
            <a:r>
              <a:t>{</a:t>
            </a:r>
          </a:p>
          <a:p>
            <a:pPr/>
            <a:r>
              <a:t>    private static String[] arr = {"Hello", "Karel", "CodeHS!", "Karel"};</a:t>
            </a:r>
          </a:p>
          <a:p>
            <a:pPr/>
            <a:r>
              <a:t>    </a:t>
            </a:r>
          </a:p>
          <a:p>
            <a:pPr/>
            <a:r>
              <a:t>    public static int findString(String myString)</a:t>
            </a:r>
          </a:p>
          <a:p>
            <a:pPr/>
            <a:r>
              <a:t>    {</a:t>
            </a:r>
          </a:p>
          <a:p>
            <a:pPr/>
            <a:r>
              <a:t>        String word = null;</a:t>
            </a:r>
          </a:p>
          <a:p>
            <a:pPr/>
            <a:r>
              <a:t>    </a:t>
            </a:r>
          </a:p>
          <a:p>
            <a:pPr/>
            <a:r>
              <a:t>        for (int index = 0; index &lt; arr.length; index++)</a:t>
            </a:r>
          </a:p>
          <a:p>
            <a:pPr/>
            <a:r>
              <a:t>        {</a:t>
            </a:r>
          </a:p>
          <a:p>
            <a:pPr/>
            <a:r>
              <a:t>            word = arr[index];</a:t>
            </a:r>
          </a:p>
          <a:p>
            <a:pPr/>
            <a:r>
              <a:t>           </a:t>
            </a:r>
          </a:p>
          <a:p>
            <a:pPr/>
            <a:r>
              <a:t>                if (word.equals(myString))</a:t>
            </a:r>
          </a:p>
          <a:p>
            <a:pPr/>
            <a:r>
              <a:t>                {</a:t>
            </a:r>
          </a:p>
          <a:p>
            <a:pPr/>
            <a:r>
              <a:t>                    return index;</a:t>
            </a:r>
          </a:p>
          <a:p>
            <a:pPr/>
            <a:r>
              <a:t>                }</a:t>
            </a:r>
          </a:p>
          <a:p>
            <a:pPr/>
            <a:r>
              <a:t>        }</a:t>
            </a:r>
          </a:p>
          <a:p>
            <a:pPr/>
            <a:r>
              <a:t>        return -1;</a:t>
            </a:r>
          </a:p>
          <a:p>
            <a:pPr/>
            <a:r>
              <a:t>    }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Students might be tempted to hard ccde the values into the array. Ask: How can you use the information already stored in your array to compute the next value?</a:t>
            </a:r>
          </a:p>
          <a:p>
            <a:pPr/>
          </a:p>
          <a:p>
            <a:pPr/>
            <a:r>
              <a:t>Student should share out their code at the end of the activity.  </a:t>
            </a:r>
          </a:p>
          <a:p>
            <a:pPr/>
          </a:p>
          <a:p>
            <a:pPr/>
            <a:r>
              <a:t>+Does it matter if I use a while loop or for loop? No, other one can be used to traverse an array.</a:t>
            </a:r>
          </a:p>
          <a:p>
            <a:pPr/>
          </a:p>
          <a:p>
            <a:pPr/>
            <a:r>
              <a:t>Solution (taken from </a:t>
            </a:r>
            <a:r>
              <a:rPr b="1"/>
              <a:t>CodeHS</a:t>
            </a:r>
            <a:r>
              <a:t>): </a:t>
            </a:r>
          </a:p>
          <a:p>
            <a:pPr/>
          </a:p>
          <a:p>
            <a:pPr/>
            <a:r>
              <a:t>public class Fibonacci </a:t>
            </a:r>
          </a:p>
          <a:p>
            <a:pPr/>
            <a:r>
              <a:t>{</a:t>
            </a:r>
          </a:p>
          <a:p>
            <a:pPr/>
            <a:r>
              <a:t>    public static void main(String[] args) </a:t>
            </a:r>
          </a:p>
          <a:p>
            <a:pPr/>
            <a:r>
              <a:t>    {</a:t>
            </a:r>
          </a:p>
          <a:p>
            <a:pPr/>
            <a:r>
              <a:t>      </a:t>
            </a:r>
          </a:p>
          <a:p>
            <a:pPr/>
            <a:r>
              <a:t>        //number of elements to generate in the sequence</a:t>
            </a:r>
          </a:p>
          <a:p>
            <a:pPr/>
            <a:r>
              <a:t>		int max = 15;</a:t>
            </a:r>
          </a:p>
          <a:p>
            <a:pPr/>
            <a:r>
              <a:t>		</a:t>
            </a:r>
          </a:p>
          <a:p>
            <a:pPr/>
            <a:r>
              <a:t>		// create the array to hold the sequence of Fibonacci numbers</a:t>
            </a:r>
          </a:p>
          <a:p>
            <a:pPr/>
            <a:r>
              <a:t>		int[] sequence = new int[max];</a:t>
            </a:r>
          </a:p>
          <a:p>
            <a:pPr/>
            <a:r>
              <a:t>		</a:t>
            </a:r>
          </a:p>
          <a:p>
            <a:pPr/>
            <a:r>
              <a:t>		//create the first 2 Fibonacci sequence elements</a:t>
            </a:r>
          </a:p>
          <a:p>
            <a:pPr/>
            <a:r>
              <a:t>		sequence[0] = 0;</a:t>
            </a:r>
          </a:p>
          <a:p>
            <a:pPr/>
            <a:r>
              <a:t>		sequence[1] = 1;</a:t>
            </a:r>
          </a:p>
          <a:p>
            <a:pPr/>
            <a:r>
              <a:t>		</a:t>
            </a:r>
          </a:p>
          <a:p>
            <a:pPr/>
            <a:r>
              <a:t>		//create the Fibonacci sequence and store it in int[] sequence</a:t>
            </a:r>
          </a:p>
          <a:p>
            <a:pPr/>
            <a:r>
              <a:t>		for(int i = 2; i &lt; max; i++)</a:t>
            </a:r>
          </a:p>
          <a:p>
            <a:pPr/>
            <a:r>
              <a:t>		{</a:t>
            </a:r>
          </a:p>
          <a:p>
            <a:pPr/>
            <a:r>
              <a:t>		    sequence[i] = sequence[i - 1] + sequence[i - 2];</a:t>
            </a:r>
          </a:p>
          <a:p>
            <a:pPr/>
            <a:r>
              <a:t>		}</a:t>
            </a:r>
          </a:p>
          <a:p>
            <a:pPr/>
            <a:r>
              <a:t>	</a:t>
            </a:r>
          </a:p>
          <a:p>
            <a:pPr/>
            <a:r>
              <a:t>		</a:t>
            </a:r>
          </a:p>
          <a:p>
            <a:pPr/>
            <a:r>
              <a:t>		//print the Fibonacci sequence numbers</a:t>
            </a:r>
          </a:p>
          <a:p>
            <a:pPr/>
            <a:r>
              <a:t>		System.out.println("The first " + max + " elements in the Fibonacci sequence are: ");</a:t>
            </a:r>
          </a:p>
          <a:p>
            <a:pPr/>
            <a:r>
              <a:t>        for(int i = 0; i &lt; max; i++)</a:t>
            </a:r>
          </a:p>
          <a:p>
            <a:pPr/>
            <a:r>
              <a:t>        {</a:t>
            </a:r>
          </a:p>
          <a:p>
            <a:pPr/>
            <a:r>
              <a:t>            System.out.print(sequence[i] + " ");</a:t>
            </a:r>
          </a:p>
          <a:p>
            <a:pPr/>
            <a:r>
              <a:t>        }</a:t>
            </a:r>
          </a:p>
          <a:p>
            <a:pPr/>
            <a:r>
              <a:t>        </a:t>
            </a:r>
          </a:p>
          <a:p>
            <a:pPr/>
            <a:r>
              <a:t>        System.out.println("\nThe element after 21 is " + findNextElement(sequence, 21));</a:t>
            </a:r>
          </a:p>
          <a:p>
            <a:pPr/>
            <a:r>
              <a:t>        System.out.println("The element after 233 is " + findNextElement(sequence, 233));</a:t>
            </a:r>
          </a:p>
          <a:p>
            <a:pPr/>
            <a:r>
              <a:t>        </a:t>
            </a:r>
          </a:p>
          <a:p>
            <a:pPr/>
            <a:r>
              <a:t>        // Be careful! Where is 377 in the array? How should your function avoid problems?</a:t>
            </a:r>
          </a:p>
          <a:p>
            <a:pPr/>
            <a:r>
              <a:t>        System.out.println("The element after 377 is " + findNextElement(sequence, 377));</a:t>
            </a:r>
          </a:p>
          <a:p>
            <a:pPr/>
            <a:r>
              <a:t>        </a:t>
            </a:r>
          </a:p>
          <a:p>
            <a:pPr/>
            <a:r>
              <a:t>        </a:t>
            </a:r>
          </a:p>
          <a:p>
            <a:pPr/>
            <a:r>
              <a:t>    </a:t>
            </a:r>
          </a:p>
          <a:p>
            <a:pPr/>
            <a:r>
              <a:t>    }</a:t>
            </a:r>
          </a:p>
          <a:p>
            <a:pPr/>
            <a:r>
              <a:t>      </a:t>
            </a:r>
          </a:p>
          <a:p>
            <a:pPr/>
            <a:r>
              <a:t>    // This method returns the element that comes after element 'toFind'</a:t>
            </a:r>
          </a:p>
          <a:p>
            <a:pPr/>
            <a:r>
              <a:t>    public static int findNextElement (int[] arr, int toFind) </a:t>
            </a:r>
          </a:p>
          <a:p>
            <a:pPr/>
            <a:r>
              <a:t>    {</a:t>
            </a:r>
          </a:p>
          <a:p>
            <a:pPr/>
            <a:r>
              <a:t>        if(arr == null)</a:t>
            </a:r>
          </a:p>
          <a:p>
            <a:pPr/>
            <a:r>
              <a:t>        {</a:t>
            </a:r>
          </a:p>
          <a:p>
            <a:pPr/>
            <a:r>
              <a:t>            return -1;</a:t>
            </a:r>
          </a:p>
          <a:p>
            <a:pPr/>
            <a:r>
              <a:t>        }</a:t>
            </a:r>
          </a:p>
          <a:p>
            <a:pPr/>
            <a:r>
              <a:t>        </a:t>
            </a:r>
          </a:p>
          <a:p>
            <a:pPr/>
            <a:r>
              <a:t>        int i = 0;</a:t>
            </a:r>
          </a:p>
          <a:p>
            <a:pPr/>
            <a:r>
              <a:t>        </a:t>
            </a:r>
          </a:p>
          <a:p>
            <a:pPr/>
            <a:r>
              <a:t>        while(i &lt; arr.length - 1)</a:t>
            </a:r>
          </a:p>
          <a:p>
            <a:pPr/>
            <a:r>
              <a:t>        {</a:t>
            </a:r>
          </a:p>
          <a:p>
            <a:pPr/>
            <a:r>
              <a:t>            if(arr[i] == toFind){</a:t>
            </a:r>
          </a:p>
          <a:p>
            <a:pPr/>
            <a:r>
              <a:t>                return arr[i + 1];</a:t>
            </a:r>
          </a:p>
          <a:p>
            <a:pPr/>
            <a:r>
              <a:t>            }</a:t>
            </a:r>
          </a:p>
          <a:p>
            <a:pPr/>
            <a:r>
              <a:t>            </a:t>
            </a:r>
          </a:p>
          <a:p>
            <a:pPr/>
            <a:r>
              <a:t>            i++;</a:t>
            </a:r>
          </a:p>
          <a:p>
            <a:pPr/>
            <a:r>
              <a:t>        }</a:t>
            </a:r>
          </a:p>
          <a:p>
            <a:pPr/>
            <a:r>
              <a:t>        </a:t>
            </a:r>
          </a:p>
          <a:p>
            <a:pPr/>
            <a:r>
              <a:t>        </a:t>
            </a:r>
          </a:p>
          <a:p>
            <a:pPr/>
            <a:r>
              <a:t>        return -1;</a:t>
            </a:r>
          </a:p>
          <a:p>
            <a:pPr/>
            <a:r>
              <a:t>        </a:t>
            </a:r>
          </a:p>
          <a:p>
            <a:pPr/>
            <a:r>
              <a:t>    }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array traversal to solve computational problems?</a:t>
            </a:r>
            <a:endParaRPr b="0" sz="1200"/>
          </a:p>
        </p:txBody>
      </p:sp>
      <p:sp>
        <p:nvSpPr>
          <p:cNvPr id="46" name="Dr. O’Brien 2/4/22"/>
          <p:cNvSpPr txBox="1"/>
          <p:nvPr/>
        </p:nvSpPr>
        <p:spPr>
          <a:xfrm>
            <a:off x="7348090" y="39450"/>
            <a:ext cx="142598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2/4/22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1.3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4 February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questions below. Show all work or write a complete sentence for each answer:</a:t>
            </a:r>
          </a:p>
        </p:txBody>
      </p:sp>
      <p:sp>
        <p:nvSpPr>
          <p:cNvPr id="191" name="The program to the right is intended to print the sum of all elements of an array…"/>
          <p:cNvSpPr txBox="1"/>
          <p:nvPr/>
        </p:nvSpPr>
        <p:spPr>
          <a:xfrm>
            <a:off x="297563" y="1992403"/>
            <a:ext cx="407444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The program to the right is intended to print the sum of all elements of an array</a:t>
            </a:r>
          </a:p>
          <a:p>
            <a:pPr marL="187157" indent="-187157">
              <a:buSzPct val="100000"/>
              <a:buAutoNum type="arabicPeriod" startAt="1"/>
            </a:pPr>
            <a:r>
              <a:t>What will happen if we run this code as is?</a:t>
            </a:r>
          </a:p>
          <a:p>
            <a:pPr marL="187157" indent="-187157">
              <a:buSzPct val="100000"/>
              <a:buAutoNum type="arabicPeriod" startAt="1"/>
            </a:pPr>
            <a:r>
              <a:t>How could you modify this code so that it works properly?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8825" y="1771650"/>
            <a:ext cx="4102101" cy="160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use array traversal to solve computational problems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Arrays are a useful means to store data. Today we’ll get some practice tracersing them.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Array traversal with enhanced for loops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Vocab…"/>
          <p:cNvSpPr txBox="1"/>
          <p:nvPr>
            <p:ph type="title"/>
          </p:nvPr>
        </p:nvSpPr>
        <p:spPr>
          <a:xfrm>
            <a:off x="1438671" y="184914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Vocab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These definitions should be in your Glossary. If not Copy each definition, in your </a:t>
            </a:r>
            <a:r>
              <a:rPr u="sng">
                <a:solidFill>
                  <a:schemeClr val="accent3">
                    <a:lumOff val="-9098"/>
                  </a:schemeClr>
                </a:solidFill>
              </a:rPr>
              <a:t>Java Glossary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</a:t>
            </a:r>
          </a:p>
        </p:txBody>
      </p:sp>
      <p:sp>
        <p:nvSpPr>
          <p:cNvPr id="200" name="Traversal (review)…"/>
          <p:cNvSpPr txBox="1"/>
          <p:nvPr/>
        </p:nvSpPr>
        <p:spPr>
          <a:xfrm>
            <a:off x="530494" y="1567298"/>
            <a:ext cx="192972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Traversal (review)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The process of looping through a string or array and accessing each element sequentially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118;p19"/>
          <p:cNvGrpSpPr/>
          <p:nvPr/>
        </p:nvGrpSpPr>
        <p:grpSpPr>
          <a:xfrm>
            <a:off x="1712211" y="491965"/>
            <a:ext cx="6244203" cy="914171"/>
            <a:chOff x="-1" y="0"/>
            <a:chExt cx="6244202" cy="914170"/>
          </a:xfrm>
        </p:grpSpPr>
        <p:sp>
          <p:nvSpPr>
            <p:cNvPr id="202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05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03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04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Warm up</a:t>
                </a:r>
              </a:p>
            </p:txBody>
          </p:sp>
        </p:grpSp>
      </p:grpSp>
      <p:sp>
        <p:nvSpPr>
          <p:cNvPr id="207" name="Write out pseudocode for an algorithm that prints out the contents of an array along with its index. An example of the intended output is given on the right.…"/>
          <p:cNvSpPr txBox="1"/>
          <p:nvPr/>
        </p:nvSpPr>
        <p:spPr>
          <a:xfrm>
            <a:off x="527026" y="1879600"/>
            <a:ext cx="3782828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Write out pseudocode for an algorithm that prints out the contents of an array along with its index. An example of the intended output is given on the right.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Now log in to CodeHS.  In  </a:t>
            </a:r>
            <a:r>
              <a:rPr>
                <a:solidFill>
                  <a:schemeClr val="accent5"/>
                </a:solidFill>
              </a:rPr>
              <a:t>Exercise 6.2.7: Print Array</a:t>
            </a:r>
            <a:r>
              <a:t> implement algorithm in java.</a:t>
            </a:r>
          </a:p>
        </p:txBody>
      </p:sp>
      <p:sp>
        <p:nvSpPr>
          <p:cNvPr id="208" name="0. Saad…"/>
          <p:cNvSpPr txBox="1"/>
          <p:nvPr/>
        </p:nvSpPr>
        <p:spPr>
          <a:xfrm>
            <a:off x="5672608" y="1917700"/>
            <a:ext cx="1583334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0. Saad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Rafiki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Sam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Luis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Maddox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Yosuf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3" name="Activity: Problem 1…"/>
          <p:cNvSpPr txBox="1"/>
          <p:nvPr/>
        </p:nvSpPr>
        <p:spPr>
          <a:xfrm>
            <a:off x="1404467" y="151004"/>
            <a:ext cx="7302728" cy="93969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683605">
              <a:defRPr sz="1764">
                <a:latin typeface="+mn-lt"/>
                <a:ea typeface="+mn-ea"/>
                <a:cs typeface="+mn-cs"/>
                <a:sym typeface="Arial"/>
              </a:defRPr>
            </a:pPr>
            <a:r>
              <a:t>Activity: Problem 1</a:t>
            </a:r>
          </a:p>
          <a:p>
            <a:pPr defTabSz="683605">
              <a:defRPr sz="1512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Log in to Workstation. Work on CodeHS exercises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6.2.9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and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6.2.10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Make sure to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write out a plan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before you start coding!</a:t>
            </a:r>
          </a:p>
        </p:txBody>
      </p:sp>
      <p:sp>
        <p:nvSpPr>
          <p:cNvPr id="214" name="In CodeHS exercise 6.2.9: Find Index of a String, you will need to create a static method called findString in the MatchingString class that should iterate over String[] arr looking for the exact match of the String that is passed as a parameter.…"/>
          <p:cNvSpPr txBox="1"/>
          <p:nvPr/>
        </p:nvSpPr>
        <p:spPr>
          <a:xfrm>
            <a:off x="833908" y="1412326"/>
            <a:ext cx="5484913" cy="203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000"/>
              </a:spcBef>
              <a:defRPr>
                <a:solidFill>
                  <a:srgbClr val="333333"/>
                </a:solidFill>
              </a:defRPr>
            </a:pPr>
            <a:r>
              <a:t>In CodeHS exercise </a:t>
            </a:r>
            <a:r>
              <a:rPr b="1"/>
              <a:t>6.2.9: Find Index of a String</a:t>
            </a:r>
            <a:r>
              <a:t>, you will need to create a static method called </a:t>
            </a:r>
            <a:r>
              <a:rPr sz="1200">
                <a:solidFill>
                  <a:srgbClr val="C7254E"/>
                </a:solidFill>
                <a:latin typeface="Monaco"/>
                <a:ea typeface="Monaco"/>
                <a:cs typeface="Monaco"/>
                <a:sym typeface="Monaco"/>
              </a:rPr>
              <a:t>findString</a:t>
            </a:r>
            <a:r>
              <a:t> in the </a:t>
            </a:r>
            <a:r>
              <a:rPr sz="1200">
                <a:solidFill>
                  <a:srgbClr val="C7254E"/>
                </a:solidFill>
                <a:latin typeface="Monaco"/>
                <a:ea typeface="Monaco"/>
                <a:cs typeface="Monaco"/>
                <a:sym typeface="Monaco"/>
              </a:rPr>
              <a:t>MatchingString</a:t>
            </a:r>
            <a:r>
              <a:t> class that should iterate over </a:t>
            </a:r>
            <a:r>
              <a:rPr sz="1200">
                <a:solidFill>
                  <a:srgbClr val="C7254E"/>
                </a:solidFill>
                <a:latin typeface="Monaco"/>
                <a:ea typeface="Monaco"/>
                <a:cs typeface="Monaco"/>
                <a:sym typeface="Monaco"/>
              </a:rPr>
              <a:t>String[] arr</a:t>
            </a:r>
            <a:r>
              <a:t> looking for the exact match of the </a:t>
            </a:r>
            <a:r>
              <a:rPr sz="1200">
                <a:solidFill>
                  <a:srgbClr val="C7254E"/>
                </a:solidFill>
                <a:latin typeface="Monaco"/>
                <a:ea typeface="Monaco"/>
                <a:cs typeface="Monaco"/>
                <a:sym typeface="Monaco"/>
              </a:rPr>
              <a:t>String</a:t>
            </a:r>
            <a:r>
              <a:t> that is passed as a parameter.</a:t>
            </a:r>
          </a:p>
          <a:p>
            <a:pPr defTabSz="457200">
              <a:spcBef>
                <a:spcPts val="1000"/>
              </a:spcBef>
              <a:defRPr>
                <a:solidFill>
                  <a:srgbClr val="333333"/>
                </a:solidFill>
              </a:defRPr>
            </a:pPr>
            <a:r>
              <a:t>Return the </a:t>
            </a:r>
            <a:r>
              <a:rPr sz="1200">
                <a:solidFill>
                  <a:srgbClr val="C7254E"/>
                </a:solidFill>
                <a:latin typeface="Monaco"/>
                <a:ea typeface="Monaco"/>
                <a:cs typeface="Monaco"/>
                <a:sym typeface="Monaco"/>
              </a:rPr>
              <a:t>index</a:t>
            </a:r>
            <a:r>
              <a:t> of the array where the </a:t>
            </a:r>
            <a:r>
              <a:rPr sz="1200">
                <a:solidFill>
                  <a:srgbClr val="C7254E"/>
                </a:solidFill>
                <a:latin typeface="Monaco"/>
                <a:ea typeface="Monaco"/>
                <a:cs typeface="Monaco"/>
                <a:sym typeface="Monaco"/>
              </a:rPr>
              <a:t>String</a:t>
            </a:r>
            <a:r>
              <a:t> is first found; if it does not exist in the array, return -1.</a:t>
            </a:r>
          </a:p>
          <a:p>
            <a:pPr defTabSz="457200">
              <a:spcBef>
                <a:spcPts val="1000"/>
              </a:spcBef>
              <a:defRPr>
                <a:solidFill>
                  <a:srgbClr val="333333"/>
                </a:solidFill>
              </a:defRPr>
            </a:pPr>
            <a:r>
              <a:t>For example, if the word “Karel” is passed in, your method would return 1.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9" name="Activity: Problem 2…"/>
          <p:cNvSpPr txBox="1"/>
          <p:nvPr/>
        </p:nvSpPr>
        <p:spPr>
          <a:xfrm>
            <a:off x="1404467" y="151004"/>
            <a:ext cx="7302728" cy="93969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683605">
              <a:defRPr sz="1764">
                <a:latin typeface="+mn-lt"/>
                <a:ea typeface="+mn-ea"/>
                <a:cs typeface="+mn-cs"/>
                <a:sym typeface="Arial"/>
              </a:defRPr>
            </a:pPr>
            <a:r>
              <a:t>Activity: Problem 2</a:t>
            </a:r>
          </a:p>
          <a:p>
            <a:pPr defTabSz="683605">
              <a:defRPr sz="1512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Log in to Workstation. Work on CodeHS exercises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6.2.9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and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6.2.10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Make sure to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write out a plan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before you start coding!</a:t>
            </a:r>
          </a:p>
        </p:txBody>
      </p:sp>
      <p:sp>
        <p:nvSpPr>
          <p:cNvPr id="220" name="The Fibonacci sequence is the sequence of numbers:…"/>
          <p:cNvSpPr txBox="1"/>
          <p:nvPr/>
        </p:nvSpPr>
        <p:spPr>
          <a:xfrm>
            <a:off x="833908" y="1412326"/>
            <a:ext cx="5484913" cy="2908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000"/>
              </a:spcBef>
              <a:defRPr>
                <a:solidFill>
                  <a:srgbClr val="333333"/>
                </a:solidFill>
              </a:defRPr>
            </a:pPr>
            <a:r>
              <a:t>The Fibonacci sequence is the sequence of numbers:</a:t>
            </a:r>
          </a:p>
          <a:p>
            <a:pPr defTabSz="457200">
              <a:spcBef>
                <a:spcPts val="1000"/>
              </a:spcBef>
              <a:defRPr>
                <a:solidFill>
                  <a:srgbClr val="333333"/>
                </a:solidFill>
              </a:defRPr>
            </a:pPr>
            <a:r>
              <a:t>0, 1, 1, 2, 3, 5, 8, 13, 21, 34, …</a:t>
            </a:r>
          </a:p>
          <a:p>
            <a:pPr defTabSz="457200">
              <a:spcBef>
                <a:spcPts val="1000"/>
              </a:spcBef>
              <a:defRPr>
                <a:solidFill>
                  <a:srgbClr val="333333"/>
                </a:solidFill>
              </a:defRPr>
            </a:pPr>
            <a:r>
              <a:t>The next number is found by adding up the two numbers before it.</a:t>
            </a:r>
          </a:p>
          <a:p>
            <a:pPr defTabSz="457200">
              <a:spcBef>
                <a:spcPts val="1000"/>
              </a:spcBef>
              <a:defRPr>
                <a:solidFill>
                  <a:srgbClr val="333333"/>
                </a:solidFill>
              </a:defRPr>
            </a:pPr>
            <a:r>
              <a:t>In CodeHS Exercise</a:t>
            </a:r>
            <a:r>
              <a:rPr b="1"/>
              <a:t> 6.2.10: Fibonacci Sequence</a:t>
            </a:r>
            <a:r>
              <a:t>, you will need to: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"/>
              <a:buAutoNum type="arabicPeriod" startAt="1"/>
              <a:defRPr>
                <a:solidFill>
                  <a:srgbClr val="333333"/>
                </a:solidFill>
              </a:defRPr>
            </a:pPr>
            <a:r>
              <a:t>Create the array </a:t>
            </a:r>
            <a:r>
              <a:rPr sz="1200">
                <a:solidFill>
                  <a:srgbClr val="C7254E"/>
                </a:solidFill>
                <a:latin typeface="Monaco"/>
                <a:ea typeface="Monaco"/>
                <a:cs typeface="Monaco"/>
                <a:sym typeface="Monaco"/>
              </a:rPr>
              <a:t>int[] sequence</a:t>
            </a:r>
            <a:r>
              <a:t> that holds the values of the first 15 terms of the Fibonacci sequence.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"/>
              <a:buAutoNum type="arabicPeriod" startAt="1"/>
              <a:defRPr>
                <a:solidFill>
                  <a:srgbClr val="333333"/>
                </a:solidFill>
              </a:defRPr>
            </a:pPr>
            <a:r>
              <a:t>Print out the sequence of numbers separated by a space.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"/>
              <a:buAutoNum type="arabicPeriod" startAt="1"/>
              <a:defRPr>
                <a:solidFill>
                  <a:srgbClr val="333333"/>
                </a:solidFill>
              </a:defRPr>
            </a:pPr>
            <a:r>
              <a:t>Finally, create a method </a:t>
            </a:r>
            <a:r>
              <a:rPr sz="1200">
                <a:solidFill>
                  <a:srgbClr val="C7254E"/>
                </a:solidFill>
                <a:latin typeface="Monaco"/>
                <a:ea typeface="Monaco"/>
                <a:cs typeface="Monaco"/>
                <a:sym typeface="Monaco"/>
              </a:rPr>
              <a:t>findNextElement</a:t>
            </a:r>
            <a:r>
              <a:t> that returns the element that comes after the parameter value. If the element doesn’t exist, return -1.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flection: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Reflection: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 Be prepared to share out!</a:t>
            </a:r>
          </a:p>
        </p:txBody>
      </p:sp>
      <p:sp>
        <p:nvSpPr>
          <p:cNvPr id="225" name="What are some unexpected challenges that you ran into while working on the activities for today’s class?…"/>
          <p:cNvSpPr txBox="1"/>
          <p:nvPr/>
        </p:nvSpPr>
        <p:spPr>
          <a:xfrm>
            <a:off x="233476" y="1556436"/>
            <a:ext cx="4550909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 are some unexpected challenges that you ran into while working on the activities for today’s class?</a:t>
            </a:r>
          </a:p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What’s one thing you understand better about traversing arrays?</a:t>
            </a:r>
          </a:p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 lingering questions do you have?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