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Can these matrices be multiplied? Because A has 3 columns and B 3 rows.</a:t>
            </a:r>
          </a:p>
          <a:p>
            <a:pPr/>
            <a:r>
              <a:t>What do you notice about the product of A and B? It’s identical to B.</a:t>
            </a:r>
          </a:p>
          <a:p>
            <a:pPr/>
            <a:r>
              <a:t>Do you think the order of operations matter here (ie does AB=BA?) no the output will be B no ,after what.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Coefficient matrix A times variable matrix x equals the left hand side of the equation. Matrices are only equal if each element of one matrix is equal to the corresponding element of the other.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Using matrix inverses to solve systems of linear equations</a:t>
            </a:r>
          </a:p>
        </p:txBody>
      </p:sp>
      <p:sp>
        <p:nvSpPr>
          <p:cNvPr id="45" name="Dr. O’Brien  3/16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3/16/22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5871" y="582300"/>
            <a:ext cx="6269918" cy="1282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copy the </a:t>
            </a:r>
            <a:r>
              <a:rPr b="1">
                <a:solidFill>
                  <a:schemeClr val="accent3"/>
                </a:solidFill>
              </a:rPr>
              <a:t>cheat sheet</a:t>
            </a:r>
            <a:r>
              <a:rPr>
                <a:solidFill>
                  <a:schemeClr val="accent3"/>
                </a:solidFill>
              </a:rPr>
              <a:t> below and carefully answer the </a:t>
            </a:r>
            <a:r>
              <a:rPr b="1">
                <a:solidFill>
                  <a:schemeClr val="accent3"/>
                </a:solidFill>
              </a:rPr>
              <a:t>Warm up</a:t>
            </a:r>
            <a:r>
              <a:rPr>
                <a:solidFill>
                  <a:schemeClr val="accent3"/>
                </a:solidFill>
              </a:rPr>
              <a:t> question on the </a:t>
            </a:r>
            <a:r>
              <a:rPr>
                <a:solidFill>
                  <a:srgbClr val="FF2600"/>
                </a:solidFill>
              </a:rPr>
              <a:t>left board</a:t>
            </a:r>
            <a:r>
              <a:rPr>
                <a:solidFill>
                  <a:schemeClr val="accent3"/>
                </a:solidFill>
              </a:rPr>
              <a:t>,both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Cheat sheet…"/>
          <p:cNvSpPr txBox="1"/>
          <p:nvPr/>
        </p:nvSpPr>
        <p:spPr>
          <a:xfrm>
            <a:off x="880266" y="2319579"/>
            <a:ext cx="5148087" cy="160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t>Cheat sheet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Convert linear system to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Make Augmented matrix </a:t>
            </a:r>
            <a14:m>
              <m:oMath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Using Gauss Jordan elimination: 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sSup>
                  <m:e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Use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to find the missing variables.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192" name="A: Coefficient matrix…"/>
          <p:cNvSpPr txBox="1"/>
          <p:nvPr/>
        </p:nvSpPr>
        <p:spPr>
          <a:xfrm>
            <a:off x="6276494" y="2319579"/>
            <a:ext cx="1940621" cy="130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/>
            </a:pPr>
            <a:r>
              <a:t>A: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Coefficient matrix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>
              <a:defRPr sz="1700"/>
            </a:pP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Inverse of</a:t>
            </a:r>
            <a:r>
              <a:t> A</a:t>
            </a:r>
          </a:p>
          <a:p>
            <a:pPr>
              <a:defRPr sz="1700"/>
            </a:pPr>
            <a:r>
              <a:t>X: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Variable matrix </a:t>
            </a:r>
          </a:p>
          <a:p>
            <a:pPr>
              <a:defRPr sz="1700"/>
            </a:pPr>
            <a:r>
              <a:t>B: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Solutions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6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7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42619">
                <a:lnSpc>
                  <a:spcPct val="115000"/>
                </a:lnSpc>
                <a:defRPr b="1" sz="1649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Using matrix inverses to solve systems of linear equations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Using Gauss-Jordan elimination to find matrix inverses makes it easy to solve large system of linear equation problems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matrix multiplication to perform Gaussian elimination</a:t>
              </a:r>
            </a:p>
          </p:txBody>
        </p:sp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2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e sure to: do the work below in your saved copy of thenAlice’s restaurant Pyret file:…"/>
          <p:cNvSpPr txBox="1"/>
          <p:nvPr/>
        </p:nvSpPr>
        <p:spPr>
          <a:xfrm>
            <a:off x="1845871" y="582300"/>
            <a:ext cx="6269918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work…</a:t>
            </a:r>
            <a:endParaRPr>
              <a:solidFill>
                <a:schemeClr val="accent3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Complete problems on </a:t>
            </a:r>
            <a:r>
              <a:rPr>
                <a:solidFill>
                  <a:srgbClr val="FF2600"/>
                </a:solidFill>
              </a:rPr>
              <a:t>both boards</a:t>
            </a:r>
            <a:r>
              <a:rPr>
                <a:solidFill>
                  <a:schemeClr val="accent3"/>
                </a:solidFill>
              </a:rPr>
              <a:t>. Use cheat sheet (copy in notes if you haven’t done so yet.  Check in w/ Dr. O’Brien to make sure you get the right answer.  Work on </a:t>
            </a:r>
            <a:r>
              <a:rPr b="1">
                <a:solidFill>
                  <a:schemeClr val="accent3"/>
                </a:solidFill>
              </a:rPr>
              <a:t>Pset #4</a:t>
            </a:r>
            <a:r>
              <a:rPr>
                <a:solidFill>
                  <a:schemeClr val="accent3"/>
                </a:solidFill>
              </a:rPr>
              <a:t> when you’re done.  </a:t>
            </a:r>
          </a:p>
        </p:txBody>
      </p:sp>
      <p:sp>
        <p:nvSpPr>
          <p:cNvPr id="205" name="Cheat sheet…"/>
          <p:cNvSpPr txBox="1"/>
          <p:nvPr/>
        </p:nvSpPr>
        <p:spPr>
          <a:xfrm>
            <a:off x="823909" y="2624012"/>
            <a:ext cx="5148086" cy="160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t>Cheat sheet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Convert linear system to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Make Augmented matrix </a:t>
            </a:r>
            <a14:m>
              <m:oMath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Using Gauss Jordan elimination: 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sSup>
                  <m:e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Use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to find the missing variables.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206" name="A: Coefficient matrix…"/>
          <p:cNvSpPr txBox="1"/>
          <p:nvPr/>
        </p:nvSpPr>
        <p:spPr>
          <a:xfrm>
            <a:off x="6262405" y="2930927"/>
            <a:ext cx="1940620" cy="130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/>
            </a:pPr>
            <a:r>
              <a:t>A: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Coefficient matrix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>
              <a:defRPr sz="1700"/>
            </a:pP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Inverse of</a:t>
            </a:r>
            <a:r>
              <a:t> A</a:t>
            </a:r>
          </a:p>
          <a:p>
            <a:pPr>
              <a:defRPr sz="1700"/>
            </a:pPr>
            <a:r>
              <a:t>X: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Variable matrix </a:t>
            </a:r>
          </a:p>
          <a:p>
            <a:pPr>
              <a:defRPr sz="1700"/>
            </a:pPr>
            <a:r>
              <a:t>B: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Solutions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oday’s activity: practic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880"/>
            </a:lvl1pPr>
          </a:lstStyle>
          <a:p>
            <a:pPr/>
            <a:r>
              <a:t>Today’s activity: practice problems </a:t>
            </a:r>
          </a:p>
        </p:txBody>
      </p:sp>
      <p:sp>
        <p:nvSpPr>
          <p:cNvPr id="211" name="If you feel confident enough to do the pset on your own……"/>
          <p:cNvSpPr txBox="1"/>
          <p:nvPr/>
        </p:nvSpPr>
        <p:spPr>
          <a:xfrm>
            <a:off x="5343613" y="1593850"/>
            <a:ext cx="2713088" cy="217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feel confident enough to do the pset on your own…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Move to a seat near a computer.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Follow directions carefully. For each problem show all work or answer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Feel free to work with a partner! </a:t>
            </a:r>
          </a:p>
        </p:txBody>
      </p:sp>
      <p:sp>
        <p:nvSpPr>
          <p:cNvPr id="212" name="If you choose to work in a group with Dr. O’Brien…"/>
          <p:cNvSpPr txBox="1"/>
          <p:nvPr/>
        </p:nvSpPr>
        <p:spPr>
          <a:xfrm>
            <a:off x="816222" y="1593850"/>
            <a:ext cx="2713088" cy="1308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choose to work in a group with Dr. O’Brien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Sit at a desk.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Ask questions!</a:t>
            </a:r>
          </a:p>
        </p:txBody>
      </p:sp>
      <p:sp>
        <p:nvSpPr>
          <p:cNvPr id="213" name="Today we’ll be working on Pset #4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roblem (1d)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Problem (1d)</a:t>
            </a:r>
          </a:p>
        </p:txBody>
      </p:sp>
      <p:pic>
        <p:nvPicPr>
          <p:cNvPr id="216" name="IMG_0111.png" descr="IMG_0111.png"/>
          <p:cNvPicPr>
            <a:picLocks noChangeAspect="1"/>
          </p:cNvPicPr>
          <p:nvPr/>
        </p:nvPicPr>
        <p:blipFill>
          <a:blip r:embed="rId3">
            <a:extLst/>
          </a:blip>
          <a:srcRect l="24881" t="64312" r="22873" b="24205"/>
          <a:stretch>
            <a:fillRect/>
          </a:stretch>
        </p:blipFill>
        <p:spPr>
          <a:xfrm>
            <a:off x="2027717" y="1699149"/>
            <a:ext cx="4489971" cy="131559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dentity matrix…"/>
          <p:cNvSpPr txBox="1"/>
          <p:nvPr/>
        </p:nvSpPr>
        <p:spPr>
          <a:xfrm>
            <a:off x="2732066" y="3333219"/>
            <a:ext cx="3486663" cy="110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roblem (2b)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Problem (2b)</a:t>
            </a:r>
          </a:p>
        </p:txBody>
      </p:sp>
      <p:pic>
        <p:nvPicPr>
          <p:cNvPr id="222" name="IMG_0112.png" descr="IMG_0112.png"/>
          <p:cNvPicPr>
            <a:picLocks noChangeAspect="1"/>
          </p:cNvPicPr>
          <p:nvPr/>
        </p:nvPicPr>
        <p:blipFill>
          <a:blip r:embed="rId3">
            <a:extLst/>
          </a:blip>
          <a:srcRect l="19670" t="50333" r="8331" b="38878"/>
          <a:stretch>
            <a:fillRect/>
          </a:stretch>
        </p:blipFill>
        <p:spPr>
          <a:xfrm>
            <a:off x="1169485" y="2204706"/>
            <a:ext cx="6041128" cy="120690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Why is the matrix equation below equivalent to the system of linear equations?"/>
          <p:cNvSpPr txBox="1"/>
          <p:nvPr/>
        </p:nvSpPr>
        <p:spPr>
          <a:xfrm>
            <a:off x="1821484" y="1467763"/>
            <a:ext cx="4928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Why is the matrix equation below equivalent to the system of linear equations?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flection"/>
          <p:cNvSpPr txBox="1"/>
          <p:nvPr>
            <p:ph type="title"/>
          </p:nvPr>
        </p:nvSpPr>
        <p:spPr>
          <a:xfrm>
            <a:off x="1940507" y="411575"/>
            <a:ext cx="6883394" cy="6396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28" name="Reflection:…"/>
          <p:cNvSpPr txBox="1"/>
          <p:nvPr/>
        </p:nvSpPr>
        <p:spPr>
          <a:xfrm>
            <a:off x="1315567" y="357128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9" name="How is matrix multiplication similar to matrix addition? How is it different?…"/>
          <p:cNvSpPr txBox="1"/>
          <p:nvPr/>
        </p:nvSpPr>
        <p:spPr>
          <a:xfrm>
            <a:off x="1449858" y="2044700"/>
            <a:ext cx="5991667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matrix multiplication similar to matrix addition?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do you think matrix multiplication is defined the way it 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