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VOCAB: </a:t>
            </a:r>
          </a:p>
          <a:p>
            <a:pPr/>
            <a:r>
              <a:t>for loop, boolean expression, variable initialization, increment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See CodeHS problem guides for full solutions.</a:t>
            </a:r>
          </a:p>
          <a:p>
            <a:pPr/>
            <a:r>
              <a:t>Possible questions:</a:t>
            </a:r>
          </a:p>
          <a:p>
            <a:pPr/>
            <a:r>
              <a:t>+Why do I need to initialize the temperature variable outside of the while loop (ex. 4.1.6)? Because it’s part of the condition for the while loop, so it needs to be initialized before you enter the while loop for the first time.</a:t>
            </a:r>
          </a:p>
          <a:p>
            <a:pPr/>
            <a:r>
              <a:t>+How do I only print odd numbers? Think about how you can manipulate the increment in your loop?</a:t>
            </a:r>
          </a:p>
          <a:p>
            <a:pPr/>
            <a:r>
              <a:t>+ How do I print out the counter (lesson 4.2)? Remember that the counter is just a variable, so you can concatenate it with strings.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marL="233947" indent="-233947">
              <a:buSzPct val="100000"/>
              <a:buAutoNum type="alphaLcPeriod" startAt="1"/>
            </a:pPr>
            <a:r>
              <a:t>copy in notes</a:t>
            </a:r>
          </a:p>
          <a:p>
            <a:pPr marL="233947" indent="-233947">
              <a:buSzPct val="100000"/>
              <a:buAutoNum type="alphaLcPeriod" startAt="1"/>
            </a:pPr>
            <a:r>
              <a:t>Important thing to notice, increemnt can decrease as well as increase, or change by whatever increment/decrement we want.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See pre-planed questions on slide 2. Problem guide for fuly worked out solution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See pre-planed questions on slide 2. Problem guide for fuly worked out solution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See pre-planed questions on slide 2. Problem guide for fuly worked out solution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answers will vary. Students will share out answers.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marL="233947" indent="-233947">
              <a:buSzPct val="100000"/>
              <a:buAutoNum type="alphaLcPeriod" startAt="1"/>
            </a:pPr>
            <a:r>
              <a:t>For loops work better when there is a predetermined number of iterations and while loops work better when there is an undetermined number of iterations.</a:t>
            </a:r>
          </a:p>
          <a:p>
            <a:pPr marL="233947" indent="-233947">
              <a:buSzPct val="100000"/>
              <a:buAutoNum type="alphaLcPeriod" startAt="1"/>
            </a:pPr>
            <a:r>
              <a:t>They reduce the amount of code that needs to be written in a program, and help decrease the amount of redundant code in a program.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for loops to iterate code in Java?</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11/10/21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8.3</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November 10,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 CodeHS activity</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Go to your workstation. Log in to codeHS. Carefully read the instructions below, then complete the assignments on CodeHS</a:t>
            </a:r>
          </a:p>
        </p:txBody>
      </p:sp>
      <p:sp>
        <p:nvSpPr>
          <p:cNvPr id="176" name="Today we’ll be working on while loop and for loop problems on CodeHS…"/>
          <p:cNvSpPr txBox="1"/>
          <p:nvPr/>
        </p:nvSpPr>
        <p:spPr>
          <a:xfrm>
            <a:off x="305303" y="1956587"/>
            <a:ext cx="2653076" cy="259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Today we’ll be working on </a:t>
            </a:r>
            <a:r>
              <a:rPr b="1"/>
              <a:t>while loop </a:t>
            </a:r>
            <a:r>
              <a:t>and </a:t>
            </a:r>
            <a:r>
              <a:rPr b="1"/>
              <a:t>for loop </a:t>
            </a:r>
            <a:r>
              <a:t>problems on CodeHS</a:t>
            </a:r>
          </a:p>
          <a:p>
            <a:pPr marL="187157" indent="-187157">
              <a:buSzPct val="100000"/>
              <a:buAutoNum type="arabicPeriod" startAt="1"/>
            </a:pPr>
            <a:r>
              <a:t>Make sure the vocab to the write is copied in your </a:t>
            </a:r>
            <a:r>
              <a:rPr i="1"/>
              <a:t>Java Glossary</a:t>
            </a:r>
            <a:r>
              <a:t>.</a:t>
            </a:r>
          </a:p>
          <a:p>
            <a:pPr marL="187157" indent="-187157">
              <a:buSzPct val="100000"/>
              <a:buAutoNum type="arabicPeriod" startAt="1"/>
            </a:pPr>
            <a:r>
              <a:t>Work on the lessons listed to the right</a:t>
            </a:r>
          </a:p>
          <a:p>
            <a:pPr marL="187157" indent="-187157">
              <a:buSzPct val="100000"/>
              <a:buAutoNum type="arabicPeriod" startAt="1"/>
            </a:pPr>
            <a:r>
              <a:t>Make sure you also complete the Reflection activity at the end of 4.2.</a:t>
            </a:r>
          </a:p>
        </p:txBody>
      </p:sp>
      <p:sp>
        <p:nvSpPr>
          <p:cNvPr id="177" name="Google Shape;119;p19"/>
          <p:cNvSpPr txBox="1"/>
          <p:nvPr>
            <p:ph type="body" sz="quarter" idx="1"/>
          </p:nvPr>
        </p:nvSpPr>
        <p:spPr>
          <a:xfrm>
            <a:off x="4097532" y="3251987"/>
            <a:ext cx="4323779" cy="1241701"/>
          </a:xfrm>
          <a:prstGeom prst="rect">
            <a:avLst/>
          </a:prstGeom>
        </p:spPr>
        <p:txBody>
          <a:bodyPr/>
          <a:lstStyle/>
          <a:p>
            <a:pPr marL="438911" indent="-329184" defTabSz="877823">
              <a:buSzPts val="1700"/>
              <a:defRPr b="1" sz="1727"/>
            </a:pPr>
            <a:r>
              <a:rPr>
                <a:solidFill>
                  <a:schemeClr val="accent1">
                    <a:lumOff val="-6117"/>
                  </a:schemeClr>
                </a:solidFill>
              </a:rPr>
              <a:t>Exercise 4.1.6: Making Taffy </a:t>
            </a:r>
            <a:endParaRPr>
              <a:solidFill>
                <a:schemeClr val="accent1">
                  <a:lumOff val="-6117"/>
                </a:schemeClr>
              </a:solidFill>
            </a:endParaRPr>
          </a:p>
          <a:p>
            <a:pPr marL="438911" indent="-329184" defTabSz="877823">
              <a:buSzPts val="1700"/>
              <a:defRPr b="1" sz="1727"/>
            </a:pPr>
            <a:r>
              <a:rPr>
                <a:solidFill>
                  <a:schemeClr val="accent1">
                    <a:lumOff val="-6117"/>
                  </a:schemeClr>
                </a:solidFill>
              </a:rPr>
              <a:t>Exercise 4.2.6: Print the Odds</a:t>
            </a:r>
            <a:endParaRPr>
              <a:solidFill>
                <a:schemeClr val="accent1">
                  <a:lumOff val="-6117"/>
                </a:schemeClr>
              </a:solidFill>
            </a:endParaRPr>
          </a:p>
          <a:p>
            <a:pPr marL="438911" indent="-329184" defTabSz="877823">
              <a:buSzPts val="1700"/>
              <a:defRPr b="1" sz="1727"/>
            </a:pPr>
            <a:r>
              <a:rPr>
                <a:solidFill>
                  <a:schemeClr val="accent1">
                    <a:lumOff val="-6117"/>
                  </a:schemeClr>
                </a:solidFill>
              </a:rPr>
              <a:t>Exercise 4.2.10: Multiplication table</a:t>
            </a:r>
          </a:p>
        </p:txBody>
      </p:sp>
      <p:sp>
        <p:nvSpPr>
          <p:cNvPr id="178" name="While loop…"/>
          <p:cNvSpPr txBox="1"/>
          <p:nvPr/>
        </p:nvSpPr>
        <p:spPr>
          <a:xfrm>
            <a:off x="4358630" y="1656889"/>
            <a:ext cx="2866700"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While loop</a:t>
            </a:r>
          </a:p>
          <a:p>
            <a:pPr>
              <a:defRPr>
                <a:solidFill>
                  <a:srgbClr val="FF6A00"/>
                </a:solidFill>
              </a:defRPr>
            </a:pPr>
            <a:r>
              <a:t>Repeats a set of statements until a condition is met.</a:t>
            </a:r>
          </a:p>
        </p:txBody>
      </p:sp>
      <p:sp>
        <p:nvSpPr>
          <p:cNvPr id="179" name="For loop…"/>
          <p:cNvSpPr txBox="1"/>
          <p:nvPr/>
        </p:nvSpPr>
        <p:spPr>
          <a:xfrm>
            <a:off x="4358631" y="2468367"/>
            <a:ext cx="2866699"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For loop</a:t>
            </a:r>
          </a:p>
          <a:p>
            <a:pPr>
              <a:defRPr>
                <a:solidFill>
                  <a:srgbClr val="FF6A00"/>
                </a:solidFill>
              </a:defRPr>
            </a:pPr>
            <a:r>
              <a:t>Repeats a set of statements a specific number of times.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use for loops loops to iterate code in Java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Along with the while loop, for loops are basic control structures that are crucial to any programming language. Today we’ll explore them in Java.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Basic algorithms that use loops.</a:t>
            </a:r>
          </a:p>
        </p:txBody>
      </p:sp>
      <p:pic>
        <p:nvPicPr>
          <p:cNvPr id="184"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3"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Vocab…"/>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each definition, including the code sample, in your </a:t>
            </a:r>
            <a:r>
              <a:rPr u="sng">
                <a:solidFill>
                  <a:schemeClr val="accent3">
                    <a:lumOff val="-9098"/>
                  </a:schemeClr>
                </a:solidFill>
              </a:rPr>
              <a:t>Java Glossary</a:t>
            </a:r>
            <a:r>
              <a:rPr>
                <a:solidFill>
                  <a:schemeClr val="accent3">
                    <a:lumOff val="-9098"/>
                  </a:schemeClr>
                </a:solidFill>
              </a:rPr>
              <a:t>.</a:t>
            </a:r>
          </a:p>
        </p:txBody>
      </p:sp>
      <p:sp>
        <p:nvSpPr>
          <p:cNvPr id="187" name="For loop…"/>
          <p:cNvSpPr txBox="1"/>
          <p:nvPr/>
        </p:nvSpPr>
        <p:spPr>
          <a:xfrm>
            <a:off x="5361963" y="1755466"/>
            <a:ext cx="2866699"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For loop</a:t>
            </a:r>
          </a:p>
          <a:p>
            <a:pPr>
              <a:defRPr>
                <a:solidFill>
                  <a:srgbClr val="FF6A00"/>
                </a:solidFill>
              </a:defRPr>
            </a:pPr>
            <a:r>
              <a:rPr b="1"/>
              <a:t>Variable initialization</a:t>
            </a:r>
            <a:r>
              <a:t> gives us the starting value for the counter.</a:t>
            </a:r>
          </a:p>
          <a:p>
            <a:pPr>
              <a:defRPr>
                <a:solidFill>
                  <a:srgbClr val="FF6A00"/>
                </a:solidFill>
              </a:defRPr>
            </a:pPr>
          </a:p>
          <a:p>
            <a:pPr>
              <a:defRPr b="1">
                <a:solidFill>
                  <a:srgbClr val="FF6A00"/>
                </a:solidFill>
              </a:defRPr>
            </a:pPr>
            <a:r>
              <a:t>Boolean expression </a:t>
            </a:r>
            <a:r>
              <a:rPr b="0"/>
              <a:t>sets the upper bound.  </a:t>
            </a:r>
            <a:endParaRPr b="0"/>
          </a:p>
          <a:p>
            <a:pPr>
              <a:defRPr b="1">
                <a:solidFill>
                  <a:srgbClr val="FF6A00"/>
                </a:solidFill>
              </a:defRPr>
            </a:pPr>
            <a:endParaRPr b="0"/>
          </a:p>
          <a:p>
            <a:pPr>
              <a:defRPr b="1">
                <a:solidFill>
                  <a:srgbClr val="FF6A00"/>
                </a:solidFill>
              </a:defRPr>
            </a:pPr>
            <a:r>
              <a:t>Increment </a:t>
            </a:r>
            <a:r>
              <a:rPr b="0"/>
              <a:t>sets how the counter changes with each iteration.  </a:t>
            </a:r>
            <a:endParaRPr b="0"/>
          </a:p>
          <a:p>
            <a:pPr>
              <a:defRPr b="1">
                <a:solidFill>
                  <a:srgbClr val="FF6A00"/>
                </a:solidFill>
              </a:defRPr>
            </a:pPr>
            <a:endParaRPr b="0"/>
          </a:p>
        </p:txBody>
      </p:sp>
      <p:pic>
        <p:nvPicPr>
          <p:cNvPr id="188" name="IMG_0067.png" descr="IMG_0067.png"/>
          <p:cNvPicPr>
            <a:picLocks noChangeAspect="1"/>
          </p:cNvPicPr>
          <p:nvPr/>
        </p:nvPicPr>
        <p:blipFill>
          <a:blip r:embed="rId3">
            <a:extLst/>
          </a:blip>
          <a:srcRect l="8873" t="28886" r="1996" b="34210"/>
          <a:stretch>
            <a:fillRect/>
          </a:stretch>
        </p:blipFill>
        <p:spPr>
          <a:xfrm>
            <a:off x="421727" y="1669196"/>
            <a:ext cx="4309896" cy="1338307"/>
          </a:xfrm>
          <a:prstGeom prst="rect">
            <a:avLst/>
          </a:prstGeom>
          <a:ln w="12700">
            <a:miter lim="400000"/>
          </a:ln>
        </p:spPr>
      </p:pic>
      <p:pic>
        <p:nvPicPr>
          <p:cNvPr id="189" name="Image" descr="Image"/>
          <p:cNvPicPr>
            <a:picLocks noChangeAspect="1"/>
          </p:cNvPicPr>
          <p:nvPr/>
        </p:nvPicPr>
        <p:blipFill>
          <a:blip r:embed="rId4">
            <a:extLst/>
          </a:blip>
          <a:stretch>
            <a:fillRect/>
          </a:stretch>
        </p:blipFill>
        <p:spPr>
          <a:xfrm>
            <a:off x="545347" y="3077395"/>
            <a:ext cx="3494585" cy="131047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
      <p:bldP build="whole" bldLvl="1" animBg="1" rev="0" advAuto="0" spid="188"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oding to learn: CodeHS activity…"/>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 CodeHS activity</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Go to your workstation. Log in to codeHS. Carefully read the instructions below, then complete the assignments on CodeHS</a:t>
            </a:r>
          </a:p>
        </p:txBody>
      </p:sp>
      <p:pic>
        <p:nvPicPr>
          <p:cNvPr id="194" name="Image" descr="Image"/>
          <p:cNvPicPr>
            <a:picLocks noChangeAspect="1"/>
          </p:cNvPicPr>
          <p:nvPr/>
        </p:nvPicPr>
        <p:blipFill>
          <a:blip r:embed="rId3">
            <a:extLst/>
          </a:blip>
          <a:stretch>
            <a:fillRect/>
          </a:stretch>
        </p:blipFill>
        <p:spPr>
          <a:xfrm>
            <a:off x="2898002" y="1733386"/>
            <a:ext cx="4093349" cy="2792043"/>
          </a:xfrm>
          <a:prstGeom prst="rect">
            <a:avLst/>
          </a:prstGeom>
          <a:ln w="12700">
            <a:miter lim="400000"/>
          </a:ln>
        </p:spPr>
      </p:pic>
      <p:sp>
        <p:nvSpPr>
          <p:cNvPr id="195" name="4.1.6: Making taffy:"/>
          <p:cNvSpPr txBox="1"/>
          <p:nvPr/>
        </p:nvSpPr>
        <p:spPr>
          <a:xfrm>
            <a:off x="872008" y="1968500"/>
            <a:ext cx="1511760"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4.1.6: Making taffy: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Coding to learn: CodeHS activity…"/>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 CodeHS activity</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Go to your workstation. Log in to codeHS. Carefully read the instructions below, then complete the assignments on CodeHS</a:t>
            </a:r>
          </a:p>
        </p:txBody>
      </p:sp>
      <p:sp>
        <p:nvSpPr>
          <p:cNvPr id="200" name="4.2.6: Printing the odds:"/>
          <p:cNvSpPr txBox="1"/>
          <p:nvPr/>
        </p:nvSpPr>
        <p:spPr>
          <a:xfrm>
            <a:off x="656108" y="1968500"/>
            <a:ext cx="1890714"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4.2.6: Printing the odds:</a:t>
            </a:r>
          </a:p>
        </p:txBody>
      </p:sp>
      <p:sp>
        <p:nvSpPr>
          <p:cNvPr id="201" name="Write a program that prints the odd numbers from 1 to 100."/>
          <p:cNvSpPr txBox="1"/>
          <p:nvPr/>
        </p:nvSpPr>
        <p:spPr>
          <a:xfrm>
            <a:off x="3418178" y="1949450"/>
            <a:ext cx="4644444" cy="5588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000"/>
              </a:spcBef>
              <a:defRPr>
                <a:solidFill>
                  <a:srgbClr val="333333"/>
                </a:solidFill>
              </a:defRPr>
            </a:lvl1pPr>
          </a:lstStyle>
          <a:p>
            <a:pPr/>
            <a:r>
              <a:t>Write a program that prints the odd numbers from 1 to 100.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Coding to learn: CodeHS activity…"/>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 CodeHS activity</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Go to your workstation. Log in to codeHS. Carefully read the instructions below, then complete the assignments on CodeHS</a:t>
            </a:r>
          </a:p>
        </p:txBody>
      </p:sp>
      <p:sp>
        <p:nvSpPr>
          <p:cNvPr id="206" name="4.2.10: Multiplication table:"/>
          <p:cNvSpPr txBox="1"/>
          <p:nvPr/>
        </p:nvSpPr>
        <p:spPr>
          <a:xfrm>
            <a:off x="656108" y="1968500"/>
            <a:ext cx="211791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4.2.10: Multiplication table:</a:t>
            </a:r>
          </a:p>
        </p:txBody>
      </p:sp>
      <p:pic>
        <p:nvPicPr>
          <p:cNvPr id="207" name="Image" descr="Image"/>
          <p:cNvPicPr>
            <a:picLocks noChangeAspect="1"/>
          </p:cNvPicPr>
          <p:nvPr/>
        </p:nvPicPr>
        <p:blipFill>
          <a:blip r:embed="rId3">
            <a:extLst/>
          </a:blip>
          <a:stretch>
            <a:fillRect/>
          </a:stretch>
        </p:blipFill>
        <p:spPr>
          <a:xfrm>
            <a:off x="3328789" y="2027438"/>
            <a:ext cx="5008761" cy="210307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Writing to learn: CodeHS Reflection activity…"/>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Writing to learn: CodeHS Reflection activity</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Go to your workstation. Log in to codeHS. Carefully read the instructions below, then complete the assignments on CodeHS</a:t>
            </a:r>
          </a:p>
        </p:txBody>
      </p:sp>
      <p:pic>
        <p:nvPicPr>
          <p:cNvPr id="212" name="Image" descr="Image"/>
          <p:cNvPicPr>
            <a:picLocks noChangeAspect="1"/>
          </p:cNvPicPr>
          <p:nvPr/>
        </p:nvPicPr>
        <p:blipFill>
          <a:blip r:embed="rId3">
            <a:extLst/>
          </a:blip>
          <a:stretch>
            <a:fillRect/>
          </a:stretch>
        </p:blipFill>
        <p:spPr>
          <a:xfrm>
            <a:off x="1623447" y="1656889"/>
            <a:ext cx="6244203" cy="298085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How are for loops and while loops different?…"/>
          <p:cNvSpPr txBox="1"/>
          <p:nvPr/>
        </p:nvSpPr>
        <p:spPr>
          <a:xfrm>
            <a:off x="778973" y="1600200"/>
            <a:ext cx="3278433" cy="1943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5157" indent="-187157">
              <a:buSzPct val="100000"/>
              <a:buAutoNum type="alphaLcPeriod" startAt="1"/>
            </a:pPr>
            <a:r>
              <a:t>How are for loops and while loops different?</a:t>
            </a:r>
          </a:p>
          <a:p>
            <a:pPr lvl="1" marL="695157" indent="-187157">
              <a:buSzPct val="100000"/>
              <a:buAutoNum type="alphaLcPeriod" startAt="1"/>
            </a:pPr>
            <a:r>
              <a:t>If we have while loops, why do we need for loops?</a:t>
            </a:r>
          </a:p>
          <a:p>
            <a:pPr lvl="1" marL="695157" indent="-187157">
              <a:buSzPct val="100000"/>
              <a:buAutoNum type="alphaLcPeriod" startAt="1"/>
            </a:pPr>
            <a:r>
              <a:t>Why do you think the same control structures are used in different programming language, including Python and Java?</a:t>
            </a:r>
          </a:p>
        </p:txBody>
      </p:sp>
      <p:sp>
        <p:nvSpPr>
          <p:cNvPr id="217" name="Writing to learn: Thinking about think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Writing to learn: Thinking about thinking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pic>
        <p:nvPicPr>
          <p:cNvPr id="218"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