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Answer B.</a:t>
            </a:r>
          </a:p>
          <a:p>
            <a:pPr/>
          </a:p>
          <a:p>
            <a:pPr/>
            <a:r>
              <a:t>The smallest possible value of n is 0, which will return the initial character. This rules out A, D, and E.   If n = str.length(), where str = “ABCDE”, n will be 5.  substring(5, 5+1) will return an array index out of bounds exception, because there is no character w/ an index of 5.</a:t>
            </a:r>
          </a:p>
          <a:p>
            <a:pPr/>
          </a:p>
          <a:p>
            <a:pPr/>
            <a:r>
              <a:t>+how does substring(n,n+1) work? Look at your java quick reference!!!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+What do we expect getNumStudents() to return? 2, because we have two student object.</a:t>
            </a:r>
          </a:p>
          <a:p>
            <a:pPr/>
          </a:p>
          <a:p>
            <a:pPr/>
            <a:r>
              <a:t>+What goes wrong if we define a regular getter method for numStudents? It’s associated with one object, so it can only print out 1.</a:t>
            </a:r>
          </a:p>
          <a:p>
            <a:pPr/>
          </a:p>
          <a:p>
            <a:pPr/>
            <a:r>
              <a:t>+How are static methods different from other sorts of methods?  Static methods are associated with an entire class, so they return the same info </a:t>
            </a:r>
          </a:p>
          <a:p>
            <a:pPr/>
            <a:r>
              <a:t>regardless of objects.</a:t>
            </a:r>
          </a:p>
          <a:p>
            <a:pPr/>
            <a:r>
              <a:t>+ Where have we already seen some static methods?  Math methods. This makes sense because, e.g. Math.sqrt() doesn’t depend on a specific number, the operation is always the same.</a:t>
            </a:r>
          </a:p>
          <a:p>
            <a:pPr/>
            <a:r>
              <a:t>FULLY WORKED OUT CODE: 	</a:t>
            </a:r>
          </a:p>
          <a:p>
            <a:pPr/>
            <a:r>
              <a:t>public class RentalCar{</a:t>
            </a:r>
          </a:p>
          <a:p>
            <a:pPr/>
            <a:r>
              <a:t>  // the fee per rental day</a:t>
            </a:r>
          </a:p>
          <a:p>
            <a:pPr/>
            <a:r>
              <a:t>  private double dailyRate; </a:t>
            </a:r>
          </a:p>
          <a:p>
            <a:pPr/>
            <a:r>
              <a:t>  // the fee per mile driven    </a:t>
            </a:r>
          </a:p>
          <a:p>
            <a:pPr/>
            <a:r>
              <a:t>  private double mileageRate;    </a:t>
            </a:r>
          </a:p>
          <a:p>
            <a:pPr/>
            <a:r>
              <a:t>  public RentalCar(double daily, double mileage){</a:t>
            </a:r>
          </a:p>
          <a:p>
            <a:pPr/>
            <a:r>
              <a:t>    dailyRate = daily;</a:t>
            </a:r>
          </a:p>
          <a:p>
            <a:pPr/>
            <a:r>
              <a:t>    mileageRate = mileage;}</a:t>
            </a:r>
          </a:p>
          <a:p>
            <a:pPr/>
            <a:r>
              <a:t>  public double calculateFee(int days, int miles){</a:t>
            </a:r>
          </a:p>
          <a:p>
            <a:pPr/>
            <a:r>
              <a:t>    /* missing code */</a:t>
            </a:r>
          </a:p>
          <a:p>
            <a:pPr/>
            <a:r>
              <a:t>  }</a:t>
            </a:r>
          </a:p>
          <a:p>
            <a:pPr/>
            <a:r>
              <a:t>}</a:t>
            </a:r>
          </a:p>
          <a:p>
            <a:pPr/>
          </a:p>
          <a:p>
            <a:pPr/>
          </a:p>
          <a:p>
            <a:pPr/>
          </a:p>
          <a:p>
            <a:pPr/>
            <a:r>
              <a:t>public class LehmanStudent {</a:t>
            </a:r>
          </a:p>
          <a:p>
            <a:pPr/>
            <a:r>
              <a:t>    //instance variables</a:t>
            </a:r>
          </a:p>
          <a:p>
            <a:pPr/>
            <a:r>
              <a:t>    private String firstName;</a:t>
            </a:r>
          </a:p>
          <a:p>
            <a:pPr/>
            <a:r>
              <a:t>    private String lastName;</a:t>
            </a:r>
          </a:p>
          <a:p>
            <a:pPr/>
            <a:r>
              <a:t>    private int grade;</a:t>
            </a:r>
          </a:p>
          <a:p>
            <a:pPr/>
            <a:r>
              <a:t>    private String osis;</a:t>
            </a:r>
          </a:p>
          <a:p>
            <a:pPr/>
            <a:r>
              <a:t>    private static int numStudents = 0;</a:t>
            </a:r>
          </a:p>
          <a:p>
            <a:pPr/>
          </a:p>
          <a:p>
            <a:pPr/>
            <a:r>
              <a:t>    //constructor</a:t>
            </a:r>
          </a:p>
          <a:p>
            <a:pPr/>
            <a:r>
              <a:t>    public LehmanStudent(String fname, String lname, int g, String o){</a:t>
            </a:r>
          </a:p>
          <a:p>
            <a:pPr/>
            <a:r>
              <a:t>        firstName = fname;</a:t>
            </a:r>
          </a:p>
          <a:p>
            <a:pPr/>
            <a:r>
              <a:t>        lastName = lname;</a:t>
            </a:r>
          </a:p>
          <a:p>
            <a:pPr/>
            <a:r>
              <a:t>        grade = g;</a:t>
            </a:r>
          </a:p>
          <a:p>
            <a:pPr/>
            <a:r>
              <a:t>        osis = o;</a:t>
            </a:r>
          </a:p>
          <a:p>
            <a:pPr/>
            <a:r>
              <a:t>        numStudents++;</a:t>
            </a:r>
          </a:p>
          <a:p>
            <a:pPr/>
            <a:r>
              <a:t>    }</a:t>
            </a:r>
          </a:p>
          <a:p>
            <a:pPr/>
          </a:p>
          <a:p>
            <a:pPr/>
            <a:r>
              <a:t>    //methods</a:t>
            </a:r>
          </a:p>
          <a:p>
            <a:pPr/>
            <a:r>
              <a:t>    public String getFirstName(){</a:t>
            </a:r>
          </a:p>
          <a:p>
            <a:pPr/>
            <a:r>
              <a:t>      return firstName;</a:t>
            </a:r>
          </a:p>
          <a:p>
            <a:pPr/>
            <a:r>
              <a:t>    }</a:t>
            </a:r>
          </a:p>
          <a:p>
            <a:pPr/>
            <a:r>
              <a:t>    public String getlastName(){</a:t>
            </a:r>
          </a:p>
          <a:p>
            <a:pPr/>
            <a:r>
              <a:t>      return lastName;</a:t>
            </a:r>
          </a:p>
          <a:p>
            <a:pPr/>
            <a:r>
              <a:t>    }</a:t>
            </a:r>
          </a:p>
          <a:p>
            <a:pPr/>
            <a:r>
              <a:t>    public int getGrade(){</a:t>
            </a:r>
          </a:p>
          <a:p>
            <a:pPr/>
            <a:r>
              <a:t>      return grade;</a:t>
            </a:r>
          </a:p>
          <a:p>
            <a:pPr/>
            <a:r>
              <a:t>    }</a:t>
            </a:r>
          </a:p>
          <a:p>
            <a:pPr/>
            <a:r>
              <a:t>    public String getOsis(){</a:t>
            </a:r>
          </a:p>
          <a:p>
            <a:pPr/>
            <a:r>
              <a:t>      return osis;</a:t>
            </a:r>
          </a:p>
          <a:p>
            <a:pPr/>
            <a:r>
              <a:t>    }</a:t>
            </a:r>
          </a:p>
          <a:p>
            <a:pPr/>
          </a:p>
          <a:p>
            <a:pPr/>
          </a:p>
          <a:p>
            <a:pPr/>
            <a:r>
              <a:t>    public void setFirstName(String newFn){</a:t>
            </a:r>
          </a:p>
          <a:p>
            <a:pPr/>
            <a:r>
              <a:t>       firstName = newFn;</a:t>
            </a:r>
          </a:p>
          <a:p>
            <a:pPr/>
            <a:r>
              <a:t>    }</a:t>
            </a:r>
          </a:p>
          <a:p>
            <a:pPr/>
            <a:r>
              <a:t>    public String getlastName(String newLn){</a:t>
            </a:r>
          </a:p>
          <a:p>
            <a:pPr/>
            <a:r>
              <a:t>      return lastName = newLn;</a:t>
            </a:r>
          </a:p>
          <a:p>
            <a:pPr/>
            <a:r>
              <a:t>    }</a:t>
            </a:r>
          </a:p>
          <a:p>
            <a:pPr/>
            <a:r>
              <a:t>    public int getGrade(int newGrade){</a:t>
            </a:r>
          </a:p>
          <a:p>
            <a:pPr/>
            <a:r>
              <a:t>      return grade = newGrade;</a:t>
            </a:r>
          </a:p>
          <a:p>
            <a:pPr/>
            <a:r>
              <a:t>    }</a:t>
            </a:r>
          </a:p>
          <a:p>
            <a:pPr/>
            <a:r>
              <a:t>    public String getOsis(String newOs){</a:t>
            </a:r>
          </a:p>
          <a:p>
            <a:pPr/>
            <a:r>
              <a:t>      return osis = newOs;</a:t>
            </a:r>
          </a:p>
          <a:p>
            <a:pPr/>
            <a:r>
              <a:t>    }</a:t>
            </a:r>
          </a:p>
          <a:p>
            <a:pPr/>
          </a:p>
          <a:p>
            <a:pPr/>
            <a:r>
              <a:t>    //remove before posting to CodeHS</a:t>
            </a:r>
          </a:p>
          <a:p>
            <a:pPr/>
            <a:r>
              <a:t>    public static int getNumStudents(){</a:t>
            </a:r>
          </a:p>
          <a:p>
            <a:pPr/>
            <a:r>
              <a:t>      return numStudents;</a:t>
            </a:r>
          </a:p>
          <a:p>
            <a:pPr/>
            <a:r>
              <a:t>    }</a:t>
            </a:r>
          </a:p>
          <a:p>
            <a:pPr/>
          </a:p>
          <a:p>
            <a:pPr/>
            <a:r>
              <a:t>    public String toString(){</a:t>
            </a:r>
          </a:p>
          <a:p>
            <a:pPr/>
            <a:r>
              <a:t>        String output = "Name: " + firstName + " " + lastName + "\n";</a:t>
            </a:r>
          </a:p>
          <a:p>
            <a:pPr/>
            <a:r>
              <a:t>        output += "Grade: " + grade + "\n";</a:t>
            </a:r>
          </a:p>
          <a:p>
            <a:pPr/>
            <a:r>
              <a:t>        output += "OSIS: " + osis + "\n";</a:t>
            </a:r>
          </a:p>
          <a:p>
            <a:pPr/>
          </a:p>
          <a:p>
            <a:pPr/>
            <a:r>
              <a:t>        return output;</a:t>
            </a:r>
          </a:p>
          <a:p>
            <a:pPr/>
            <a:r>
              <a:t>    }</a:t>
            </a:r>
          </a:p>
          <a:p>
            <a:pPr/>
            <a: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Shape 209"/>
          <p:cNvSpPr/>
          <p:nvPr>
            <p:ph type="sldImg"/>
          </p:nvPr>
        </p:nvSpPr>
        <p:spPr>
          <a:prstGeom prst="rect">
            <a:avLst/>
          </a:prstGeom>
        </p:spPr>
        <p:txBody>
          <a:bodyPr/>
          <a:lstStyle/>
          <a:p>
            <a:pPr/>
          </a:p>
        </p:txBody>
      </p:sp>
      <p:sp>
        <p:nvSpPr>
          <p:cNvPr id="210" name="Shape 210"/>
          <p:cNvSpPr/>
          <p:nvPr>
            <p:ph type="body" sz="quarter" idx="1"/>
          </p:nvPr>
        </p:nvSpPr>
        <p:spPr>
          <a:prstGeom prst="rect">
            <a:avLst/>
          </a:prstGeom>
        </p:spPr>
        <p:txBody>
          <a:bodyPr/>
          <a:lstStyle/>
          <a:p>
            <a:pPr/>
            <a:r>
              <a:t>As opposed to the instance variables, which are exclusive to the reference, static variables are shared across all objects. We can see here that while theFlash and shazam have their own name and Power values, they both share the static variable numSuperHeroes.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See solution references at: https://codehs.com/lms/assignment/55325744/lesson_plan?section_id=256470</a:t>
            </a:r>
          </a:p>
          <a:p>
            <a:pPr/>
          </a:p>
          <a:p>
            <a:pPr/>
            <a:r>
              <a:t>Pre-planned Qs for 5.7.5:</a:t>
            </a:r>
          </a:p>
          <a:p>
            <a:pPr/>
            <a:r>
              <a:t>+how does the nextInt(min, max) method work?  The formula for creating a random number is (Math.random() * range) + min. In order to get the correct numbers for this, students should find the range by subtracting the min range from the max. Then, use the min as the minimum value in the Math.Random formula to create the correct range.</a:t>
            </a:r>
          </a:p>
          <a:p>
            <a:pPr/>
          </a:p>
          <a:p>
            <a:pPr/>
            <a:r>
              <a:t>Pre-planned Qs for 5.7.6:</a:t>
            </a:r>
          </a:p>
          <a:p>
            <a:pPr/>
            <a:r>
              <a:t>+How can I tell who won?  Students will have to create the getWinner method with a series of scenarios for who should win. Essentially, this method should test what the computer put compared to the user. Students should use .equals to compare the responses to determine which player has won.</a:t>
            </a:r>
          </a:p>
          <a:p>
            <a:pPr/>
          </a:p>
          <a:p>
            <a:pPr/>
            <a:r>
              <a:t>Pre-planned Qs for 5.7.7:</a:t>
            </a:r>
          </a:p>
          <a:p>
            <a:pPr/>
            <a:r>
              <a:t>+Where should I be using the instance variable?  +When a new team is created, totalTeams should increase by one. Both variables will be needed to complete the comparison in tournamentReady.</a:t>
            </a:r>
          </a:p>
          <a:p>
            <a:pPr/>
          </a:p>
          <a:p>
            <a:pPr/>
          </a:p>
          <a:p>
            <a:pPr/>
            <a:r>
              <a:t>+How do I implement tournamentReady?  The tournament is ready to proceed if the total number of teams signed up is at least minTeams. Compare the two static variables and return the result of the comparison.</a:t>
            </a:r>
          </a:p>
          <a:p>
            <a:pPr/>
          </a:p>
          <a:p>
            <a:pPr/>
          </a:p>
          <a:p>
            <a:pPr/>
          </a:p>
          <a:p>
            <a:pPr/>
          </a:p>
          <a:p>
            <a:pPr/>
          </a:p>
          <a:p>
            <a:pPr/>
          </a:p>
          <a:p>
            <a:pPr/>
          </a:p>
          <a:p>
            <a:pPr/>
          </a:p>
          <a:p>
            <a:pPr/>
          </a:p>
          <a:p>
            <a:pPr/>
          </a:p>
          <a:p>
            <a:pPr/>
          </a:p>
          <a:p>
            <a:pPr/>
          </a:p>
          <a:p>
            <a:pPr/>
          </a:p>
          <a:p>
            <a:pPr/>
          </a:p>
          <a:p>
            <a:pPr/>
          </a:p>
          <a:p>
            <a:pPr/>
          </a:p>
          <a:p>
            <a:pP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r>
              <a:t>a. answer: Static variables belong to a class, and all objects of the class share a single static variable.</a:t>
            </a:r>
          </a:p>
          <a:p>
            <a:pPr/>
            <a:r>
              <a:t>b. An error will be thrown because a static method cannot access instance variables.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define behaviors of a class w/ static methods?</a:t>
            </a:r>
            <a:endParaRPr b="0" sz="1200"/>
          </a:p>
        </p:txBody>
      </p:sp>
      <p:sp>
        <p:nvSpPr>
          <p:cNvPr id="46" name="Dr. O’Brien. 1/13"/>
          <p:cNvSpPr txBox="1"/>
          <p:nvPr/>
        </p:nvSpPr>
        <p:spPr>
          <a:xfrm>
            <a:off x="7653808" y="39450"/>
            <a:ext cx="1327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1/13</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t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16.4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13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47097" y="352367"/>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Then (i) select an answer for the problem below, and (ii) justify your answer in a complete sentence:</a:t>
            </a:r>
          </a:p>
        </p:txBody>
      </p:sp>
      <p:sp>
        <p:nvSpPr>
          <p:cNvPr id="191" name="The calculateFee method is intended to calculate the total fee for renting a car. The total fee is equal to the number of days of the rental, days, times the daily rental rate plus the number of miles driven, miles, times the per mile rate.…"/>
          <p:cNvSpPr txBox="1"/>
          <p:nvPr/>
        </p:nvSpPr>
        <p:spPr>
          <a:xfrm>
            <a:off x="452414" y="1389073"/>
            <a:ext cx="7966634" cy="106948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The</a:t>
            </a:r>
            <a:r>
              <a:rPr>
                <a:latin typeface="Menlo Regular"/>
                <a:ea typeface="Menlo Regular"/>
                <a:cs typeface="Menlo Regular"/>
                <a:sym typeface="Menlo Regular"/>
              </a:rPr>
              <a:t> calculateFee </a:t>
            </a:r>
            <a:r>
              <a:t>method is intended to calculate the total fee for renting a car. The total fee is equal to the number of days of the rental,</a:t>
            </a:r>
            <a:r>
              <a:rPr>
                <a:latin typeface="Menlo Regular"/>
                <a:ea typeface="Menlo Regular"/>
                <a:cs typeface="Menlo Regular"/>
                <a:sym typeface="Menlo Regular"/>
              </a:rPr>
              <a:t> days</a:t>
            </a:r>
            <a:r>
              <a:t>,</a:t>
            </a:r>
            <a:r>
              <a:rPr>
                <a:latin typeface="Menlo Regular"/>
                <a:ea typeface="Menlo Regular"/>
                <a:cs typeface="Menlo Regular"/>
                <a:sym typeface="Menlo Regular"/>
              </a:rPr>
              <a:t> </a:t>
            </a:r>
            <a:r>
              <a:t>times the daily rental rate plus the number of miles driven,</a:t>
            </a:r>
            <a:r>
              <a:rPr>
                <a:latin typeface="Menlo Regular"/>
                <a:ea typeface="Menlo Regular"/>
                <a:cs typeface="Menlo Regular"/>
                <a:sym typeface="Menlo Regular"/>
              </a:rPr>
              <a:t> miles</a:t>
            </a:r>
            <a:r>
              <a:t>,</a:t>
            </a:r>
            <a:r>
              <a:rPr>
                <a:latin typeface="Menlo Regular"/>
                <a:ea typeface="Menlo Regular"/>
                <a:cs typeface="Menlo Regular"/>
                <a:sym typeface="Menlo Regular"/>
              </a:rPr>
              <a:t> </a:t>
            </a:r>
            <a:r>
              <a:t>times the per mile rate.</a:t>
            </a:r>
          </a:p>
          <a:p>
            <a:pPr defTabSz="457200">
              <a:defRPr sz="1200">
                <a:solidFill>
                  <a:srgbClr val="333333"/>
                </a:solidFill>
              </a:defRPr>
            </a:pPr>
            <a:r>
              <a:t>Which of the following code segments should replace</a:t>
            </a:r>
            <a:r>
              <a:rPr>
                <a:latin typeface="Menlo Regular"/>
                <a:ea typeface="Menlo Regular"/>
                <a:cs typeface="Menlo Regular"/>
                <a:sym typeface="Menlo Regular"/>
              </a:rPr>
              <a:t> /* </a:t>
            </a:r>
            <a:r>
              <a:t>missing code</a:t>
            </a:r>
            <a:r>
              <a:rPr>
                <a:latin typeface="Menlo Regular"/>
                <a:ea typeface="Menlo Regular"/>
                <a:cs typeface="Menlo Regular"/>
                <a:sym typeface="Menlo Regular"/>
              </a:rPr>
              <a:t> */ </a:t>
            </a:r>
            <a:r>
              <a:t>so that the</a:t>
            </a:r>
            <a:r>
              <a:rPr>
                <a:latin typeface="Menlo Regular"/>
                <a:ea typeface="Menlo Regular"/>
                <a:cs typeface="Menlo Regular"/>
                <a:sym typeface="Menlo Regular"/>
              </a:rPr>
              <a:t> calculateFee </a:t>
            </a:r>
            <a:r>
              <a:t>method will work as intended?</a:t>
            </a:r>
          </a:p>
        </p:txBody>
      </p:sp>
      <p:sp>
        <p:nvSpPr>
          <p:cNvPr id="192" name="return dailyRate + mileageRate;…"/>
          <p:cNvSpPr txBox="1"/>
          <p:nvPr/>
        </p:nvSpPr>
        <p:spPr>
          <a:xfrm>
            <a:off x="440527" y="2591213"/>
            <a:ext cx="3965880" cy="182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defRPr>
                <a:solidFill>
                  <a:schemeClr val="accent5"/>
                </a:solidFill>
                <a:latin typeface="Courier New"/>
                <a:ea typeface="Courier New"/>
                <a:cs typeface="Courier New"/>
                <a:sym typeface="Courier New"/>
              </a:defRPr>
            </a:pPr>
            <a:r>
              <a:t>return dailyRate + mileageRate;</a:t>
            </a:r>
          </a:p>
          <a:p>
            <a:pPr marL="233947" indent="-233947">
              <a:buSzPct val="100000"/>
              <a:buAutoNum type="alphaUcPeriod" startAt="1"/>
              <a:defRPr>
                <a:solidFill>
                  <a:schemeClr val="accent5"/>
                </a:solidFill>
                <a:latin typeface="Courier New"/>
                <a:ea typeface="Courier New"/>
                <a:cs typeface="Courier New"/>
                <a:sym typeface="Courier New"/>
              </a:defRPr>
            </a:pPr>
            <a:r>
              <a:t>return (daily * dailyRate) + (mileage * mileageRate);</a:t>
            </a:r>
          </a:p>
          <a:p>
            <a:pPr marL="233947" indent="-233947">
              <a:buSzPct val="100000"/>
              <a:buAutoNum type="alphaUcPeriod" startAt="1"/>
              <a:defRPr>
                <a:solidFill>
                  <a:schemeClr val="accent5"/>
                </a:solidFill>
                <a:latin typeface="Courier New"/>
                <a:ea typeface="Courier New"/>
                <a:cs typeface="Courier New"/>
                <a:sym typeface="Courier New"/>
              </a:defRPr>
            </a:pPr>
            <a:r>
              <a:t>return (daily * days) + (mileage * miles);</a:t>
            </a:r>
          </a:p>
          <a:p>
            <a:pPr marL="233947" indent="-233947">
              <a:buSzPct val="100000"/>
              <a:buAutoNum type="alphaUcPeriod" startAt="1"/>
              <a:defRPr>
                <a:solidFill>
                  <a:schemeClr val="accent5"/>
                </a:solidFill>
                <a:latin typeface="Courier New"/>
                <a:ea typeface="Courier New"/>
                <a:cs typeface="Courier New"/>
                <a:sym typeface="Courier New"/>
              </a:defRPr>
            </a:pPr>
            <a:r>
              <a:t>return (days * dailyRate) + (miles * mileageRate);</a:t>
            </a:r>
          </a:p>
          <a:p>
            <a:pPr marL="233947" indent="-233947">
              <a:buSzPct val="100000"/>
              <a:buAutoNum type="alphaUcPeriod" startAt="1"/>
              <a:defRPr>
                <a:solidFill>
                  <a:schemeClr val="accent5"/>
                </a:solidFill>
                <a:latin typeface="Courier New"/>
                <a:ea typeface="Courier New"/>
                <a:cs typeface="Courier New"/>
                <a:sym typeface="Courier New"/>
              </a:defRPr>
            </a:pPr>
            <a:r>
              <a:t>return (days + miles) * (dailyRate + mileageRate);</a:t>
            </a:r>
          </a:p>
        </p:txBody>
      </p:sp>
      <p:pic>
        <p:nvPicPr>
          <p:cNvPr id="193" name="Image" descr="Image"/>
          <p:cNvPicPr>
            <a:picLocks noChangeAspect="1"/>
          </p:cNvPicPr>
          <p:nvPr/>
        </p:nvPicPr>
        <p:blipFill>
          <a:blip r:embed="rId3">
            <a:extLst/>
          </a:blip>
          <a:stretch>
            <a:fillRect/>
          </a:stretch>
        </p:blipFill>
        <p:spPr>
          <a:xfrm>
            <a:off x="4753042" y="2450900"/>
            <a:ext cx="3449615" cy="195675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define behaviors of a class w/ static methods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Static methods allow us to define behaviors that are specific to an entire class, instead of one object.</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Scope and access in classes</a:t>
            </a:r>
          </a:p>
        </p:txBody>
      </p:sp>
      <p:pic>
        <p:nvPicPr>
          <p:cNvPr id="198"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p:cNvSpPr txBox="1"/>
          <p:nvPr>
            <p:ph type="title"/>
          </p:nvPr>
        </p:nvSpPr>
        <p:spPr>
          <a:xfrm>
            <a:off x="1464071" y="5886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should be in your notes already! If not, copy the definition in your notebook.</a:t>
            </a:r>
          </a:p>
        </p:txBody>
      </p:sp>
      <p:pic>
        <p:nvPicPr>
          <p:cNvPr id="201" name="Image" descr="Image"/>
          <p:cNvPicPr>
            <a:picLocks noChangeAspect="1"/>
          </p:cNvPicPr>
          <p:nvPr/>
        </p:nvPicPr>
        <p:blipFill>
          <a:blip r:embed="rId2">
            <a:extLst/>
          </a:blip>
          <a:stretch>
            <a:fillRect/>
          </a:stretch>
        </p:blipFill>
        <p:spPr>
          <a:xfrm>
            <a:off x="717550" y="1770873"/>
            <a:ext cx="7886700" cy="26289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What do we expect getNumStudents() to return?…"/>
          <p:cNvSpPr txBox="1"/>
          <p:nvPr>
            <p:ph type="body" idx="1"/>
          </p:nvPr>
        </p:nvSpPr>
        <p:spPr>
          <a:prstGeom prst="rect">
            <a:avLst/>
          </a:prstGeom>
        </p:spPr>
        <p:txBody>
          <a:bodyPr/>
          <a:lstStyle/>
          <a:p>
            <a:pPr/>
            <a:r>
              <a:t>What do we expect </a:t>
            </a:r>
            <a:r>
              <a:rPr>
                <a:latin typeface="Courier New"/>
                <a:ea typeface="Courier New"/>
                <a:cs typeface="Courier New"/>
                <a:sym typeface="Courier New"/>
              </a:rPr>
              <a:t>getNumStudents() </a:t>
            </a:r>
            <a:r>
              <a:t>to return?</a:t>
            </a:r>
          </a:p>
          <a:p>
            <a:pPr/>
            <a:r>
              <a:t>What goes wrong if we define a regular getter method for </a:t>
            </a:r>
            <a:r>
              <a:rPr>
                <a:latin typeface="Courier New"/>
                <a:ea typeface="Courier New"/>
                <a:cs typeface="Courier New"/>
                <a:sym typeface="Courier New"/>
              </a:rPr>
              <a:t>numStudents</a:t>
            </a:r>
            <a:r>
              <a:t>?</a:t>
            </a:r>
          </a:p>
          <a:p>
            <a:pPr/>
            <a:r>
              <a:t>How are static methods different from other sorts of methods?  </a:t>
            </a:r>
          </a:p>
          <a:p>
            <a:pPr/>
            <a:r>
              <a:t>Where have we already seen some static methods?</a:t>
            </a:r>
          </a:p>
        </p:txBody>
      </p:sp>
      <p:sp>
        <p:nvSpPr>
          <p:cNvPr id="204" name="Coding to learn: live coding…"/>
          <p:cNvSpPr txBox="1"/>
          <p:nvPr/>
        </p:nvSpPr>
        <p:spPr>
          <a:xfrm>
            <a:off x="1417167" y="303404"/>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683605">
              <a:defRPr sz="1764">
                <a:latin typeface="+mn-lt"/>
                <a:ea typeface="+mn-ea"/>
                <a:cs typeface="+mn-cs"/>
                <a:sym typeface="Arial"/>
              </a:defRPr>
            </a:pPr>
            <a:r>
              <a:t>Coding to learn: live coding</a:t>
            </a:r>
          </a:p>
          <a:p>
            <a:pPr defTabSz="683605">
              <a:defRPr sz="1512">
                <a:solidFill>
                  <a:schemeClr val="accent5"/>
                </a:solidFill>
              </a:defRPr>
            </a:pPr>
            <a:r>
              <a:t>be sure to:</a:t>
            </a:r>
            <a:r>
              <a:rPr>
                <a:solidFill>
                  <a:schemeClr val="accent5">
                    <a:lumOff val="-9843"/>
                  </a:schemeClr>
                </a:solidFill>
              </a:rPr>
              <a:t> </a:t>
            </a:r>
            <a:r>
              <a:rPr>
                <a:solidFill>
                  <a:schemeClr val="accent3">
                    <a:lumOff val="-9098"/>
                  </a:schemeClr>
                </a:solidFill>
              </a:rPr>
              <a:t>Log in to Workstation. Open </a:t>
            </a:r>
            <a:r>
              <a:rPr>
                <a:solidFill>
                  <a:schemeClr val="accent3">
                    <a:satOff val="-16546"/>
                    <a:lumOff val="13627"/>
                  </a:schemeClr>
                </a:solidFill>
              </a:rPr>
              <a:t>Counting LehmanStudents</a:t>
            </a:r>
            <a:r>
              <a:rPr>
                <a:solidFill>
                  <a:schemeClr val="accent3">
                    <a:lumOff val="-9098"/>
                  </a:schemeClr>
                </a:solidFill>
              </a:rPr>
              <a:t> activity under </a:t>
            </a:r>
            <a:r>
              <a:rPr>
                <a:solidFill>
                  <a:schemeClr val="accent3">
                    <a:satOff val="-16546"/>
                    <a:lumOff val="13627"/>
                  </a:schemeClr>
                </a:solidFill>
              </a:rPr>
              <a:t>In-class examples</a:t>
            </a:r>
            <a:r>
              <a:rPr>
                <a:solidFill>
                  <a:schemeClr val="accent3">
                    <a:lumOff val="-9098"/>
                  </a:schemeClr>
                </a:solidFill>
              </a:rPr>
              <a:t> on CodeHS.  Follow along, but try to stay one step ahead!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8" name="Image" descr="Image"/>
          <p:cNvPicPr>
            <a:picLocks noChangeAspect="1"/>
          </p:cNvPicPr>
          <p:nvPr/>
        </p:nvPicPr>
        <p:blipFill>
          <a:blip r:embed="rId3">
            <a:extLst/>
          </a:blip>
          <a:stretch>
            <a:fillRect/>
          </a:stretch>
        </p:blipFill>
        <p:spPr>
          <a:xfrm>
            <a:off x="1371600" y="951658"/>
            <a:ext cx="6896817" cy="3506043"/>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6" name="Google Shape;118;p19"/>
          <p:cNvGrpSpPr/>
          <p:nvPr/>
        </p:nvGrpSpPr>
        <p:grpSpPr>
          <a:xfrm>
            <a:off x="1449898" y="183715"/>
            <a:ext cx="5971665" cy="874270"/>
            <a:chOff x="0" y="0"/>
            <a:chExt cx="5971663" cy="874269"/>
          </a:xfrm>
        </p:grpSpPr>
        <p:sp>
          <p:nvSpPr>
            <p:cNvPr id="212"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5" name="Do now…"/>
            <p:cNvGrpSpPr/>
            <p:nvPr/>
          </p:nvGrpSpPr>
          <p:grpSpPr>
            <a:xfrm>
              <a:off x="11088" y="11088"/>
              <a:ext cx="5960575" cy="852093"/>
              <a:chOff x="-1" y="-1"/>
              <a:chExt cx="5960573" cy="852091"/>
            </a:xfrm>
          </p:grpSpPr>
          <p:sp>
            <p:nvSpPr>
              <p:cNvPr id="213"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4"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17"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18" name="Work on following problems in CodeHS:…"/>
          <p:cNvSpPr txBox="1"/>
          <p:nvPr/>
        </p:nvSpPr>
        <p:spPr>
          <a:xfrm>
            <a:off x="697715" y="1735462"/>
            <a:ext cx="2877133" cy="21844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5.375: Randomizer Class</a:t>
            </a:r>
          </a:p>
          <a:p>
            <a:pPr lvl="1" marL="695157" indent="-187157">
              <a:buSzPct val="100000"/>
              <a:buAutoNum type="alphaLcPeriod" startAt="1"/>
              <a:defRPr>
                <a:solidFill>
                  <a:schemeClr val="accent5"/>
                </a:solidFill>
              </a:defRPr>
            </a:pPr>
            <a:r>
              <a:t>5.7.6: Rock, Paper, Scissors</a:t>
            </a:r>
          </a:p>
          <a:p>
            <a:pPr lvl="1" marL="695157" indent="-187157">
              <a:buSzPct val="100000"/>
              <a:buAutoNum type="alphaLcPeriod" startAt="1"/>
              <a:defRPr>
                <a:solidFill>
                  <a:schemeClr val="accent5"/>
                </a:solidFill>
              </a:defRPr>
            </a:pPr>
            <a:r>
              <a:t>5.3.7 How many players in the game?</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19"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7" name="Google Shape;118;p19"/>
          <p:cNvGrpSpPr/>
          <p:nvPr/>
        </p:nvGrpSpPr>
        <p:grpSpPr>
          <a:xfrm>
            <a:off x="1449898" y="183715"/>
            <a:ext cx="5971665" cy="874270"/>
            <a:chOff x="0" y="0"/>
            <a:chExt cx="5971663" cy="874269"/>
          </a:xfrm>
        </p:grpSpPr>
        <p:sp>
          <p:nvSpPr>
            <p:cNvPr id="223"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26" name="Do now…"/>
            <p:cNvGrpSpPr/>
            <p:nvPr/>
          </p:nvGrpSpPr>
          <p:grpSpPr>
            <a:xfrm>
              <a:off x="11088" y="11088"/>
              <a:ext cx="5960575" cy="852093"/>
              <a:chOff x="-1" y="-1"/>
              <a:chExt cx="5960573" cy="852091"/>
            </a:xfrm>
          </p:grpSpPr>
          <p:sp>
            <p:nvSpPr>
              <p:cNvPr id="224"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25"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Reflection &amp; wrapping up</a:t>
                </a:r>
              </a:p>
            </p:txBody>
          </p:sp>
        </p:grpSp>
      </p:grpSp>
      <p:sp>
        <p:nvSpPr>
          <p:cNvPr id="228"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29" name="Get out your notebook. Answer the questions below with a complete sentence for each:…"/>
          <p:cNvSpPr txBox="1"/>
          <p:nvPr/>
        </p:nvSpPr>
        <p:spPr>
          <a:xfrm>
            <a:off x="900915" y="1564953"/>
            <a:ext cx="4046724"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Get out your notebook. Answer the questions below with a complete sentence for each:</a:t>
            </a:r>
          </a:p>
          <a:p>
            <a:pPr lvl="1" marL="695157" indent="-187157">
              <a:buSzPct val="100000"/>
              <a:buAutoNum type="alphaLcPeriod" startAt="1"/>
              <a:defRPr>
                <a:solidFill>
                  <a:schemeClr val="accent5"/>
                </a:solidFill>
              </a:defRPr>
            </a:pPr>
            <a:r>
              <a:t> What makes static methods and variables different from other sorts of constructs? </a:t>
            </a:r>
          </a:p>
          <a:p>
            <a:pPr lvl="1" marL="695157" indent="-187157">
              <a:buSzPct val="100000"/>
              <a:buAutoNum type="alphaLcPeriod" startAt="1"/>
              <a:defRPr>
                <a:solidFill>
                  <a:schemeClr val="accent5"/>
                </a:solidFill>
              </a:defRPr>
            </a:pPr>
            <a:r>
              <a:t> What will happen if the method below is run? Why?</a:t>
            </a:r>
          </a:p>
          <a:p>
            <a:pPr marL="187157" indent="-187157">
              <a:buSzPct val="100000"/>
              <a:buAutoNum type="arabicPeriod" startAt="1"/>
              <a:defRPr>
                <a:solidFill>
                  <a:schemeClr val="accent3">
                    <a:lumOff val="-9098"/>
                  </a:schemeClr>
                </a:solidFill>
              </a:defRPr>
            </a:pPr>
            <a:r>
              <a:t>Be prepared to share out!</a:t>
            </a:r>
          </a:p>
        </p:txBody>
      </p:sp>
      <p:pic>
        <p:nvPicPr>
          <p:cNvPr id="230" name="Image" descr="Image"/>
          <p:cNvPicPr>
            <a:picLocks noChangeAspect="1"/>
          </p:cNvPicPr>
          <p:nvPr/>
        </p:nvPicPr>
        <p:blipFill>
          <a:blip r:embed="rId3">
            <a:extLst/>
          </a:blip>
          <a:stretch>
            <a:fillRect/>
          </a:stretch>
        </p:blipFill>
        <p:spPr>
          <a:xfrm>
            <a:off x="5593952" y="1299175"/>
            <a:ext cx="3053022" cy="2034076"/>
          </a:xfrm>
          <a:prstGeom prst="rect">
            <a:avLst/>
          </a:prstGeom>
          <a:ln w="12700">
            <a:miter lim="400000"/>
          </a:ln>
        </p:spPr>
      </p:pic>
      <p:pic>
        <p:nvPicPr>
          <p:cNvPr id="231" name="Image" descr="Image"/>
          <p:cNvPicPr>
            <a:picLocks noChangeAspect="1"/>
          </p:cNvPicPr>
          <p:nvPr/>
        </p:nvPicPr>
        <p:blipFill>
          <a:blip r:embed="rId4">
            <a:extLst/>
          </a:blip>
          <a:stretch>
            <a:fillRect/>
          </a:stretch>
        </p:blipFill>
        <p:spPr>
          <a:xfrm>
            <a:off x="1482827" y="3640887"/>
            <a:ext cx="2578101" cy="749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