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+answers will vary. Make a plan can be hard, if you don’t know where to start.  (4) can also be hard, since people want to do as little work as possible.</a:t>
            </a:r>
          </a:p>
          <a:p>
            <a:pPr/>
            <a:r>
              <a:t>+Why is it a good idea to understand the problem and then make a plan? because otherwise we don’t know what we’re doing!</a:t>
            </a:r>
          </a:p>
          <a:p>
            <a:pPr/>
            <a:r>
              <a:t>+How do you start making a plan? Think about what you already know, and about how this problem resembles problems you’ve seen before.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students have handouts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We’re given two classes CSTeacher and Student. Both contain more or less the same data: first name, last name, OSIS/file number. Student also contains a reference to the student’s CS teacher.  We’re also given a number of instances of both objects and a series of unit tests.</a:t>
            </a:r>
            <a:br/>
          </a:p>
          <a:p>
            <a:pPr/>
            <a:r>
              <a:t>     Finally we have an unimplemented CSTeacher method that takes two parameters. Each parameter contains a Student object.  The method is void.</a:t>
            </a:r>
          </a:p>
          <a:p>
            <a:pPr marL="233947" indent="-233947">
              <a:buSzPct val="100000"/>
              <a:buAutoNum type="alphaLcPeriod" startAt="2"/>
            </a:pPr>
            <a:r>
              <a:t>The unit tests should print out:</a:t>
            </a:r>
            <a:br/>
            <a:br/>
            <a:r>
              <a:t>Same teacher.</a:t>
            </a:r>
            <a:br/>
            <a:r>
              <a:t>Same student. Same teacher.</a:t>
            </a:r>
            <a:br/>
            <a:r>
              <a:t>Different teacher.</a:t>
            </a:r>
          </a:p>
          <a:p>
            <a:pPr marL="233947" indent="-233947">
              <a:buSzPct val="100000"/>
              <a:buAutoNum type="alphaLcPeriod" startAt="2"/>
            </a:pPr>
            <a:br/>
            <a:r>
              <a:t>+HDW summarize the insructions in the TODO in our own words? answers will vary, but something like…</a:t>
            </a:r>
          </a:p>
          <a:p>
            <a:pPr marL="233947" indent="-233947">
              <a:buSzPct val="100000"/>
              <a:buAutoNum type="alphaLcPeriod" startAt="2"/>
            </a:pPr>
            <a:br/>
            <a:r>
              <a:t>The sameCSTeacher() method applies a series of tests to the two arguments.  If the students are the same, the method prints out a statement “Same Student.”</a:t>
            </a:r>
            <a:br/>
          </a:p>
          <a:p>
            <a:pPr/>
            <a:r>
              <a:t>Then the method applies a second second test to decide if the students (regardless of whether they are the same person) have the same teacher.  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It resembles one’s we’ve already in that it involves if-else control structures.  </a:t>
            </a:r>
            <a:br/>
            <a:r>
              <a:t>b. Write out some pseudocode indicating what the algorithm will look like. Do this before you worry about coding in Java.  </a:t>
            </a:r>
          </a:p>
          <a:p>
            <a:pPr/>
          </a:p>
          <a:p>
            <a:pPr/>
            <a:r>
              <a:t>If (studentOne and studentTwo are identical):</a:t>
            </a:r>
          </a:p>
          <a:p>
            <a:pPr/>
            <a:r>
              <a:t>	print “Same student”.</a:t>
            </a:r>
          </a:p>
          <a:p>
            <a:pPr/>
            <a:r>
              <a:t>If (studentOne and studentTwo have same teachers):</a:t>
            </a:r>
          </a:p>
          <a:p>
            <a:pPr/>
            <a:r>
              <a:t>	print “Same teacher.”</a:t>
            </a:r>
          </a:p>
          <a:p>
            <a:pPr/>
            <a:r>
              <a:t>else: </a:t>
            </a:r>
          </a:p>
          <a:p>
            <a:pPr/>
            <a:r>
              <a:t>	print “Different teacher”.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 I translate pseudocode into Java code? Use CodeHS docs pages/your notes to review Java syntax for control structures.</a:t>
            </a:r>
          </a:p>
          <a:p>
            <a:pPr/>
          </a:p>
          <a:p>
            <a:pPr/>
            <a:r>
              <a:t>+How do I access data on the student’s teacher? Look at the Student class. What method is available to do that?</a:t>
            </a:r>
          </a:p>
          <a:p>
            <a:pPr/>
          </a:p>
          <a:p>
            <a:pPr/>
            <a:r>
              <a:t>+What if I don’t know what to do? Review your plan!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answers will vary.</a:t>
            </a:r>
          </a:p>
          <a:p>
            <a:pPr marL="233947" indent="-233947">
              <a:buSzPct val="100000"/>
              <a:buAutoNum type="alphaLcPeriod" startAt="1"/>
            </a:pPr>
            <a:r>
              <a:t>answers will vary.</a:t>
            </a:r>
          </a:p>
          <a:p>
            <a:pPr marL="233947" indent="-233947">
              <a:buSzPct val="100000"/>
              <a:buAutoNum type="alphaLcPeriod" startAt="1"/>
            </a:pPr>
            <a:r>
              <a:t>answers will vary.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Like an exit ticket.</a:t>
            </a:r>
          </a:p>
          <a:p>
            <a:pPr/>
            <a:r>
              <a:t>+answers will vary, students might find it hard to remember to use r1.equals(r2)</a:t>
            </a:r>
          </a:p>
          <a:p>
            <a:pPr/>
            <a:r>
              <a:t>+answers will vary.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the </a:t>
            </a:r>
            <a:r>
              <a:rPr b="0" i="1"/>
              <a:t>How to solve it </a:t>
            </a:r>
            <a:r>
              <a:rPr b="0"/>
              <a:t>method to solve computational problems involving boolean object comparison?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7.3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3,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74" name="Read through the how to solve it method.…"/>
          <p:cNvSpPr txBox="1"/>
          <p:nvPr/>
        </p:nvSpPr>
        <p:spPr>
          <a:xfrm>
            <a:off x="305303" y="1956587"/>
            <a:ext cx="2653076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Read through the </a:t>
            </a:r>
            <a:r>
              <a:rPr u="sng"/>
              <a:t>how to solve it</a:t>
            </a:r>
            <a:r>
              <a:t> method.</a:t>
            </a:r>
          </a:p>
          <a:p>
            <a:pPr marL="187157" indent="-187157">
              <a:buSzPct val="100000"/>
              <a:buAutoNum type="arabicPeriod" startAt="1"/>
            </a:pPr>
            <a:r>
              <a:t>What part of the method makes the most sense to you? Explain why?</a:t>
            </a:r>
          </a:p>
          <a:p>
            <a:pPr marL="187157" indent="-187157">
              <a:buSzPct val="100000"/>
              <a:buAutoNum type="arabicPeriod" startAt="1"/>
            </a:pPr>
            <a:r>
              <a:t>What part of the method do you disagree with/have questions about? Identify at least one.</a:t>
            </a:r>
          </a:p>
        </p:txBody>
      </p:sp>
      <p:grpSp>
        <p:nvGrpSpPr>
          <p:cNvPr id="177" name="how to solve it…"/>
          <p:cNvGrpSpPr/>
          <p:nvPr/>
        </p:nvGrpSpPr>
        <p:grpSpPr>
          <a:xfrm>
            <a:off x="3082006" y="1956587"/>
            <a:ext cx="3631968" cy="2376863"/>
            <a:chOff x="0" y="0"/>
            <a:chExt cx="3631967" cy="2376862"/>
          </a:xfrm>
        </p:grpSpPr>
        <p:sp>
          <p:nvSpPr>
            <p:cNvPr id="176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75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  <p:pic>
        <p:nvPicPr>
          <p:cNvPr id="1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14972" y="2000671"/>
            <a:ext cx="1585159" cy="2376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aming…"/>
          <p:cNvSpPr txBox="1"/>
          <p:nvPr/>
        </p:nvSpPr>
        <p:spPr>
          <a:xfrm>
            <a:off x="2273681" y="633802"/>
            <a:ext cx="5205063" cy="36437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the </a:t>
            </a:r>
            <a:r>
              <a:rPr b="0" i="1"/>
              <a:t>How to solve it </a:t>
            </a:r>
            <a:r>
              <a:rPr b="0"/>
              <a:t>method boolean object comparison to solve computational problems involving boolean object comparison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provides us with a strategy to attack difficult computational problems, and also practice our skills comparing objects in boolean expressions.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Loops and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how to solve it…"/>
          <p:cNvGrpSpPr/>
          <p:nvPr/>
        </p:nvGrpSpPr>
        <p:grpSpPr>
          <a:xfrm>
            <a:off x="1626668" y="1361276"/>
            <a:ext cx="3631969" cy="2376864"/>
            <a:chOff x="0" y="0"/>
            <a:chExt cx="3631967" cy="2376862"/>
          </a:xfrm>
        </p:grpSpPr>
        <p:sp>
          <p:nvSpPr>
            <p:cNvPr id="185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84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  <p:pic>
        <p:nvPicPr>
          <p:cNvPr id="1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9635" y="1405360"/>
            <a:ext cx="1585158" cy="2376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nderstand the problem:…"/>
          <p:cNvSpPr txBox="1"/>
          <p:nvPr/>
        </p:nvSpPr>
        <p:spPr>
          <a:xfrm>
            <a:off x="1885226" y="1440345"/>
            <a:ext cx="3910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Understand the problem: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information are we given?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a sensible answer look like?</a:t>
            </a:r>
          </a:p>
        </p:txBody>
      </p:sp>
      <p:sp>
        <p:nvSpPr>
          <p:cNvPr id="192" name="Writing to learn…"/>
          <p:cNvSpPr txBox="1"/>
          <p:nvPr>
            <p:ph type="title"/>
          </p:nvPr>
        </p:nvSpPr>
        <p:spPr>
          <a:xfrm>
            <a:off x="1404467" y="357128"/>
            <a:ext cx="7355165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Answer each question in at least a complete sentence.  Write silently, the share out with your partner. We’ll discuss afterward.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31" y="2218871"/>
            <a:ext cx="9144001" cy="2399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ke a plan:…"/>
          <p:cNvSpPr txBox="1"/>
          <p:nvPr/>
        </p:nvSpPr>
        <p:spPr>
          <a:xfrm>
            <a:off x="1641688" y="1423497"/>
            <a:ext cx="65127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2"/>
            </a:pPr>
            <a:r>
              <a:t>Make a plan: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does this problem resembles problems we’ve already seen?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be a good first step?</a:t>
            </a:r>
          </a:p>
        </p:txBody>
      </p:sp>
      <p:sp>
        <p:nvSpPr>
          <p:cNvPr id="198" name="Writ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Answer each question in at least a complete sentence.  Write silently, the share out with your partner. We’ll discuss afterward.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400835"/>
            <a:ext cx="9144000" cy="2399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ecute your  plan on CodeHS!…"/>
          <p:cNvSpPr txBox="1"/>
          <p:nvPr/>
        </p:nvSpPr>
        <p:spPr>
          <a:xfrm>
            <a:off x="1794973" y="1385644"/>
            <a:ext cx="327843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87157" indent="-187157">
              <a:buSzPct val="100000"/>
              <a:buAutoNum type="arabicPeriod" startAt="3"/>
            </a:lvl1pPr>
            <a:lvl2pPr indent="228600"/>
          </a:lstStyle>
          <a:p>
            <a:pPr/>
            <a:r>
              <a:t>Execute your  plan on CodeHS!</a:t>
            </a:r>
          </a:p>
          <a:p>
            <a:pPr lvl="1"/>
            <a:r>
              <a:t>a. Apply single line comments to indicate what each part of your program does</a:t>
            </a:r>
          </a:p>
        </p:txBody>
      </p:sp>
      <p:sp>
        <p:nvSpPr>
          <p:cNvPr id="204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781263">
              <a:defRPr b="0" sz="201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781263">
              <a:defRPr b="0" sz="115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Move to your workstations. Work with your partner to execute the plan in Java.  Code is accessible on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Google Classroom/Github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 After completion, review your work to ensure it meets stated goal.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264" y="2722044"/>
            <a:ext cx="6675472" cy="1751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view your work:…"/>
          <p:cNvSpPr txBox="1"/>
          <p:nvPr/>
        </p:nvSpPr>
        <p:spPr>
          <a:xfrm>
            <a:off x="778973" y="1600200"/>
            <a:ext cx="3278433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3"/>
            </a:pPr>
            <a:r>
              <a:t>Review your work: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is your output similar to/different from the expected output in part (1)?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did your execution differ from your plan in part (2)?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can you change your plan and reimplement your code?</a:t>
            </a:r>
          </a:p>
        </p:txBody>
      </p:sp>
      <p:sp>
        <p:nvSpPr>
          <p:cNvPr id="210" name="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Review answers to (1-3) along with your code/output. Answer questions below with a complete sentence for each.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urther reflection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>
                <a:solidFill>
                  <a:schemeClr val="accent5"/>
                </a:solidFill>
              </a:defRPr>
            </a:lvl1pPr>
          </a:lstStyle>
          <a:p>
            <a:pPr/>
            <a:r>
              <a:t>Further reflection questions</a:t>
            </a:r>
          </a:p>
        </p:txBody>
      </p:sp>
      <p:sp>
        <p:nvSpPr>
          <p:cNvPr id="216" name="What do you find most tricky about comparing objects in Java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 you find most tricky about comparing objects in Java?</a:t>
            </a:r>
          </a:p>
          <a:p>
            <a:pPr/>
            <a:r>
              <a:t>What’s one thing you understand better than you did before?</a:t>
            </a:r>
          </a:p>
          <a:p>
            <a:pPr/>
            <a:r>
              <a:t>What is one questions you still have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