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STANDARDS REFERENCED:</a:t>
            </a:r>
          </a:p>
          <a:p>
            <a:pPr/>
          </a:p>
          <a:p>
            <a:pPr/>
            <a:r>
              <a:t>CSTA 11-12th grade standards: 3B-AP-12: Compare and contrast fundamental data structures and their uses.</a:t>
            </a:r>
          </a:p>
          <a:p>
            <a:pPr/>
          </a:p>
          <a:p>
            <a:pPr/>
            <a:r>
              <a:t>NY State: 9-12.CT.7</a:t>
            </a:r>
          </a:p>
          <a:p>
            <a:pPr/>
            <a:r>
              <a:t>Design or remix a program that</a:t>
            </a:r>
          </a:p>
          <a:p>
            <a:pPr/>
            <a:r>
              <a:t>utilizes a data structure to maintain</a:t>
            </a:r>
          </a:p>
          <a:p>
            <a:pPr/>
            <a:r>
              <a:t>changes to related pieces of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B.</a:t>
            </a:r>
          </a:p>
          <a:p>
            <a:pPr/>
          </a:p>
          <a:p>
            <a:pPr/>
          </a:p>
          <a:p>
            <a:pPr/>
            <a:r>
              <a:t>Correct. One issue with the code is that when the body of the if statement executes, the loop variable j is sometimes incremented by 1 twice, once inside the body of the if statement and once at the end of the loop iteration. As a consequence, the for loop iterates through some but not all of the elements in nums. Specifically, the method does not work as intended when the input list has two consecutive pairs of duplicate integers. For the list in this option, at the beginning of the first loop iteration, the value of j is 0 and the value of nums is {1, 2, 2, 3, 3, 4, 5}. At the beginning of the second loop iteration, the value of j is 1 and the value of nums is {1, 2, 2, 3, 3, 4, 5}. At the beginning of the third loop iteration, the value of j is 3 and the value of nums is {1, 2, 3, 3, 4, 5}. At the beginning of the fourth (and last) loop iteration, the value of j is 4 and the value of nums is {1, 2, 3, 3, 4, 5}. At the end of the method, the value of nums is {1, 2, 3, 3, 4, 5} and is different than the expected value of nums, which is {1, 2, 3, 4,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Students sit in row. They have to sort themselves, shortest to tallest  </a:t>
            </a:r>
          </a:p>
          <a:p>
            <a:pPr/>
          </a:p>
          <a:p>
            <a:pPr/>
            <a:r>
              <a:t>Rule: Only two students may be up at one time.  </a:t>
            </a:r>
          </a:p>
          <a:p>
            <a:pPr/>
          </a:p>
          <a:p>
            <a:pPr/>
            <a:r>
              <a:t>start with student on left</a:t>
            </a:r>
          </a:p>
          <a:p>
            <a:pPr/>
            <a:r>
              <a:t>for each student: </a:t>
            </a:r>
          </a:p>
          <a:p>
            <a:pPr/>
            <a:r>
              <a:t>	selection sort: find shortest student (students get up compare heights).  swap shortest student with who ever is in front.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1. </a:t>
            </a:r>
          </a:p>
          <a:p>
            <a:pPr/>
          </a:p>
          <a:p>
            <a:pPr/>
            <a:r>
              <a:t>for each index in i through end of array list j:</a:t>
            </a:r>
          </a:p>
          <a:p>
            <a:pPr/>
            <a:r>
              <a:t>	find minimum element arr[m] in i through j</a:t>
            </a:r>
          </a:p>
          <a:p>
            <a:pPr/>
            <a:r>
              <a:t>	swap arr[m] and arr[i] </a:t>
            </a:r>
          </a:p>
          <a:p>
            <a:pPr/>
            <a:r>
              <a:t>	update i to i+1 </a:t>
            </a:r>
          </a:p>
          <a:p>
            <a:pPr/>
            <a:r>
              <a:t>	 </a:t>
            </a:r>
          </a:p>
          <a:p>
            <a:pPr/>
            <a:r>
              <a:t>2.</a:t>
            </a:r>
          </a:p>
          <a:p>
            <a:pPr/>
            <a:r>
              <a:t>public static int findMinIndex(int start, ArrayList&lt;Integer&gt; arr){</a:t>
            </a:r>
          </a:p>
          <a:p>
            <a:pPr/>
            <a:r>
              <a:t>    int minIndex = start;</a:t>
            </a:r>
          </a:p>
          <a:p>
            <a:pPr/>
            <a:r>
              <a:t>    for (int index = start + 1; index &lt; arr.size(); index++){</a:t>
            </a:r>
          </a:p>
          <a:p>
            <a:pPr/>
            <a:r>
              <a:t>      if (arr.get(index) &lt; arr.get(minIndex)){</a:t>
            </a:r>
          </a:p>
          <a:p>
            <a:pPr/>
            <a:r>
              <a:t>        minIndex = index;</a:t>
            </a:r>
          </a:p>
          <a:p>
            <a:pPr/>
            <a:r>
              <a:t>      }</a:t>
            </a:r>
          </a:p>
          <a:p>
            <a:pPr/>
            <a:r>
              <a:t>    }</a:t>
            </a:r>
          </a:p>
          <a:p>
            <a:pPr/>
            <a:r>
              <a:t>    return minIndex;</a:t>
            </a:r>
          </a:p>
          <a:p>
            <a:pPr/>
            <a:r>
              <a:t>  }//end findMinIndex</a:t>
            </a:r>
          </a:p>
          <a:p>
            <a:pPr/>
          </a:p>
          <a:p>
            <a:pPr/>
            <a:r>
              <a:t>  public static void swapIJ(int i, int j, ArrayList&lt;Integer&gt; arr){</a:t>
            </a:r>
          </a:p>
          <a:p>
            <a:pPr/>
            <a:r>
              <a:t>    int temp = arr.get(i);</a:t>
            </a:r>
          </a:p>
          <a:p>
            <a:pPr/>
            <a:r>
              <a:t>    arr.set(i, arr.get(j));</a:t>
            </a:r>
          </a:p>
          <a:p>
            <a:pPr/>
            <a:r>
              <a:t>    arr.set(j, temp);</a:t>
            </a:r>
          </a:p>
          <a:p>
            <a:pPr/>
            <a:r>
              <a:t>  }// end swapIJ</a:t>
            </a:r>
          </a:p>
          <a:p>
            <a:pPr/>
            <a:r>
              <a:t>  public static void selectionSort(ArrayList&lt;Integer&gt; arr){</a:t>
            </a:r>
          </a:p>
          <a:p>
            <a:pPr/>
            <a:r>
              <a:t>    int nextMindex;</a:t>
            </a:r>
          </a:p>
          <a:p>
            <a:pPr/>
            <a:r>
              <a:t>    for (int index = 0; index &lt; arr.size() - 1; index++){</a:t>
            </a:r>
          </a:p>
          <a:p>
            <a:pPr/>
            <a:r>
              <a:t>      nextMindex = findMinIndex(index+1, arr);</a:t>
            </a:r>
          </a:p>
          <a:p>
            <a:pPr/>
            <a:r>
              <a:t>      swapIJ(index, nextMindex, arr);</a:t>
            </a:r>
          </a:p>
          <a:p>
            <a:pPr/>
            <a:r>
              <a:t>      displayArrList(arr);</a:t>
            </a:r>
          </a:p>
          <a:p>
            <a:pPr/>
            <a:r>
              <a:t>    }</a:t>
            </a:r>
          </a:p>
          <a:p>
            <a:pPr/>
            <a:r>
              <a:t>  }</a:t>
            </a:r>
          </a:p>
          <a:p>
            <a:pP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arrayList traversal to solve computational problems?</a:t>
            </a:r>
            <a:endParaRPr b="0" sz="12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5.1</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7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90" name="Consider the following method, remDups, which is intended to remove duplicate consecutive elements from nums, an ArrayList of integers. For example, if nums contains {1, 2, 2, 3, 4, 3, 5, 5, 6}, then after executing remDups(nums), nums should contain {1,"/>
          <p:cNvSpPr txBox="1"/>
          <p:nvPr/>
        </p:nvSpPr>
        <p:spPr>
          <a:xfrm>
            <a:off x="332274" y="1750186"/>
            <a:ext cx="5706957" cy="26575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100">
                <a:solidFill>
                  <a:srgbClr val="333333"/>
                </a:solidFill>
              </a:defRPr>
            </a:pPr>
            <a:r>
              <a:t>Consider the following method,</a:t>
            </a:r>
            <a:r>
              <a:rPr>
                <a:latin typeface="Menlo Regular"/>
                <a:ea typeface="Menlo Regular"/>
                <a:cs typeface="Menlo Regular"/>
                <a:sym typeface="Menlo Regular"/>
              </a:rPr>
              <a:t> remDups</a:t>
            </a:r>
            <a:r>
              <a:t>,</a:t>
            </a:r>
            <a:r>
              <a:rPr>
                <a:latin typeface="Menlo Regular"/>
                <a:ea typeface="Menlo Regular"/>
                <a:cs typeface="Menlo Regular"/>
                <a:sym typeface="Menlo Regular"/>
              </a:rPr>
              <a:t> </a:t>
            </a:r>
            <a:r>
              <a:t>which is intended to remove duplicate consecutive elements from</a:t>
            </a:r>
            <a:r>
              <a:rPr>
                <a:latin typeface="Menlo Regular"/>
                <a:ea typeface="Menlo Regular"/>
                <a:cs typeface="Menlo Regular"/>
                <a:sym typeface="Menlo Regular"/>
              </a:rPr>
              <a:t> nums</a:t>
            </a:r>
            <a:r>
              <a:t>,</a:t>
            </a:r>
            <a:r>
              <a:rPr>
                <a:latin typeface="Menlo Regular"/>
                <a:ea typeface="Menlo Regular"/>
                <a:cs typeface="Menlo Regular"/>
                <a:sym typeface="Menlo Regular"/>
              </a:rPr>
              <a:t> </a:t>
            </a:r>
            <a:r>
              <a:t>an</a:t>
            </a:r>
            <a:r>
              <a:rPr>
                <a:latin typeface="Menlo Regular"/>
                <a:ea typeface="Menlo Regular"/>
                <a:cs typeface="Menlo Regular"/>
                <a:sym typeface="Menlo Regular"/>
              </a:rPr>
              <a:t> ArrayList </a:t>
            </a:r>
            <a:r>
              <a:t>of integers. For example, if</a:t>
            </a:r>
            <a:r>
              <a:rPr>
                <a:latin typeface="Menlo Regular"/>
                <a:ea typeface="Menlo Regular"/>
                <a:cs typeface="Menlo Regular"/>
                <a:sym typeface="Menlo Regular"/>
              </a:rPr>
              <a:t> nums </a:t>
            </a:r>
            <a:r>
              <a:t>contains</a:t>
            </a:r>
            <a:r>
              <a:rPr>
                <a:latin typeface="Menlo Regular"/>
                <a:ea typeface="Menlo Regular"/>
                <a:cs typeface="Menlo Regular"/>
                <a:sym typeface="Menlo Regular"/>
              </a:rPr>
              <a:t> {1, 2, 2, 3, 4, 3, 5, 5, 6}</a:t>
            </a:r>
            <a:r>
              <a:t>, then after executing</a:t>
            </a:r>
            <a:r>
              <a:rPr>
                <a:latin typeface="Menlo Regular"/>
                <a:ea typeface="Menlo Regular"/>
                <a:cs typeface="Menlo Regular"/>
                <a:sym typeface="Menlo Regular"/>
              </a:rPr>
              <a:t> remDups(nums)</a:t>
            </a:r>
            <a:r>
              <a:t>,</a:t>
            </a:r>
            <a:r>
              <a:rPr>
                <a:latin typeface="Menlo Regular"/>
                <a:ea typeface="Menlo Regular"/>
                <a:cs typeface="Menlo Regular"/>
                <a:sym typeface="Menlo Regular"/>
              </a:rPr>
              <a:t> nums </a:t>
            </a:r>
            <a:r>
              <a:t>should contain</a:t>
            </a:r>
            <a:r>
              <a:rPr>
                <a:latin typeface="Menlo Regular"/>
                <a:ea typeface="Menlo Regular"/>
                <a:cs typeface="Menlo Regular"/>
                <a:sym typeface="Menlo Regular"/>
              </a:rPr>
              <a:t> {1, 2, 3, 4, 3, 5, 6}</a:t>
            </a:r>
            <a:r>
              <a:t>.</a:t>
            </a:r>
          </a:p>
          <a:p>
            <a:pPr defTabSz="457200">
              <a:defRPr sz="1100">
                <a:solidFill>
                  <a:srgbClr val="333333"/>
                </a:solidFill>
                <a:latin typeface="Menlo Regular"/>
                <a:ea typeface="Menlo Regular"/>
                <a:cs typeface="Menlo Regular"/>
                <a:sym typeface="Menlo Regular"/>
              </a:defRPr>
            </a:pPr>
            <a:r>
              <a:t>public static void remDups(ArrayList&lt;Integer&gt; nums)</a:t>
            </a:r>
          </a:p>
          <a:p>
            <a:pPr defTabSz="457200">
              <a:defRPr sz="1100">
                <a:solidFill>
                  <a:srgbClr val="333333"/>
                </a:solidFill>
                <a:latin typeface="Menlo Regular"/>
                <a:ea typeface="Menlo Regular"/>
                <a:cs typeface="Menlo Regular"/>
                <a:sym typeface="Menlo Regular"/>
              </a:defRPr>
            </a:pPr>
            <a:r>
              <a:t>{</a:t>
            </a:r>
          </a:p>
          <a:p>
            <a:pPr lvl="1" marL="228600" defTabSz="457200">
              <a:defRPr sz="1100">
                <a:solidFill>
                  <a:srgbClr val="333333"/>
                </a:solidFill>
                <a:latin typeface="Menlo Regular"/>
                <a:ea typeface="Menlo Regular"/>
                <a:cs typeface="Menlo Regular"/>
                <a:sym typeface="Menlo Regular"/>
              </a:defRPr>
            </a:pPr>
            <a:r>
              <a:t>for (int j = 0; j &lt; nums.size() - 1; j++)</a:t>
            </a:r>
          </a:p>
          <a:p>
            <a:pPr lvl="1" marL="228600" defTabSz="457200">
              <a:defRPr sz="1100">
                <a:solidFill>
                  <a:srgbClr val="333333"/>
                </a:solidFill>
                <a:latin typeface="Menlo Regular"/>
                <a:ea typeface="Menlo Regular"/>
                <a:cs typeface="Menlo Regular"/>
                <a:sym typeface="Menlo Regular"/>
              </a:defRPr>
            </a:pPr>
            <a:r>
              <a:t>{</a:t>
            </a:r>
          </a:p>
          <a:p>
            <a:pPr lvl="2" marL="457200" defTabSz="457200">
              <a:defRPr sz="1100">
                <a:solidFill>
                  <a:srgbClr val="333333"/>
                </a:solidFill>
                <a:latin typeface="Menlo Regular"/>
                <a:ea typeface="Menlo Regular"/>
                <a:cs typeface="Menlo Regular"/>
                <a:sym typeface="Menlo Regular"/>
              </a:defRPr>
            </a:pPr>
            <a:r>
              <a:t>if (nums.get(j).equals(nums.get(j + 1)))</a:t>
            </a:r>
          </a:p>
          <a:p>
            <a:pPr lvl="2" marL="457200" defTabSz="457200">
              <a:defRPr sz="1100">
                <a:solidFill>
                  <a:srgbClr val="333333"/>
                </a:solidFill>
                <a:latin typeface="Menlo Regular"/>
                <a:ea typeface="Menlo Regular"/>
                <a:cs typeface="Menlo Regular"/>
                <a:sym typeface="Menlo Regular"/>
              </a:defRPr>
            </a:pPr>
            <a:r>
              <a:t>{</a:t>
            </a:r>
          </a:p>
          <a:p>
            <a:pPr lvl="3" marL="685800" defTabSz="457200">
              <a:defRPr sz="1100">
                <a:solidFill>
                  <a:srgbClr val="333333"/>
                </a:solidFill>
                <a:latin typeface="Menlo Regular"/>
                <a:ea typeface="Menlo Regular"/>
                <a:cs typeface="Menlo Regular"/>
                <a:sym typeface="Menlo Regular"/>
              </a:defRPr>
            </a:pPr>
            <a:r>
              <a:t>nums.remove(j);</a:t>
            </a:r>
          </a:p>
          <a:p>
            <a:pPr lvl="3" marL="685800" defTabSz="457200">
              <a:defRPr sz="1100">
                <a:solidFill>
                  <a:srgbClr val="333333"/>
                </a:solidFill>
                <a:latin typeface="Menlo Regular"/>
                <a:ea typeface="Menlo Regular"/>
                <a:cs typeface="Menlo Regular"/>
                <a:sym typeface="Menlo Regular"/>
              </a:defRPr>
            </a:pPr>
            <a:r>
              <a:t>j++;</a:t>
            </a:r>
          </a:p>
          <a:p>
            <a:pPr lvl="2" marL="457200" defTabSz="457200">
              <a:defRPr sz="1100">
                <a:solidFill>
                  <a:srgbClr val="333333"/>
                </a:solidFill>
                <a:latin typeface="Menlo Regular"/>
                <a:ea typeface="Menlo Regular"/>
                <a:cs typeface="Menlo Regular"/>
                <a:sym typeface="Menlo Regular"/>
              </a:defRPr>
            </a:pPr>
            <a:r>
              <a:t>}</a:t>
            </a:r>
          </a:p>
          <a:p>
            <a:pPr lvl="1" marL="228600" defTabSz="457200">
              <a:defRPr sz="1100">
                <a:solidFill>
                  <a:srgbClr val="333333"/>
                </a:solidFill>
                <a:latin typeface="Menlo Regular"/>
                <a:ea typeface="Menlo Regular"/>
                <a:cs typeface="Menlo Regular"/>
                <a:sym typeface="Menlo Regular"/>
              </a:defRPr>
            </a:pPr>
            <a:r>
              <a:t>}</a:t>
            </a:r>
          </a:p>
          <a:p>
            <a:pPr defTabSz="457200">
              <a:defRPr sz="1100">
                <a:solidFill>
                  <a:srgbClr val="333333"/>
                </a:solidFill>
                <a:latin typeface="Menlo Regular"/>
                <a:ea typeface="Menlo Regular"/>
                <a:cs typeface="Menlo Regular"/>
                <a:sym typeface="Menlo Regular"/>
              </a:defRPr>
            </a:pPr>
            <a:r>
              <a:t>}</a:t>
            </a:r>
          </a:p>
        </p:txBody>
      </p:sp>
      <p:sp>
        <p:nvSpPr>
          <p:cNvPr id="191" name="{1, 1, 2, 3, 3, 4, 5}…"/>
          <p:cNvSpPr txBox="1"/>
          <p:nvPr/>
        </p:nvSpPr>
        <p:spPr>
          <a:xfrm>
            <a:off x="5702379" y="2771640"/>
            <a:ext cx="1957023" cy="1371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83815" indent="-183815">
              <a:buSzPct val="100000"/>
              <a:buAutoNum type="alphaUcPeriod" startAt="1"/>
              <a:defRPr sz="1100">
                <a:solidFill>
                  <a:srgbClr val="000000"/>
                </a:solidFill>
                <a:latin typeface="Courier New"/>
                <a:ea typeface="Courier New"/>
                <a:cs typeface="Courier New"/>
                <a:sym typeface="Courier New"/>
              </a:defRPr>
            </a:pPr>
            <a:r>
              <a:t>{1, 1, 2, 3, 3, 4, 5}</a:t>
            </a:r>
          </a:p>
          <a:p>
            <a:pPr marL="183815" indent="-183815">
              <a:buSzPct val="100000"/>
              <a:buAutoNum type="alphaUcPeriod" startAt="1"/>
              <a:defRPr sz="1100">
                <a:solidFill>
                  <a:srgbClr val="000000"/>
                </a:solidFill>
                <a:latin typeface="Courier New"/>
                <a:ea typeface="Courier New"/>
                <a:cs typeface="Courier New"/>
                <a:sym typeface="Courier New"/>
              </a:defRPr>
            </a:pPr>
          </a:p>
          <a:p>
            <a:pPr marL="183815" indent="-183815">
              <a:buSzPct val="100000"/>
              <a:buAutoNum type="alphaUcPeriod" startAt="3"/>
              <a:defRPr sz="1100">
                <a:solidFill>
                  <a:srgbClr val="000000"/>
                </a:solidFill>
                <a:latin typeface="Courier New"/>
                <a:ea typeface="Courier New"/>
                <a:cs typeface="Courier New"/>
                <a:sym typeface="Courier New"/>
              </a:defRPr>
            </a:pPr>
            <a:r>
              <a:t>{1, 2, 2, 3, 3, 4, 5}</a:t>
            </a:r>
          </a:p>
          <a:p>
            <a:pPr marL="183815" indent="-183815">
              <a:buSzPct val="100000"/>
              <a:buAutoNum type="alphaUcPeriod" startAt="3"/>
              <a:defRPr sz="1100">
                <a:solidFill>
                  <a:srgbClr val="000000"/>
                </a:solidFill>
                <a:latin typeface="Courier New"/>
                <a:ea typeface="Courier New"/>
                <a:cs typeface="Courier New"/>
                <a:sym typeface="Courier New"/>
              </a:defRPr>
            </a:pPr>
          </a:p>
          <a:p>
            <a:pPr marL="183815" indent="-183815">
              <a:buSzPct val="100000"/>
              <a:buAutoNum type="alphaUcPeriod" startAt="5"/>
              <a:defRPr sz="1100">
                <a:solidFill>
                  <a:srgbClr val="000000"/>
                </a:solidFill>
                <a:latin typeface="Courier New"/>
                <a:ea typeface="Courier New"/>
                <a:cs typeface="Courier New"/>
                <a:sym typeface="Courier New"/>
              </a:defRPr>
            </a:pPr>
            <a:r>
              <a:t>{1, 2, 2, 3, 4, 4, 5}</a:t>
            </a:r>
          </a:p>
          <a:p>
            <a:pPr marL="183815" indent="-183815">
              <a:buSzPct val="100000"/>
              <a:buAutoNum type="alphaUcPeriod" startAt="5"/>
              <a:defRPr sz="1100">
                <a:solidFill>
                  <a:srgbClr val="000000"/>
                </a:solidFill>
                <a:latin typeface="Courier New"/>
                <a:ea typeface="Courier New"/>
                <a:cs typeface="Courier New"/>
                <a:sym typeface="Courier New"/>
              </a:defRPr>
            </a:pPr>
          </a:p>
          <a:p>
            <a:pPr marL="183815" indent="-183815">
              <a:buSzPct val="100000"/>
              <a:buAutoNum type="alphaUcPeriod" startAt="7"/>
              <a:defRPr sz="1100">
                <a:solidFill>
                  <a:srgbClr val="000000"/>
                </a:solidFill>
                <a:latin typeface="Courier New"/>
                <a:ea typeface="Courier New"/>
                <a:cs typeface="Courier New"/>
                <a:sym typeface="Courier New"/>
              </a:defRPr>
            </a:pPr>
            <a:r>
              <a:t>{1, 2, 2, 3, 4, 5, 5}</a:t>
            </a:r>
          </a:p>
          <a:p>
            <a:pPr marL="183815" indent="-183815">
              <a:buSzPct val="100000"/>
              <a:buAutoNum type="alphaUcPeriod" startAt="7"/>
              <a:defRPr sz="1100">
                <a:solidFill>
                  <a:srgbClr val="000000"/>
                </a:solidFill>
                <a:latin typeface="Courier New"/>
                <a:ea typeface="Courier New"/>
                <a:cs typeface="Courier New"/>
                <a:sym typeface="Courier New"/>
              </a:defRPr>
            </a:pPr>
          </a:p>
          <a:p>
            <a:pPr marL="183815" indent="-183815">
              <a:buSzPct val="100000"/>
              <a:buAutoNum type="alphaUcPeriod" startAt="9"/>
              <a:defRPr sz="1100">
                <a:solidFill>
                  <a:srgbClr val="000000"/>
                </a:solidFill>
                <a:latin typeface="Courier New"/>
                <a:ea typeface="Courier New"/>
                <a:cs typeface="Courier New"/>
                <a:sym typeface="Courier New"/>
              </a:defRPr>
            </a:pPr>
            <a:r>
              <a:t>{1, 2, 3, 3, 4, 5, 5}</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 use ArrayList traversal to solve computational problems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ArrayLists are a useful means to store data. Today we’ll get some practice traversing them.</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ArrayList traversal with enhanced for loops</a:t>
            </a:r>
          </a:p>
        </p:txBody>
      </p:sp>
      <p:pic>
        <p:nvPicPr>
          <p:cNvPr id="196"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2" name="Google Shape;118;p19"/>
          <p:cNvGrpSpPr/>
          <p:nvPr/>
        </p:nvGrpSpPr>
        <p:grpSpPr>
          <a:xfrm>
            <a:off x="1712211" y="491965"/>
            <a:ext cx="6244203" cy="914171"/>
            <a:chOff x="-1" y="0"/>
            <a:chExt cx="6244202" cy="914170"/>
          </a:xfrm>
        </p:grpSpPr>
        <p:sp>
          <p:nvSpPr>
            <p:cNvPr id="198"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1" name="Do now…"/>
            <p:cNvGrpSpPr/>
            <p:nvPr/>
          </p:nvGrpSpPr>
          <p:grpSpPr>
            <a:xfrm>
              <a:off x="11594" y="11594"/>
              <a:ext cx="6232608" cy="890981"/>
              <a:chOff x="-1" y="-1"/>
              <a:chExt cx="6232606" cy="890979"/>
            </a:xfrm>
          </p:grpSpPr>
          <p:sp>
            <p:nvSpPr>
              <p:cNvPr id="199"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0"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Warm up: Group activity</a:t>
                </a:r>
              </a:p>
            </p:txBody>
          </p:sp>
        </p:grpSp>
      </p:grpSp>
      <p:sp>
        <p:nvSpPr>
          <p:cNvPr id="203" name="Follow along with Dr. O’Brien’s directions."/>
          <p:cNvSpPr txBox="1"/>
          <p:nvPr/>
        </p:nvSpPr>
        <p:spPr>
          <a:xfrm>
            <a:off x="770408" y="1765300"/>
            <a:ext cx="2125503"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Follow along with Dr. O’Brien’s directions.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Vocab…"/>
          <p:cNvSpPr txBox="1"/>
          <p:nvPr>
            <p:ph type="title"/>
          </p:nvPr>
        </p:nvSpPr>
        <p:spPr>
          <a:xfrm>
            <a:off x="1438671" y="184914"/>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208" name="Coefficient matrix…"/>
          <p:cNvSpPr txBox="1"/>
          <p:nvPr/>
        </p:nvSpPr>
        <p:spPr>
          <a:xfrm>
            <a:off x="1325296" y="1517148"/>
            <a:ext cx="3470546" cy="850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Selection sort</a:t>
            </a:r>
          </a:p>
          <a:p>
            <a:pPr>
              <a:defRPr>
                <a:solidFill>
                  <a:srgbClr val="FF6A00"/>
                </a:solidFill>
              </a:defRPr>
            </a:pPr>
            <a:r>
              <a:t>Sorts an array by repeatedly finding the minimum value, and moving it to the front of the array.</a:t>
            </a:r>
          </a:p>
        </p:txBody>
      </p:sp>
      <p:sp>
        <p:nvSpPr>
          <p:cNvPr id="209" name="Two parts:…"/>
          <p:cNvSpPr txBox="1"/>
          <p:nvPr/>
        </p:nvSpPr>
        <p:spPr>
          <a:xfrm>
            <a:off x="1301401" y="2747892"/>
            <a:ext cx="2462816" cy="6477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Two parts:</a:t>
            </a:r>
          </a:p>
          <a:p>
            <a:pPr marL="187157" indent="-187157">
              <a:buSzPct val="100000"/>
              <a:buAutoNum type="arabicPeriod" startAt="1"/>
              <a:defRPr>
                <a:solidFill>
                  <a:schemeClr val="accent4">
                    <a:satOff val="-3525"/>
                    <a:lumOff val="-10431"/>
                  </a:schemeClr>
                </a:solidFill>
              </a:defRPr>
            </a:pPr>
            <a:r>
              <a:t>Find index of minimum value</a:t>
            </a:r>
          </a:p>
          <a:p>
            <a:pPr marL="187157" indent="-187157">
              <a:buSzPct val="100000"/>
              <a:buAutoNum type="arabicPeriod" startAt="1"/>
              <a:defRPr>
                <a:solidFill>
                  <a:schemeClr val="accent4">
                    <a:satOff val="-3525"/>
                    <a:lumOff val="-10431"/>
                  </a:schemeClr>
                </a:solidFill>
              </a:defRPr>
            </a:pPr>
            <a:r>
              <a:t>Swap two values.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Coefficient matrix…"/>
          <p:cNvSpPr txBox="1"/>
          <p:nvPr/>
        </p:nvSpPr>
        <p:spPr>
          <a:xfrm>
            <a:off x="1325296" y="1517148"/>
            <a:ext cx="1836346"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Selection sort</a:t>
            </a:r>
          </a:p>
          <a:p>
            <a:pPr>
              <a:defRPr>
                <a:solidFill>
                  <a:srgbClr val="FF6A00"/>
                </a:solidFill>
              </a:defRPr>
            </a:pPr>
            <a:r>
              <a:t>Sorts an array by repeatedly finding the minimum value, and moving it to the front of the array.</a:t>
            </a:r>
          </a:p>
        </p:txBody>
      </p:sp>
      <p:sp>
        <p:nvSpPr>
          <p:cNvPr id="212" name="Two parts:…"/>
          <p:cNvSpPr txBox="1"/>
          <p:nvPr/>
        </p:nvSpPr>
        <p:spPr>
          <a:xfrm>
            <a:off x="1335606" y="3179692"/>
            <a:ext cx="1654289"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Two parts:</a:t>
            </a:r>
          </a:p>
          <a:p>
            <a:pPr marL="187157" indent="-187157">
              <a:buSzPct val="100000"/>
              <a:buAutoNum type="arabicPeriod" startAt="1"/>
              <a:defRPr>
                <a:solidFill>
                  <a:schemeClr val="accent4">
                    <a:satOff val="-3525"/>
                    <a:lumOff val="-10431"/>
                  </a:schemeClr>
                </a:solidFill>
              </a:defRPr>
            </a:pPr>
            <a:r>
              <a:t>Find index of minimum value</a:t>
            </a:r>
          </a:p>
          <a:p>
            <a:pPr marL="187157" indent="-187157">
              <a:buSzPct val="100000"/>
              <a:buAutoNum type="arabicPeriod" startAt="1"/>
              <a:defRPr>
                <a:solidFill>
                  <a:schemeClr val="accent4">
                    <a:satOff val="-3525"/>
                    <a:lumOff val="-10431"/>
                  </a:schemeClr>
                </a:solidFill>
              </a:defRPr>
            </a:pPr>
            <a:r>
              <a:t>Swap two values. </a:t>
            </a:r>
          </a:p>
        </p:txBody>
      </p:sp>
      <p:grpSp>
        <p:nvGrpSpPr>
          <p:cNvPr id="217" name="Google Shape;118;p19"/>
          <p:cNvGrpSpPr/>
          <p:nvPr/>
        </p:nvGrpSpPr>
        <p:grpSpPr>
          <a:xfrm>
            <a:off x="2119363" y="518839"/>
            <a:ext cx="6244203" cy="914171"/>
            <a:chOff x="-1" y="0"/>
            <a:chExt cx="6244202" cy="914170"/>
          </a:xfrm>
        </p:grpSpPr>
        <p:sp>
          <p:nvSpPr>
            <p:cNvPr id="213"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6" name="Do now…"/>
            <p:cNvGrpSpPr/>
            <p:nvPr/>
          </p:nvGrpSpPr>
          <p:grpSpPr>
            <a:xfrm>
              <a:off x="11594" y="11594"/>
              <a:ext cx="6232608" cy="890981"/>
              <a:chOff x="-1" y="-1"/>
              <a:chExt cx="6232606" cy="890979"/>
            </a:xfrm>
          </p:grpSpPr>
          <p:sp>
            <p:nvSpPr>
              <p:cNvPr id="214"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5" name="Practice problem #1…"/>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Activity</a:t>
                </a:r>
              </a:p>
              <a:p>
                <a:pPr defTabSz="507148">
                  <a:defRPr sz="1300">
                    <a:solidFill>
                      <a:schemeClr val="accent5"/>
                    </a:solidFill>
                  </a:defRPr>
                </a:pPr>
                <a:r>
                  <a:t>be sure to:</a:t>
                </a:r>
                <a:r>
                  <a:rPr>
                    <a:solidFill>
                      <a:schemeClr val="accent5">
                        <a:lumOff val="-9843"/>
                      </a:schemeClr>
                    </a:solidFill>
                  </a:rPr>
                  <a:t> </a:t>
                </a:r>
                <a:r>
                  <a:rPr>
                    <a:solidFill>
                      <a:schemeClr val="accent1"/>
                    </a:solidFill>
                  </a:rPr>
                  <a:t>Follow directions below</a:t>
                </a:r>
              </a:p>
            </p:txBody>
          </p:sp>
        </p:grpSp>
      </p:grpSp>
      <p:sp>
        <p:nvSpPr>
          <p:cNvPr id="218" name="Write out a pseudocode algorithm for selection sort (based on warm up activity)…"/>
          <p:cNvSpPr txBox="1"/>
          <p:nvPr/>
        </p:nvSpPr>
        <p:spPr>
          <a:xfrm>
            <a:off x="5098100" y="1893725"/>
            <a:ext cx="3491723"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rgbClr val="000000"/>
                </a:solidFill>
              </a:defRPr>
            </a:pPr>
            <a:r>
              <a:t>Write out a pseudocode algorithm for selection sort (based on warm up activity)</a:t>
            </a:r>
          </a:p>
          <a:p>
            <a:pPr marL="187157" indent="-187157">
              <a:buSzPct val="100000"/>
              <a:buAutoNum type="arabicPeriod" startAt="1"/>
              <a:defRPr>
                <a:solidFill>
                  <a:srgbClr val="000000"/>
                </a:solidFill>
              </a:defRPr>
            </a:pPr>
            <a:r>
              <a:t>Implement in 3/7: </a:t>
            </a:r>
            <a:r>
              <a:rPr i="1"/>
              <a:t>Selection Sort</a:t>
            </a:r>
            <a:r>
              <a:t> in </a:t>
            </a:r>
            <a:r>
              <a:rPr b="1"/>
              <a:t>Spring 2022: In-class Activities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flection:…"/>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Reflection:</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sp>
        <p:nvSpPr>
          <p:cNvPr id="223" name="What are some unexpected challenges that you ran into while working on the activities for today’s class?…"/>
          <p:cNvSpPr txBox="1"/>
          <p:nvPr/>
        </p:nvSpPr>
        <p:spPr>
          <a:xfrm>
            <a:off x="233476" y="1556436"/>
            <a:ext cx="4550909" cy="1435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defTabSz="457200">
              <a:spcBef>
                <a:spcPts val="1400"/>
              </a:spcBef>
              <a:buSzPct val="100000"/>
              <a:buAutoNum type="arabicPeriod" startAt="1"/>
              <a:defRPr>
                <a:solidFill>
                  <a:srgbClr val="333333"/>
                </a:solidFill>
              </a:defRPr>
            </a:pPr>
            <a:r>
              <a:t>What are some unexpected challenges that you ran into while working on the activities for today’s class?</a:t>
            </a:r>
          </a:p>
          <a:p>
            <a:pPr marL="187157" indent="-187157" defTabSz="457200">
              <a:spcBef>
                <a:spcPts val="1400"/>
              </a:spcBef>
              <a:buSzPct val="100000"/>
              <a:buAutoNum type="arabicPeriod" startAt="1"/>
              <a:defRPr>
                <a:solidFill>
                  <a:srgbClr val="333333"/>
                </a:solidFill>
              </a:defRPr>
            </a:pPr>
            <a:r>
              <a:t>What’s one thing you understand better about traversing arrayLists?</a:t>
            </a:r>
          </a:p>
          <a:p>
            <a:pPr marL="187157" indent="-187157" defTabSz="457200">
              <a:spcBef>
                <a:spcPts val="1400"/>
              </a:spcBef>
              <a:buSzPct val="100000"/>
              <a:buAutoNum type="arabicPeriod" startAt="1"/>
              <a:defRPr>
                <a:solidFill>
                  <a:srgbClr val="333333"/>
                </a:solidFill>
              </a:defRPr>
            </a:pPr>
            <a:r>
              <a:t>What lingering questions do you have?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