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string. length = 5</a:t>
            </a:r>
          </a:p>
          <a:p>
            <a:pPr/>
          </a:p>
          <a:p>
            <a:pPr/>
            <a:r>
              <a:t>original = piper</a:t>
            </a:r>
          </a:p>
          <a:p>
            <a:pPr/>
            <a:r>
              <a:t>remove = “p”</a:t>
            </a:r>
          </a:p>
          <a:p>
            <a:pPr/>
            <a:r>
              <a:t>add = “st”</a:t>
            </a:r>
          </a:p>
          <a:p>
            <a:pPr/>
            <a:r>
              <a:t>| i	 | character	| newString	</a:t>
            </a:r>
          </a:p>
          <a:p>
            <a:pPr/>
            <a:r>
              <a:t>| -	 | -	| “”</a:t>
            </a:r>
          </a:p>
          <a:p>
            <a:pPr/>
            <a:r>
              <a:t>| 0	 | “p”	| “st”</a:t>
            </a:r>
          </a:p>
          <a:p>
            <a:pPr/>
            <a:r>
              <a:t>| 1	| “i”	| “sti”</a:t>
            </a:r>
          </a:p>
          <a:p>
            <a:pPr/>
            <a:r>
              <a:t>| 2	 | “p”	| “stist”</a:t>
            </a:r>
          </a:p>
          <a:p>
            <a:pPr/>
            <a:r>
              <a:t>| 3	 | “e”	| “stiste”</a:t>
            </a:r>
          </a:p>
          <a:p>
            <a:pPr/>
            <a:r>
              <a:t>| 4	 | “r”	| “stister”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rabicPeriod" startAt="1"/>
            </a:pPr>
            <a:r>
              <a:t> Strings are sequences of characters. This sequence can be traversed with a for loop. We can traverse a string and perform various operations on individual characters.</a:t>
            </a:r>
          </a:p>
          <a:p>
            <a:pPr marL="233947" indent="-233947">
              <a:buSzPct val="100000"/>
              <a:buAutoNum type="arabicPeriod" startAt="1"/>
            </a:pPr>
            <a:r>
              <a:t>Loops strings and characters appear in most other languages, including python. so these algorithms are not Java specific. 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 What will be printed as a result of this program? Why?</a:t>
            </a:r>
          </a:p>
          <a:p>
            <a:pPr/>
            <a:r>
              <a:t>”o” will be printed since it is at the fourth index in the String.</a:t>
            </a:r>
          </a:p>
          <a:p>
            <a:pPr/>
            <a:r>
              <a:t>What will be printed if we add the command System.out.println(str.length());? Why?</a:t>
            </a:r>
          </a:p>
          <a:p>
            <a:pPr/>
            <a:r>
              <a:t>5 will be printed since there are five characters in the</a:t>
            </a:r>
          </a:p>
          <a:p>
            <a:pPr/>
            <a:r>
              <a:t>String.</a:t>
            </a:r>
          </a:p>
          <a:p>
            <a:pPr/>
            <a:r>
              <a:t>What will be printed if we add the command System.out.println(str.substring(0,2);? Why?</a:t>
            </a:r>
          </a:p>
          <a:p>
            <a:pPr/>
            <a:r>
              <a:t>The characters from index 0 (inclusive) to index 2 (exclusive) will be printed: he?</a:t>
            </a:r>
          </a:p>
          <a:p>
            <a:pPr/>
          </a:p>
          <a:p>
            <a:pPr/>
            <a:r>
              <a:t>2. Answers will vary. We might want to extract specific information. e.g. if we want to construct a student user name we’d want to extract the first letter of the first name, etc.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“Goo”. See next Slide for details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“Goo”. See next Slide for details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“Goo”. See next Slide for details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33947" indent="-233947">
              <a:buSzPct val="100000"/>
              <a:buAutoNum type="alphaLcPeriod" startAt="1"/>
            </a:lvl1pPr>
          </a:lstStyle>
          <a:p>
            <a:pPr/>
            <a:r>
              <a:t>copy in notes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board: What will this code print out?</a:t>
            </a:r>
          </a:p>
          <a:p>
            <a:pPr/>
            <a:r>
              <a:t>make table on board: columns: i, i+1, print.substring(i,i+1)</a:t>
            </a:r>
          </a:p>
          <a:p>
            <a:pPr/>
            <a:r>
              <a:t>print. length = 0;</a:t>
            </a:r>
          </a:p>
          <a:p>
            <a:pPr/>
            <a:r>
              <a:t>+HDW know that print.length = 9 and not 8? Because it’s counting the number of characters not the max index value.</a:t>
            </a:r>
          </a:p>
          <a:p>
            <a:pPr/>
            <a:r>
              <a:t>i=0 | i+1 = 1 | P</a:t>
            </a:r>
          </a:p>
          <a:p>
            <a:pPr/>
            <a:r>
              <a:t>1 | 2 | r</a:t>
            </a:r>
          </a:p>
          <a:p>
            <a:pPr/>
            <a:r>
              <a:t>…</a:t>
            </a:r>
          </a:p>
          <a:p>
            <a:pPr/>
            <a:r>
              <a:t>i=8; i+1 = 9; !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33947" indent="-233947">
              <a:buSzPct val="100000"/>
              <a:buAutoNum type="alphaLcPeriod" startAt="1"/>
            </a:lvl1pPr>
          </a:lstStyle>
          <a:p>
            <a:pPr/>
            <a:r>
              <a:t>copy in notes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table :</a:t>
            </a:r>
          </a:p>
          <a:p>
            <a:pPr/>
          </a:p>
          <a:p>
            <a:pPr/>
            <a:r>
              <a:t>| i | character | isUpperCase | string.length | counter</a:t>
            </a:r>
          </a:p>
          <a:p>
            <a:pPr/>
            <a:r>
              <a:t>|- |  -               | -	        | 6	            | 0</a:t>
            </a:r>
          </a:p>
          <a:p>
            <a:pPr/>
            <a:r>
              <a:t>|0|  “C”           | true	        | 6	            | 1</a:t>
            </a:r>
          </a:p>
          <a:p>
            <a:pPr/>
            <a:r>
              <a:t>|1| “o”	    | false             | ‘’     	            | 1</a:t>
            </a:r>
          </a:p>
          <a:p>
            <a:pPr/>
            <a:r>
              <a:t>|2| “d”	    | false             | ‘’     	            | 1</a:t>
            </a:r>
          </a:p>
          <a:p>
            <a:pPr/>
            <a:r>
              <a:t>|3| “e”	    | false             | ‘’     	            | 1</a:t>
            </a:r>
          </a:p>
          <a:p>
            <a:pPr/>
            <a:r>
              <a:t>|4| “H”	    | true              | ‘’     	            | 2</a:t>
            </a:r>
          </a:p>
          <a:p>
            <a:pPr/>
            <a:r>
              <a:t>|1| “S”	    | true             | ‘’     	            | 3</a:t>
            </a:r>
          </a:p>
          <a:p>
            <a:pPr/>
          </a:p>
          <a:p>
            <a:pPr/>
            <a:r>
              <a:t>return 3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for loops to traverse a string?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11/15/21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Java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9.1</a:t>
            </a:r>
          </a:p>
        </p:txBody>
      </p:sp>
      <p:sp>
        <p:nvSpPr>
          <p:cNvPr id="17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15,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Writing to learn: Code Trac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learn: Code Tracing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open. Make a column for code tracing.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90613" y="1373759"/>
            <a:ext cx="4005494" cy="3292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Writing to learn: Code Trac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learn: Code Tracing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open. Make a column for code tracing.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3534" y="1410424"/>
            <a:ext cx="5108065" cy="32191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hy is it useful to apply loops to strings?…"/>
          <p:cNvSpPr txBox="1"/>
          <p:nvPr/>
        </p:nvSpPr>
        <p:spPr>
          <a:xfrm>
            <a:off x="778973" y="1600200"/>
            <a:ext cx="3278433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to apply loops to strings?</a:t>
            </a:r>
          </a:p>
          <a:p>
            <a:pPr marL="187157" indent="-187157">
              <a:buSzPct val="100000"/>
              <a:buAutoNum type="arabicPeriod" startAt="1"/>
            </a:pPr>
            <a:r>
              <a:t>Do you think the algorithms we’ve learned about today can only work in Java? Or are the applicable for other programming languages?  Explain why or why not</a:t>
            </a:r>
          </a:p>
        </p:txBody>
      </p:sp>
      <p:sp>
        <p:nvSpPr>
          <p:cNvPr id="235" name="Reflection: Thinking about think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76" name="Get out your Java Reference  Sheet.  Examine the code to the right.…"/>
          <p:cNvSpPr txBox="1"/>
          <p:nvPr/>
        </p:nvSpPr>
        <p:spPr>
          <a:xfrm>
            <a:off x="305303" y="1956587"/>
            <a:ext cx="2653076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Get out your </a:t>
            </a:r>
            <a:r>
              <a:rPr b="1">
                <a:solidFill>
                  <a:schemeClr val="accent1"/>
                </a:solidFill>
              </a:rPr>
              <a:t>Java Reference  Sheet</a:t>
            </a:r>
            <a:r>
              <a:t>.  Examine the code to the right.</a:t>
            </a:r>
          </a:p>
          <a:p>
            <a:pPr marL="187157" indent="-187157">
              <a:buSzPct val="100000"/>
              <a:buAutoNum type="arabicPeriod" startAt="1"/>
            </a:pPr>
            <a:r>
              <a:t>Describe the output of lines 2, 4, and 6. Explain how you know.  </a:t>
            </a:r>
          </a:p>
          <a:p>
            <a:pPr marL="187157" indent="-187157">
              <a:buSzPct val="100000"/>
              <a:buAutoNum type="arabicPeriod" startAt="1"/>
            </a:pPr>
            <a:r>
              <a:t>How do you think it could be useful to be able to access substrings within a string?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0578" y="1822450"/>
            <a:ext cx="4711701" cy="1498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96111">
              <a:lnSpc>
                <a:spcPct val="115000"/>
              </a:lnSpc>
              <a:defRPr b="1" sz="1764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8055" indent="-336042" defTabSz="896111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for loops to traverse a string?</a:t>
            </a:r>
            <a:endParaRPr b="0"/>
          </a:p>
          <a:p>
            <a:pPr marL="448055" indent="-336042" defTabSz="896111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will provide us with a powerful set of tools to manipulate strings.</a:t>
            </a:r>
            <a:endParaRPr b="0"/>
          </a:p>
          <a:p>
            <a:pPr marL="448055" indent="-336042" defTabSz="896111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6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Practice building algorithms that manipulate strings.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arm up: Writing to learn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Warm up: Writing to learn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open. Answer each question below with a complete sentence.</a:t>
            </a:r>
          </a:p>
        </p:txBody>
      </p:sp>
      <p:sp>
        <p:nvSpPr>
          <p:cNvPr id="185" name="What will this program print out?  Explain how you know"/>
          <p:cNvSpPr txBox="1"/>
          <p:nvPr/>
        </p:nvSpPr>
        <p:spPr>
          <a:xfrm>
            <a:off x="1415416" y="1642892"/>
            <a:ext cx="44103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What will this program print out?  Explain how you know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8364" y="2609199"/>
            <a:ext cx="5435601" cy="127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rings are sequence of characters…"/>
          <p:cNvSpPr txBox="1"/>
          <p:nvPr/>
        </p:nvSpPr>
        <p:spPr>
          <a:xfrm>
            <a:off x="1415416" y="1642892"/>
            <a:ext cx="31358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Strings are sequence of characters</a:t>
            </a:r>
          </a:p>
          <a:p>
            <a:pPr/>
          </a:p>
          <a:p>
            <a:pPr/>
            <a:r>
              <a:t>Each character in a string has an index.</a:t>
            </a:r>
          </a:p>
        </p:txBody>
      </p:sp>
      <p:graphicFrame>
        <p:nvGraphicFramePr>
          <p:cNvPr id="191" name="Table"/>
          <p:cNvGraphicFramePr/>
          <p:nvPr/>
        </p:nvGraphicFramePr>
        <p:xfrm>
          <a:off x="1313005" y="2702813"/>
          <a:ext cx="5633802" cy="2971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5918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0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ym typeface="Helvetica"/>
                        </a:rPr>
                        <a:t>8</a:t>
                      </a:r>
                    </a:p>
                  </a:txBody>
                  <a:tcPr marL="0" marR="0" marT="0" marB="0" anchor="t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G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o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2400">
                          <a:solidFill>
                            <a:schemeClr val="accent3"/>
                          </a:solidFill>
                          <a:sym typeface="Helvetica"/>
                        </a:defRPr>
                      </a:pP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accent3"/>
                          </a:solidFill>
                          <a:sym typeface="Helvetica"/>
                        </a:rPr>
                        <a:t>!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92" name="⎨"/>
          <p:cNvSpPr txBox="1"/>
          <p:nvPr/>
        </p:nvSpPr>
        <p:spPr>
          <a:xfrm rot="16200000">
            <a:off x="1327917" y="3073335"/>
            <a:ext cx="1917701" cy="1904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813816">
              <a:defRPr sz="15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⎨</a:t>
            </a:r>
          </a:p>
        </p:txBody>
      </p:sp>
      <p:sp>
        <p:nvSpPr>
          <p:cNvPr id="193" name="Characters 0-2"/>
          <p:cNvSpPr txBox="1"/>
          <p:nvPr/>
        </p:nvSpPr>
        <p:spPr>
          <a:xfrm>
            <a:off x="1518030" y="4424857"/>
            <a:ext cx="11886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Characters 0-2</a:t>
            </a:r>
          </a:p>
        </p:txBody>
      </p:sp>
      <p:sp>
        <p:nvSpPr>
          <p:cNvPr id="194" name="Warm up: Substring review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Warm up: Substring review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open. 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  <p:bldP build="whole" bldLvl="1" animBg="1" rev="0" advAuto="0" spid="192" grpId="2"/>
      <p:bldP build="whole" bldLvl="1" animBg="1" rev="0" advAuto="0" spid="193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haracters 0-2"/>
          <p:cNvSpPr txBox="1"/>
          <p:nvPr/>
        </p:nvSpPr>
        <p:spPr>
          <a:xfrm>
            <a:off x="1518030" y="4424857"/>
            <a:ext cx="118862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Characters 0-2</a:t>
            </a:r>
          </a:p>
        </p:txBody>
      </p:sp>
      <p:sp>
        <p:nvSpPr>
          <p:cNvPr id="199" name="Warm up: Substring review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Warm up: Substring review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open. Answer each question below with a complete sentence.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2498" y="1434564"/>
            <a:ext cx="6839004" cy="3170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Vocab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including the code sample,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05" name="Traversal…"/>
          <p:cNvSpPr txBox="1"/>
          <p:nvPr/>
        </p:nvSpPr>
        <p:spPr>
          <a:xfrm>
            <a:off x="1622272" y="1884453"/>
            <a:ext cx="2866699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Traversal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going through a string one character at a time, often using loops.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riting to learn: Code Tracing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Writing to learn: Code Tracing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notebook open. Make a column for code tracing.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81609" y="1342968"/>
            <a:ext cx="7436430" cy="245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68587" y="3728304"/>
            <a:ext cx="3662474" cy="8581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Vocab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each definition, including the code sample,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16" name="General formula for traversing a String string…"/>
          <p:cNvSpPr txBox="1"/>
          <p:nvPr/>
        </p:nvSpPr>
        <p:spPr>
          <a:xfrm>
            <a:off x="3640337" y="1440152"/>
            <a:ext cx="5626917" cy="109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General formula for traversing a String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string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going through a string one character at a time, often using loops.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02872" y="2381104"/>
            <a:ext cx="5067423" cy="1176917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18" name="Traversal…"/>
          <p:cNvSpPr txBox="1"/>
          <p:nvPr/>
        </p:nvSpPr>
        <p:spPr>
          <a:xfrm>
            <a:off x="276896" y="1566854"/>
            <a:ext cx="2161587" cy="151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Traversal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going through a string one character at a time, often using loops.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19" name="string.charAt(int index)…"/>
          <p:cNvSpPr txBox="1"/>
          <p:nvPr/>
        </p:nvSpPr>
        <p:spPr>
          <a:xfrm>
            <a:off x="200294" y="3110930"/>
            <a:ext cx="1929727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string.charAt(int index)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Another way to accessing individual characters in a string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pic>
        <p:nvPicPr>
          <p:cNvPr id="22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81665" y="2368404"/>
            <a:ext cx="4814414" cy="2146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2"/>
      <p:bldP build="whole" bldLvl="1" animBg="1" rev="0" advAuto="0" spid="219" grpId="1"/>
      <p:bldP build="whole" bldLvl="1" animBg="1" rev="0" advAuto="0" spid="22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