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 TABLE BEFORE CLASS.</a:t>
            </a:r>
          </a:p>
          <a:p>
            <a:pPr marL="187157" indent="-187157">
              <a:buSzPct val="100000"/>
              <a:buAutoNum type="arabicPeriod" startAt="1"/>
            </a:pPr>
            <a:r>
              <a:t>The first row increments by 1, the second row by 2, and so on.  The first column increments by 1, and so on.</a:t>
            </a:r>
          </a:p>
          <a:p>
            <a:pPr marL="187157" indent="-187157">
              <a:buSzPct val="100000"/>
              <a:buAutoNum type="arabicPeriod" startAt="1"/>
            </a:pPr>
            <a:r>
              <a:t>The “brute force solution” involves making a separate for loop for each row, changing the initial state of the counter, the increment and so on.  But we can also observe that this table is equivalent to…</a:t>
            </a:r>
            <a:br/>
            <a:r>
              <a:t>(1 2 3 4 5) X 1</a:t>
            </a:r>
            <a:br/>
            <a:r>
              <a:t>(1 2 3 4 5) X 2</a:t>
            </a:r>
            <a:br/>
            <a:r>
              <a:t>(1 2 3 4 5) X 3</a:t>
            </a:r>
            <a:br/>
            <a:r>
              <a:t>(1 2 3 4 5) X 4</a:t>
            </a:r>
            <a:br/>
            <a:r>
              <a:t>(1 2 3 4 5) X 5</a:t>
            </a:r>
            <a:br/>
            <a:r>
              <a:t>Believe it or not, this actually suggests a much simpler way to solve our problem.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You could go through a string and check if each character is a number or a letter.  </a:t>
            </a:r>
          </a:p>
          <a:p>
            <a:pPr marL="187157" indent="-187157">
              <a:buSzPct val="100000"/>
              <a:buAutoNum type="arabicPeriod" startAt="1"/>
            </a:pPr>
            <a:br/>
            <a:r>
              <a:t>for char in string:</a:t>
            </a:r>
            <a:br/>
            <a:r>
              <a:t>    if char is not letter and char is not number:</a:t>
            </a:r>
            <a:br/>
            <a:r>
              <a:t>        return false</a:t>
            </a:r>
            <a:br/>
            <a:r>
              <a:t>return true 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+Why do you think it’s called nesting? because one is placed inside of the other?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Make a table of numbers with five columns where the numbers in each row are a multiple of the top row.</a:t>
            </a:r>
          </a:p>
          <a:p>
            <a:pPr marL="228600" indent="-228600">
              <a:buSzPct val="100000"/>
              <a:buAutoNum type="arabicPeriod" startAt="1"/>
            </a:pPr>
            <a:r>
              <a:t>Make a string and add 1 + 2. + 3 +4 +5. A loop could be useful with this.</a:t>
            </a:r>
          </a:p>
          <a:p>
            <a:pPr marL="228600" indent="-228600">
              <a:buSzPct val="100000"/>
              <a:buAutoNum type="arabicPeriod" startAt="1"/>
            </a:pPr>
            <a:r>
              <a:t>Multiple each number by 2.  </a:t>
            </a:r>
          </a:p>
          <a:p>
            <a:pPr/>
          </a:p>
          <a:p>
            <a:pPr/>
            <a:r>
              <a:t>for each number i in 1-5:</a:t>
            </a:r>
          </a:p>
          <a:p>
            <a:pPr/>
            <a:r>
              <a:t>	for each number j in 1-5:</a:t>
            </a:r>
          </a:p>
          <a:p>
            <a:pPr/>
            <a:r>
              <a:t>		add i*j to column</a:t>
            </a:r>
          </a:p>
          <a:p>
            <a:pPr/>
          </a:p>
          <a:p>
            <a:pPr/>
          </a:p>
          <a:p>
            <a:pPr/>
            <a:r>
              <a:t>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Follow along in code HS</a:t>
            </a:r>
          </a:p>
          <a:p>
            <a:pPr/>
            <a:r>
              <a:t>First make a for loop for making a single row</a:t>
            </a:r>
          </a:p>
          <a:p>
            <a:pPr/>
          </a:p>
          <a:p>
            <a:pPr/>
            <a:r>
              <a:t>public static void main(String[] args){</a:t>
            </a:r>
          </a:p>
          <a:p>
            <a:pPr/>
            <a:r>
              <a:t>    String counter = "";</a:t>
            </a:r>
          </a:p>
          <a:p>
            <a:pPr/>
            <a:r>
              <a:t>    for (int num =1; num &lt; 6; num++ ){</a:t>
            </a:r>
          </a:p>
          <a:p>
            <a:pPr/>
            <a:r>
              <a:t>      counter += row + " ";</a:t>
            </a:r>
          </a:p>
          <a:p>
            <a:pPr/>
            <a:r>
              <a:t>    }</a:t>
            </a:r>
          </a:p>
          <a:p>
            <a:pPr/>
            <a:r>
              <a:t>Next we add an additional loop.  build this loop from the inside out, the new row contains our row multiplier:</a:t>
            </a:r>
          </a:p>
          <a:p>
            <a:pPr/>
          </a:p>
          <a:p>
            <a:pPr/>
            <a:r>
              <a:t>public static void main(String[] args){</a:t>
            </a:r>
          </a:p>
          <a:p>
            <a:pPr/>
            <a:r>
              <a:t>    String counter = “";</a:t>
            </a:r>
          </a:p>
          <a:p>
            <a:pPr/>
            <a:r>
              <a:t>for (int row = 1; row &lt;6; row++){</a:t>
            </a:r>
          </a:p>
          <a:p>
            <a:pPr/>
            <a:r>
              <a:t>    for (int num =1; num &lt; 6; num++ ){</a:t>
            </a:r>
          </a:p>
          <a:p>
            <a:pPr/>
            <a:r>
              <a:t>      counter += row*num + " ";</a:t>
            </a:r>
          </a:p>
          <a:p>
            <a:pPr/>
            <a:r>
              <a:t>    }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BE SURE TO WRITE OUT A PLAN</a:t>
            </a:r>
          </a:p>
          <a:p>
            <a:pPr/>
            <a:r>
              <a:t>+How could you use .indexOf() to solve the password checker assignment? You could make a string containing all lower case letters.  and all digits 0-9. then you could check if a given character is in them because if not you’ll return -1.</a:t>
            </a:r>
          </a:p>
          <a:p>
            <a:pPr/>
            <a:r>
              <a:t>+</a:t>
            </a:r>
          </a:p>
          <a:p>
            <a:pPr/>
            <a:r>
              <a:t>+How is fixing grammar similar to the ‘remove’ method we discussed in the mini-lesson? It’s similar in that we want to make a new string with the corrected form of the input string.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rabicPeriod" startAt="1"/>
            </a:pPr>
            <a:r>
              <a:t> Strings are sequences of characters. This sequence can be traversed with a for loop. We can traverse a string and perform various operations on individual characters.</a:t>
            </a:r>
          </a:p>
          <a:p>
            <a:pPr marL="233947" indent="-233947">
              <a:buSzPct val="100000"/>
              <a:buAutoNum type="arabicPeriod" startAt="1"/>
            </a:pPr>
            <a:r>
              <a:t>Loops strings and characters appear in most other languages, including python. so these algorithms are not Java specific. 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Java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9.5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9,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4389" y="1973043"/>
            <a:ext cx="2824765" cy="135806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Examine the table to the right.…"/>
          <p:cNvSpPr txBox="1"/>
          <p:nvPr/>
        </p:nvSpPr>
        <p:spPr>
          <a:xfrm>
            <a:off x="327682" y="1843222"/>
            <a:ext cx="4346700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Examine the table to the right.</a:t>
            </a:r>
          </a:p>
          <a:p>
            <a:pPr/>
          </a:p>
          <a:p>
            <a:pPr marL="187157" indent="-187157">
              <a:buSzPct val="100000"/>
              <a:buAutoNum type="arabicPeriod" startAt="1"/>
            </a:pPr>
            <a:r>
              <a:t>What patterns do you notice in this table? Identify at least two. Be as explicit as possible.</a:t>
            </a:r>
          </a:p>
          <a:p>
            <a:pPr marL="187157" indent="-187157">
              <a:buSzPct val="100000"/>
              <a:buAutoNum type="arabicPeriod" startAt="1"/>
            </a:pPr>
            <a:r>
              <a:t>How could you devise an algorithm to print out this table?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97" name="As we develop more sophisticated algorithms, and tackle more complex problems, you’ll find it very convenient to make a plan before you start coding!!!"/>
          <p:cNvSpPr txBox="1"/>
          <p:nvPr/>
        </p:nvSpPr>
        <p:spPr>
          <a:xfrm>
            <a:off x="1374199" y="1907858"/>
            <a:ext cx="6123063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/>
            </a:pPr>
            <a:r>
              <a:t>As we develop more sophisticated algorithms, and tackle more complex problems, you’ll find it very convenient to </a:t>
            </a:r>
            <a:r>
              <a:rPr b="1">
                <a:solidFill>
                  <a:schemeClr val="accent3"/>
                </a:solidFill>
              </a:rPr>
              <a:t>make a plan before you start coding</a:t>
            </a:r>
            <a:r>
              <a:t>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implement nested string algorithms in Java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Nested algorithms add to our toolkit, but also make programs more complex.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Informal computational analysis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05" name="nesting…"/>
          <p:cNvSpPr txBox="1"/>
          <p:nvPr/>
        </p:nvSpPr>
        <p:spPr>
          <a:xfrm>
            <a:off x="1521094" y="17958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nesting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Embedding one structure (e.g. a loop) inside of another one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4931" y="1799426"/>
            <a:ext cx="3407016" cy="2272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oding to learn: preplann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740572">
              <a:defRPr b="0" sz="1911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learn: preplanning</a:t>
            </a:r>
          </a:p>
          <a:p>
            <a:pPr defTabSz="740572">
              <a:defRPr b="0" sz="1638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notebook out. Write out your algorithm in pseudocode.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4389" y="1973043"/>
            <a:ext cx="2824766" cy="135806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Describe the task in one sentence.…"/>
          <p:cNvSpPr txBox="1"/>
          <p:nvPr/>
        </p:nvSpPr>
        <p:spPr>
          <a:xfrm>
            <a:off x="765531" y="1699899"/>
            <a:ext cx="431316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228600" indent="-228600">
              <a:buSzPct val="100000"/>
              <a:buAutoNum type="arabicPeriod" startAt="1"/>
            </a:pPr>
            <a:r>
              <a:t>Describe the task in one sentence.</a:t>
            </a:r>
          </a:p>
          <a:p>
            <a:pPr marL="228600" indent="-228600">
              <a:buSzPct val="100000"/>
              <a:buAutoNum type="arabicPeriod" startAt="1"/>
            </a:pPr>
            <a:r>
              <a:t>How do you print out the first line?</a:t>
            </a:r>
          </a:p>
          <a:p>
            <a:pPr marL="228600" indent="-228600">
              <a:buSzPct val="100000"/>
              <a:buAutoNum type="arabicPeriod" startAt="1"/>
            </a:pPr>
            <a:r>
              <a:t>How do you print out the second line</a:t>
            </a:r>
          </a:p>
          <a:p>
            <a:pPr marL="228600" indent="-228600">
              <a:buSzPct val="100000"/>
              <a:buAutoNum type="arabicPeriod" startAt="1"/>
            </a:pPr>
            <a:r>
              <a:t>How could you write your algorithm in pseudocode?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ding to learn: live cod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683605">
              <a:defRPr b="0" sz="1764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learn: live coding</a:t>
            </a:r>
          </a:p>
          <a:p>
            <a:pPr defTabSz="683605">
              <a:defRPr b="0" sz="1512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In CodeHS, navigate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Nov. 19 Nested Loops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under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In class Examples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 Follow along with Dr. O’Brien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 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3657865" y="1455653"/>
            <a:ext cx="5787189" cy="2632615"/>
            <a:chOff x="0" y="0"/>
            <a:chExt cx="5787188" cy="2632614"/>
          </a:xfrm>
        </p:grpSpPr>
        <p:sp>
          <p:nvSpPr>
            <p:cNvPr id="217" name="General formula for traversing a String string"/>
            <p:cNvSpPr/>
            <p:nvPr/>
          </p:nvSpPr>
          <p:spPr>
            <a:xfrm>
              <a:off x="160272" y="0"/>
              <a:ext cx="562691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>
                  <a:solidFill>
                    <a:schemeClr val="accent5"/>
                  </a:solidFill>
                </a:defRPr>
              </a:pPr>
              <a:r>
                <a:t>General formula for traversing a String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string</a:t>
              </a:r>
            </a:p>
            <a:p>
              <a:pPr>
                <a:defRPr b="1">
                  <a:solidFill>
                    <a:srgbClr val="FF6A00"/>
                  </a:solidFill>
                </a:defRPr>
              </a:pPr>
              <a:endParaRPr b="0"/>
            </a:p>
          </p:txBody>
        </p:sp>
        <p:pic>
          <p:nvPicPr>
            <p:cNvPr id="21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7772" y="591960"/>
              <a:ext cx="4046002" cy="939691"/>
            </a:xfrm>
            <a:prstGeom prst="rect">
              <a:avLst/>
            </a:prstGeom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</p:pic>
        <p:pic>
          <p:nvPicPr>
            <p:cNvPr id="21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9114" b="55669"/>
            <a:stretch>
              <a:fillRect/>
            </a:stretch>
          </p:blipFill>
          <p:spPr>
            <a:xfrm>
              <a:off x="0" y="1681153"/>
              <a:ext cx="4375619" cy="951462"/>
            </a:xfrm>
            <a:prstGeom prst="rect">
              <a:avLst/>
            </a:prstGeom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</p:pic>
      </p:grpSp>
      <p:sp>
        <p:nvSpPr>
          <p:cNvPr id="221" name="nesting…"/>
          <p:cNvSpPr txBox="1"/>
          <p:nvPr/>
        </p:nvSpPr>
        <p:spPr>
          <a:xfrm>
            <a:off x="822594" y="26975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nesting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Embedding one structure (e.g. a loop) inside of another one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2"/>
      <p:bldP build="whole" bldLvl="1" animBg="1" rev="0" advAuto="0" spid="2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ding to learn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683605">
              <a:defRPr b="0" sz="1764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</a:t>
            </a:r>
          </a:p>
          <a:p>
            <a:pPr defTabSz="683605">
              <a:defRPr b="0" sz="1512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Work on CodeHS exercises below. Make sure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write out a plan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before you start coding!</a:t>
            </a:r>
          </a:p>
        </p:txBody>
      </p:sp>
      <p:grpSp>
        <p:nvGrpSpPr>
          <p:cNvPr id="230" name="Group"/>
          <p:cNvGrpSpPr/>
          <p:nvPr/>
        </p:nvGrpSpPr>
        <p:grpSpPr>
          <a:xfrm>
            <a:off x="258664" y="1427128"/>
            <a:ext cx="9594334" cy="2765865"/>
            <a:chOff x="0" y="0"/>
            <a:chExt cx="9594332" cy="2765863"/>
          </a:xfrm>
        </p:grpSpPr>
        <p:sp>
          <p:nvSpPr>
            <p:cNvPr id="226" name="Exercise 4.4.6:…"/>
            <p:cNvSpPr txBox="1"/>
            <p:nvPr/>
          </p:nvSpPr>
          <p:spPr>
            <a:xfrm>
              <a:off x="0" y="317076"/>
              <a:ext cx="2907426" cy="1134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900">
                  <a:solidFill>
                    <a:srgbClr val="012F7B"/>
                  </a:solidFill>
                </a:defRPr>
              </a:pPr>
              <a:r>
                <a:t>Exercise 4.4.6:</a:t>
              </a:r>
            </a:p>
            <a:p>
              <a:pPr>
                <a:defRPr sz="1900">
                  <a:solidFill>
                    <a:schemeClr val="accent5"/>
                  </a:solidFill>
                </a:defRPr>
              </a:pPr>
              <a:r>
                <a:t>Upright number triangle</a:t>
              </a:r>
            </a:p>
            <a:p>
              <a:pPr>
                <a:defRPr sz="1900">
                  <a:solidFill>
                    <a:srgbClr val="012F7B"/>
                  </a:solidFill>
                </a:defRPr>
              </a:pPr>
              <a:r>
                <a:t>Exercise4.4.8: </a:t>
              </a:r>
              <a:r>
                <a:rPr>
                  <a:solidFill>
                    <a:schemeClr val="accent5"/>
                  </a:solidFill>
                </a:rPr>
                <a:t>Multiplication table</a:t>
              </a:r>
            </a:p>
            <a:p>
              <a:pPr>
                <a:defRPr b="1">
                  <a:solidFill>
                    <a:srgbClr val="FF6A00"/>
                  </a:solidFill>
                </a:defRPr>
              </a:pPr>
              <a:endParaRPr b="0"/>
            </a:p>
          </p:txBody>
        </p:sp>
        <p:sp>
          <p:nvSpPr>
            <p:cNvPr id="227" name="General formula for traversing a String string"/>
            <p:cNvSpPr txBox="1"/>
            <p:nvPr/>
          </p:nvSpPr>
          <p:spPr>
            <a:xfrm>
              <a:off x="3682613" y="0"/>
              <a:ext cx="5911720" cy="6936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5"/>
                  </a:solidFill>
                </a:defRPr>
              </a:pPr>
              <a:r>
                <a:t>General formula for traversing a String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string</a:t>
              </a:r>
            </a:p>
            <a:p>
              <a:pPr>
                <a:defRPr b="1">
                  <a:solidFill>
                    <a:srgbClr val="FF6A00"/>
                  </a:solidFill>
                </a:defRPr>
              </a:pPr>
              <a:endParaRPr b="0"/>
            </a:p>
          </p:txBody>
        </p:sp>
        <p:pic>
          <p:nvPicPr>
            <p:cNvPr id="22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53913" y="621922"/>
              <a:ext cx="4250789" cy="987253"/>
            </a:xfrm>
            <a:prstGeom prst="rect">
              <a:avLst/>
            </a:prstGeom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</p:pic>
        <p:pic>
          <p:nvPicPr>
            <p:cNvPr id="22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9114" b="55669"/>
            <a:stretch>
              <a:fillRect/>
            </a:stretch>
          </p:blipFill>
          <p:spPr>
            <a:xfrm>
              <a:off x="3514229" y="1766244"/>
              <a:ext cx="4597088" cy="999620"/>
            </a:xfrm>
            <a:prstGeom prst="rect">
              <a:avLst/>
            </a:prstGeom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Why is it useful to apply loops to strings?…"/>
          <p:cNvSpPr txBox="1"/>
          <p:nvPr/>
        </p:nvSpPr>
        <p:spPr>
          <a:xfrm>
            <a:off x="778973" y="1600200"/>
            <a:ext cx="3278433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is it useful to apply loops to strings?</a:t>
            </a:r>
          </a:p>
          <a:p>
            <a:pPr marL="187157" indent="-187157">
              <a:buSzPct val="100000"/>
              <a:buAutoNum type="arabicPeriod" startAt="1"/>
            </a:pPr>
            <a:r>
              <a:t>Do you think the algorithms we’ve learned about today can only work in Java? Or are the applicable for other programming languages?  Explain why or why not</a:t>
            </a:r>
          </a:p>
        </p:txBody>
      </p:sp>
      <p:sp>
        <p:nvSpPr>
          <p:cNvPr id="235" name="Reflection: Thinking about think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