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D: 161.</a:t>
            </a:r>
          </a:p>
          <a:p>
            <a:pPr/>
          </a:p>
          <a:p>
            <a:pPr/>
            <a:r>
              <a:t>See handwritten notes for details, including a code tracing table.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</a:t>
            </a:r>
          </a:p>
          <a:p>
            <a:pPr/>
          </a:p>
          <a:p>
            <a:pPr/>
            <a:r>
              <a:t>See handwritten notes for details, including a code tracing table.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3" name="Shape 22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5.  All instanes of “a” except the last one.  Note that  a blank space. counts as a character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2" name="Shape 23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for (int i = 0; i &lt;. numRounds; i++){</a:t>
            </a:r>
          </a:p>
          <a:p>
            <a:pPr/>
            <a:r>
              <a:t>	String str = “”;</a:t>
            </a:r>
          </a:p>
          <a:p>
            <a:pPr/>
            <a:r>
              <a:t>	int rand_int = Random.randInt();</a:t>
            </a:r>
          </a:p>
          <a:p>
            <a:pPr/>
            <a:r>
              <a:t>	while (value != rand_int){</a:t>
            </a:r>
          </a:p>
          <a:p>
            <a:pPr/>
            <a:r>
              <a:t>		str += rand_int;</a:t>
            </a:r>
          </a:p>
          <a:p>
            <a:pPr/>
            <a:r>
              <a:t>		rand_int = Random.randInt();</a:t>
            </a:r>
          </a:p>
          <a:p>
            <a:pPr/>
            <a:r>
              <a:t>	}</a:t>
            </a:r>
          </a:p>
          <a:p>
            <a:pPr/>
            <a:r>
              <a:t>	System.out.print(str);</a:t>
            </a:r>
          </a:p>
          <a:p>
            <a:pPr/>
            <a:r>
              <a:t>}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10. If y is initialized as x in the inner loop, it will only be less than or equal to x on the first iteration, so it only runs once for each iteration in the outer loop, of which there are ten iterations in total.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Iteration unit pre-test</a:t>
            </a:r>
            <a:endParaRPr b="0" sz="1200"/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12/2/21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11.4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18;p19"/>
          <p:cNvSpPr txBox="1"/>
          <p:nvPr>
            <p:ph type="title"/>
          </p:nvPr>
        </p:nvSpPr>
        <p:spPr>
          <a:xfrm>
            <a:off x="1919335" y="575950"/>
            <a:ext cx="6920538" cy="50487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Pre-test</a:t>
            </a:r>
          </a:p>
        </p:txBody>
      </p:sp>
      <p:sp>
        <p:nvSpPr>
          <p:cNvPr id="191" name="Navigate to AP Classroom.…"/>
          <p:cNvSpPr txBox="1"/>
          <p:nvPr/>
        </p:nvSpPr>
        <p:spPr>
          <a:xfrm>
            <a:off x="411863" y="1957753"/>
            <a:ext cx="4074447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Navigate to </a:t>
            </a:r>
            <a:r>
              <a:rPr>
                <a:solidFill>
                  <a:schemeClr val="accent5"/>
                </a:solidFill>
              </a:rPr>
              <a:t>AP Classroom</a:t>
            </a:r>
            <a:r>
              <a:t>. </a:t>
            </a:r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Begin working on </a:t>
            </a:r>
            <a:r>
              <a:rPr>
                <a:solidFill>
                  <a:schemeClr val="accent5"/>
                </a:solidFill>
              </a:rPr>
              <a:t>Iteration Pre-test AP CS A</a:t>
            </a:r>
            <a:r>
              <a:t>.</a:t>
            </a:r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3">
                    <a:lumOff val="-9098"/>
                  </a:schemeClr>
                </a:solidFill>
              </a:defRPr>
            </a:pPr>
            <a:r>
              <a:t>For </a:t>
            </a:r>
            <a:r>
              <a:rPr b="1"/>
              <a:t>each</a:t>
            </a:r>
            <a:r>
              <a:t> question, use your </a:t>
            </a:r>
            <a:r>
              <a:rPr u="sng"/>
              <a:t>notebook</a:t>
            </a:r>
            <a:r>
              <a:t> to draw a </a:t>
            </a:r>
            <a:r>
              <a:rPr>
                <a:solidFill>
                  <a:schemeClr val="accent5"/>
                </a:solidFill>
              </a:rPr>
              <a:t>code tracing table</a:t>
            </a:r>
            <a:r>
              <a:t> or some other appropriate means to </a:t>
            </a:r>
            <a:r>
              <a:rPr>
                <a:solidFill>
                  <a:schemeClr val="accent5"/>
                </a:solidFill>
              </a:rPr>
              <a:t>make your thinking visible</a:t>
            </a:r>
            <a:r>
              <a:t>.  </a:t>
            </a:r>
          </a:p>
        </p:txBody>
      </p:sp>
      <p:sp>
        <p:nvSpPr>
          <p:cNvPr id="192" name="Be sure to…"/>
          <p:cNvSpPr txBox="1"/>
          <p:nvPr/>
        </p:nvSpPr>
        <p:spPr>
          <a:xfrm>
            <a:off x="554508" y="1509101"/>
            <a:ext cx="1283284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800">
                <a:solidFill>
                  <a:srgbClr val="E3AF01"/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42410" y="1513684"/>
            <a:ext cx="3493052" cy="2796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1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195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198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196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197" name="Review: Pre-test problem #1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#1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Check if your answer was correct.  Explain how to get the right answer in your notebook.  Be prepared to share out.</a:t>
                </a:r>
              </a:p>
            </p:txBody>
          </p:sp>
        </p:grpSp>
      </p:grpSp>
      <p:pic>
        <p:nvPicPr>
          <p:cNvPr id="200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57175" b="69823"/>
          <a:stretch>
            <a:fillRect/>
          </a:stretch>
        </p:blipFill>
        <p:spPr>
          <a:xfrm>
            <a:off x="422199" y="1412162"/>
            <a:ext cx="3070421" cy="1809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28304" r="0" b="0"/>
          <a:stretch>
            <a:fillRect/>
          </a:stretch>
        </p:blipFill>
        <p:spPr>
          <a:xfrm>
            <a:off x="4054399" y="1131490"/>
            <a:ext cx="4803114" cy="2880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205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08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206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07" name="Review: Pre-test problem #2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#2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Check if your answer was correct.  Explain how to get the right answer in your notebook.  Be prepared to share out.</a:t>
                </a:r>
              </a:p>
            </p:txBody>
          </p:sp>
        </p:grpSp>
      </p:grpSp>
      <p:pic>
        <p:nvPicPr>
          <p:cNvPr id="21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350" y="1485441"/>
            <a:ext cx="2703592" cy="186100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249880" y="1199202"/>
            <a:ext cx="7034595" cy="26659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215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18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216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17" name="Review: Pre-test problem #3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#3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Check if your answer was correct.  Explain how to get the right answer in your notebook.  Be prepared to share out.</a:t>
                </a:r>
              </a:p>
            </p:txBody>
          </p:sp>
        </p:grpSp>
      </p:grpSp>
      <p:pic>
        <p:nvPicPr>
          <p:cNvPr id="22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0350" y="1471044"/>
            <a:ext cx="4337545" cy="26667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18280" y="1420610"/>
            <a:ext cx="3081046" cy="26667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225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28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226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27" name="Review: Pre-test problem #4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#4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Check if your answer was correct.  Explain how to get the right answer in your notebook.  Be prepared to share out.</a:t>
                </a:r>
              </a:p>
            </p:txBody>
          </p:sp>
        </p:grpSp>
      </p:grpSp>
      <p:pic>
        <p:nvPicPr>
          <p:cNvPr id="230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136270" y="1070904"/>
            <a:ext cx="9144001" cy="3366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118;p19"/>
          <p:cNvGrpSpPr/>
          <p:nvPr/>
        </p:nvGrpSpPr>
        <p:grpSpPr>
          <a:xfrm>
            <a:off x="2016548" y="-47101"/>
            <a:ext cx="6321602" cy="925503"/>
            <a:chOff x="-1" y="0"/>
            <a:chExt cx="6321601" cy="925501"/>
          </a:xfrm>
        </p:grpSpPr>
        <p:sp>
          <p:nvSpPr>
            <p:cNvPr id="234" name="Rectangle"/>
            <p:cNvSpPr/>
            <p:nvPr/>
          </p:nvSpPr>
          <p:spPr>
            <a:xfrm>
              <a:off x="-2" y="0"/>
              <a:ext cx="5643906" cy="92550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grpSp>
          <p:nvGrpSpPr>
            <p:cNvPr id="237" name="Do now…"/>
            <p:cNvGrpSpPr/>
            <p:nvPr/>
          </p:nvGrpSpPr>
          <p:grpSpPr>
            <a:xfrm>
              <a:off x="11739" y="11739"/>
              <a:ext cx="6309861" cy="902022"/>
              <a:chOff x="0" y="0"/>
              <a:chExt cx="6309860" cy="902020"/>
            </a:xfrm>
          </p:grpSpPr>
          <p:sp>
            <p:nvSpPr>
              <p:cNvPr id="235" name="Rectangle"/>
              <p:cNvSpPr/>
              <p:nvPr/>
            </p:nvSpPr>
            <p:spPr>
              <a:xfrm>
                <a:off x="-1" y="-1"/>
                <a:ext cx="6309862" cy="902022"/>
              </a:xfrm>
              <a:prstGeom prst="rect">
                <a:avLst/>
              </a:prstGeom>
              <a:solidFill>
                <a:srgbClr val="FFFFFF"/>
              </a:solidFill>
              <a:ln w="25400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defTabSz="507148">
                  <a:defRPr sz="1300">
                    <a:solidFill>
                      <a:schemeClr val="accent5"/>
                    </a:solidFill>
                  </a:defRPr>
                </a:pPr>
              </a:p>
            </p:txBody>
          </p:sp>
          <p:sp>
            <p:nvSpPr>
              <p:cNvPr id="236" name="Review: Pre-test problem #5…"/>
              <p:cNvSpPr txBox="1"/>
              <p:nvPr/>
            </p:nvSpPr>
            <p:spPr>
              <a:xfrm>
                <a:off x="15763" y="15763"/>
                <a:ext cx="6278334" cy="87049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1" tIns="91421" rIns="91421" bIns="91421" numCol="1" anchor="t">
                <a:normAutofit fontScale="100000" lnSpcReduction="0"/>
              </a:bodyPr>
              <a:lstStyle/>
              <a:p>
                <a:pPr defTabSz="319503">
                  <a:defRPr sz="1512">
                    <a:latin typeface="+mn-lt"/>
                    <a:ea typeface="+mn-ea"/>
                    <a:cs typeface="+mn-cs"/>
                    <a:sym typeface="Arial"/>
                  </a:defRPr>
                </a:pPr>
                <a:r>
                  <a:t>Review: Pre-test problem #5</a:t>
                </a:r>
              </a:p>
              <a:p>
                <a:pPr defTabSz="319503">
                  <a:defRPr sz="1512">
                    <a:solidFill>
                      <a:schemeClr val="accent5"/>
                    </a:solidFill>
                  </a:defRPr>
                </a:pPr>
                <a:r>
                  <a:t>be sure to:</a:t>
                </a:r>
                <a:r>
                  <a:rPr>
                    <a:solidFill>
                      <a:schemeClr val="accent5">
                        <a:lumOff val="-9843"/>
                      </a:schemeClr>
                    </a:solidFill>
                  </a:rPr>
                  <a:t> </a:t>
                </a:r>
                <a:r>
                  <a:rPr>
                    <a:solidFill>
                      <a:schemeClr val="accent1"/>
                    </a:solidFill>
                  </a:rPr>
                  <a:t>Check if your answer was correct.  Explain how to get the right answer in your notebook.  Be prepared to share out.</a:t>
                </a:r>
              </a:p>
            </p:txBody>
          </p:sp>
        </p:grpSp>
      </p:grpSp>
      <p:pic>
        <p:nvPicPr>
          <p:cNvPr id="2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6100" y="1473200"/>
            <a:ext cx="4191000" cy="21971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79963" y="1485350"/>
            <a:ext cx="4230587" cy="219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