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5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1"/>
            <a:ext cx="5621105" cy="398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4" y="4717938"/>
            <a:ext cx="336805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6" cy="6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solve computational problems?</a:t>
            </a:r>
          </a:p>
        </p:txBody>
      </p:sp>
      <p:sp>
        <p:nvSpPr>
          <p:cNvPr id="190" name="Dr. O’Brien. 3/1/22"/>
          <p:cNvSpPr txBox="1"/>
          <p:nvPr/>
        </p:nvSpPr>
        <p:spPr>
          <a:xfrm>
            <a:off x="7260108" y="39450"/>
            <a:ext cx="157426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3/29/22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79" y="4629606"/>
            <a:ext cx="8552703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recursion to search through data?</a:t>
            </a:r>
          </a:p>
        </p:txBody>
      </p:sp>
      <p:sp>
        <p:nvSpPr>
          <p:cNvPr id="46" name="Dr. O’Brien. 3/1/22"/>
          <p:cNvSpPr txBox="1"/>
          <p:nvPr/>
        </p:nvSpPr>
        <p:spPr>
          <a:xfrm>
            <a:off x="7260108" y="39450"/>
            <a:ext cx="14753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Dr. O’Brien. 4/6/22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4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4" cy="3002404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4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4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4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1"/>
            <a:ext cx="4572000" cy="5143507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4" cy="4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4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462314" indent="-408213" algn="l">
              <a:lnSpc>
                <a:spcPct val="100000"/>
              </a:lnSpc>
              <a:buClrTx/>
              <a:buFontTx/>
            </a:lvl2pPr>
            <a:lvl3pPr marL="1919514" algn="l">
              <a:lnSpc>
                <a:spcPct val="100000"/>
              </a:lnSpc>
              <a:buClrTx/>
              <a:buFontTx/>
            </a:lvl3pPr>
            <a:lvl4pPr marL="2376714" algn="l">
              <a:lnSpc>
                <a:spcPct val="100000"/>
              </a:lnSpc>
              <a:buClrTx/>
              <a:buFontTx/>
            </a:lvl4pPr>
            <a:lvl5pPr marL="28339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6;p13"/>
          <p:cNvSpPr txBox="1"/>
          <p:nvPr>
            <p:ph type="ctrTitle"/>
          </p:nvPr>
        </p:nvSpPr>
        <p:spPr>
          <a:xfrm>
            <a:off x="2371725" y="630221"/>
            <a:ext cx="6331500" cy="1542007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9.3</a:t>
            </a:r>
          </a:p>
        </p:txBody>
      </p:sp>
      <p:sp>
        <p:nvSpPr>
          <p:cNvPr id="201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indent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indent="0">
              <a:lnSpc>
                <a:spcPct val="80000"/>
              </a:lnSpc>
              <a:defRPr sz="1600"/>
            </a:pPr>
            <a:r>
              <a:t>6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118;p19"/>
          <p:cNvGrpSpPr/>
          <p:nvPr/>
        </p:nvGrpSpPr>
        <p:grpSpPr>
          <a:xfrm>
            <a:off x="1781654" y="620249"/>
            <a:ext cx="6244208" cy="914174"/>
            <a:chOff x="0" y="0"/>
            <a:chExt cx="6244207" cy="914172"/>
          </a:xfrm>
        </p:grpSpPr>
        <p:sp>
          <p:nvSpPr>
            <p:cNvPr id="203" name="Rectangle"/>
            <p:cNvSpPr/>
            <p:nvPr/>
          </p:nvSpPr>
          <p:spPr>
            <a:xfrm>
              <a:off x="-1" y="0"/>
              <a:ext cx="5574804" cy="91417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206" name="Do now…"/>
            <p:cNvGrpSpPr/>
            <p:nvPr/>
          </p:nvGrpSpPr>
          <p:grpSpPr>
            <a:xfrm>
              <a:off x="11593" y="11591"/>
              <a:ext cx="6232614" cy="890988"/>
              <a:chOff x="0" y="0"/>
              <a:chExt cx="6232613" cy="890986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-1" y="-1"/>
                <a:ext cx="6232614" cy="890988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205" name="Practice problem #1…"/>
              <p:cNvSpPr txBox="1"/>
              <p:nvPr/>
            </p:nvSpPr>
            <p:spPr>
              <a:xfrm>
                <a:off x="15568" y="15571"/>
                <a:ext cx="6201474" cy="8598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/>
                </a:lvl1pPr>
              </a:lstStyle>
              <a:p>
                <a:pPr/>
                <a:r>
                  <a:t>Today’s activity</a:t>
                </a:r>
              </a:p>
            </p:txBody>
          </p:sp>
        </p:grpSp>
      </p:grpSp>
      <p:sp>
        <p:nvSpPr>
          <p:cNvPr id="208" name="Go to your workstation.…"/>
          <p:cNvSpPr txBox="1"/>
          <p:nvPr/>
        </p:nvSpPr>
        <p:spPr>
          <a:xfrm>
            <a:off x="1893701" y="1763803"/>
            <a:ext cx="5084058" cy="21844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Go to a work station. Sit at least </a:t>
            </a:r>
            <a:r>
              <a:rPr b="1"/>
              <a:t>one space apart </a:t>
            </a:r>
            <a:r>
              <a:t>from your nearest neighbor</a:t>
            </a:r>
            <a:r>
              <a:rPr b="1"/>
              <a:t> </a:t>
            </a:r>
            <a:r>
              <a:t> 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b="1"/>
              <a:t>Silently </a:t>
            </a:r>
            <a:r>
              <a:t>complete </a:t>
            </a:r>
            <a:r>
              <a:rPr b="1"/>
              <a:t>Recusive Binary Search Assignment </a:t>
            </a:r>
            <a:r>
              <a:t>on </a:t>
            </a:r>
            <a:r>
              <a:rPr b="1"/>
              <a:t>AP Classroom</a:t>
            </a:r>
            <a:r>
              <a:t>!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Use code tracing tables or other means to </a:t>
            </a:r>
            <a:r>
              <a:rPr b="1"/>
              <a:t>make your thinking visible</a:t>
            </a:r>
            <a:r>
              <a:t>!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When you’re finished, go through your answers. Write a sentence for each question you got wrong explaining what you will do differently in the future.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Vocabulary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6">
              <a:defRPr sz="2900"/>
            </a:lvl1pPr>
          </a:lstStyle>
          <a:p>
            <a:pPr/>
            <a:r>
              <a:t>Vocabulary </a:t>
            </a:r>
          </a:p>
        </p:txBody>
      </p:sp>
      <p:sp>
        <p:nvSpPr>
          <p:cNvPr id="211" name="Coefficient matrix…"/>
          <p:cNvSpPr txBox="1"/>
          <p:nvPr/>
        </p:nvSpPr>
        <p:spPr>
          <a:xfrm>
            <a:off x="1988524" y="2548751"/>
            <a:ext cx="613514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The </a:t>
            </a:r>
            <a:r>
              <a:rPr b="1">
                <a:solidFill>
                  <a:schemeClr val="accent1">
                    <a:lumOff val="-6117"/>
                  </a:schemeClr>
                </a:solidFill>
              </a:rPr>
              <a:t>binary search</a:t>
            </a:r>
            <a:r>
              <a:t> algorithm starts at the middle of a sorted array or ArrayList and eliminates half of the array or ArrayList in each iteration until the desired value is found or all elements have been eliminated.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212" name="Coefficient matrix…"/>
          <p:cNvSpPr txBox="1"/>
          <p:nvPr/>
        </p:nvSpPr>
        <p:spPr>
          <a:xfrm>
            <a:off x="2136862" y="1531952"/>
            <a:ext cx="5838465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 The </a:t>
            </a:r>
            <a:r>
              <a:rPr b="1">
                <a:solidFill>
                  <a:schemeClr val="accent1">
                    <a:lumOff val="-6117"/>
                  </a:schemeClr>
                </a:solidFill>
              </a:rPr>
              <a:t>linear search</a:t>
            </a:r>
            <a:r>
              <a:t> algorithm starts at the middle of an array or ArrayList and search through each element until the desired value is found or all elements have been eliminated.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1" grpId="2"/>
      <p:bldP build="whole" bldLvl="1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6">
              <a:defRPr sz="2900"/>
            </a:pPr>
          </a:p>
        </p:txBody>
      </p:sp>
      <p:grpSp>
        <p:nvGrpSpPr>
          <p:cNvPr id="217" name="framing…"/>
          <p:cNvGrpSpPr/>
          <p:nvPr/>
        </p:nvGrpSpPr>
        <p:grpSpPr>
          <a:xfrm>
            <a:off x="4137999" y="1037934"/>
            <a:ext cx="4070442" cy="2988437"/>
            <a:chOff x="-1" y="0"/>
            <a:chExt cx="4070441" cy="2988436"/>
          </a:xfrm>
        </p:grpSpPr>
        <p:sp>
          <p:nvSpPr>
            <p:cNvPr id="215" name="Rectangle"/>
            <p:cNvSpPr/>
            <p:nvPr/>
          </p:nvSpPr>
          <p:spPr>
            <a:xfrm>
              <a:off x="-2" y="-1"/>
              <a:ext cx="4070442" cy="2988437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216" name="framing…"/>
            <p:cNvSpPr txBox="1"/>
            <p:nvPr/>
          </p:nvSpPr>
          <p:spPr>
            <a:xfrm>
              <a:off x="12698" y="12699"/>
              <a:ext cx="4045042" cy="2963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recursion to search through data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Recursion is a very powerful tool for making algorithms. We’ll see how it makes search easier.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Using recursion in sorting algorithms</a:t>
              </a:r>
            </a:p>
          </p:txBody>
        </p:sp>
      </p:grp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