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in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a:t>
            </a:r>
          </a:p>
          <a:p>
            <a:pPr/>
            <a:r>
              <a:t>transpose </a:t>
            </a:r>
          </a:p>
          <a:p>
            <a:pPr/>
            <a:r>
              <a:t>cofactor matrix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THIS PROBLEM CONTINUES ONE FROM PAST WEEKS HW.</a:t>
            </a:r>
          </a:p>
          <a:p>
            <a:pPr/>
          </a:p>
          <a:p>
            <a:pPr marL="187156" indent="-187156">
              <a:buSzPct val="100000"/>
              <a:buAutoNum type="arabicPeriod" startAt="1"/>
            </a:pPr>
            <a:r>
              <a:t>Every batch has the same amount of peanuts (5 kg). The table contains info with new recipes.</a:t>
            </a:r>
          </a:p>
          <a:p>
            <a:pPr marL="187156" indent="-187156">
              <a:buSzPct val="100000"/>
              <a:buAutoNum type="arabicPeriod" startAt="1"/>
            </a:pPr>
            <a:br/>
            <a:r>
              <a:t>7b + 6s + 2f = 380</a:t>
            </a:r>
            <a:br/>
            <a:r>
              <a:t>5b + 5s + 5f = 500</a:t>
            </a:r>
            <a:br/>
            <a:r>
              <a:t>2b + 5s + 8f = 620</a:t>
            </a:r>
          </a:p>
          <a:p>
            <a:pPr marL="187156" indent="-187156">
              <a:buSzPct val="100000"/>
              <a:buAutoNum type="arabicPeriod" startAt="1"/>
            </a:pPr>
            <a:r>
              <a:t>You could </a:t>
            </a:r>
            <a:r>
              <a:rPr b="1"/>
              <a:t>try </a:t>
            </a:r>
            <a:r>
              <a:t>to find the inverse for the coefficient matrix, the multiply that by the solution matrix to find the value of [b s f].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See handwritten answer key for solutions</a:t>
            </a:r>
          </a:p>
          <a:p>
            <a:pPr/>
          </a:p>
          <a:p>
            <a:pPr/>
            <a:r>
              <a:t>Pre-planned questions: </a:t>
            </a:r>
          </a:p>
          <a:p>
            <a:pPr/>
            <a:r>
              <a:t>+What does it tell you if the matrix has no inverse? It means that there isn’t just one solution for this problem, so the quick formula won’t work</a:t>
            </a:r>
          </a:p>
          <a:p>
            <a:pPr/>
            <a:r>
              <a:t>+How do determine if the system has no solutions or infinitely many? Apply gaussian elimination to [A | B]. You’ll get row echelon form [A’ | B’] if you get any rows where all the values of A’ are 0 then there isn’t one solution (but you already know this because the determinant is 0).  If the value for B’ in that row is not 0, then there’s no solution, otherwise infinitely many.  </a:t>
            </a:r>
          </a:p>
          <a:p>
            <a:pPr marL="140368" indent="-140368">
              <a:buSzPct val="100000"/>
              <a:buChar char="+"/>
            </a:pPr>
            <a:r>
              <a:t>How can I find a solution that works? Pick an arbitrary value for for f, then think about how you can use your row echelon form to figure out the amount of b and s to use.</a:t>
            </a:r>
          </a:p>
          <a:p>
            <a:pPr marL="140368" indent="-140368">
              <a:buSzPct val="100000"/>
              <a:buChar char="+"/>
            </a:pPr>
            <a:r>
              <a:t>Why doesn’t it make sense if the values you get for b, s, and f are negative? Because you can’t make negative batches!</a:t>
            </a:r>
          </a:p>
          <a:p>
            <a:pPr/>
            <a:r>
              <a:t>CHALLENGE QUESTION (write on board):</a:t>
            </a:r>
          </a:p>
          <a:p>
            <a:pPr/>
            <a:r>
              <a:t>+review your solution from (b).  What values did you get for b,s, and f</a:t>
            </a:r>
            <a:br/>
            <a:r>
              <a:t>Suppose that the cost and sales price for each mix is given below:</a:t>
            </a:r>
          </a:p>
          <a:p>
            <a:pPr/>
          </a:p>
          <a:p>
            <a:pPr/>
            <a:r>
              <a:t>                 COST.     SALES PRICE</a:t>
            </a:r>
          </a:p>
          <a:p>
            <a:pPr/>
            <a:r>
              <a:t>BULK:       3.69.       4.99</a:t>
            </a:r>
          </a:p>
          <a:p>
            <a:pPr/>
            <a:r>
              <a:t>STND:       3.86.       5.50</a:t>
            </a:r>
          </a:p>
          <a:p>
            <a:pPr/>
            <a:r>
              <a:t>FANCY:     4.45.       6.50</a:t>
            </a:r>
          </a:p>
          <a:p>
            <a:pPr/>
          </a:p>
          <a:p>
            <a:pPr marL="187157" indent="-187157">
              <a:buSzPct val="100000"/>
              <a:buAutoNum type="arabicPeriod" startAt="1"/>
            </a:pPr>
            <a:r>
              <a:t>What’s the overall </a:t>
            </a:r>
            <a:r>
              <a:rPr b="1"/>
              <a:t>profit </a:t>
            </a:r>
            <a:r>
              <a:t>for your solution?</a:t>
            </a:r>
          </a:p>
          <a:p>
            <a:pPr marL="187157" indent="-187157">
              <a:buSzPct val="100000"/>
              <a:buAutoNum type="arabicPeriod" startAt="1"/>
            </a:pPr>
            <a:r>
              <a:t>How could you make the profit bigger (try playing around with different solutions)?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last five minutes of class. share out.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4" cy="2"/>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4" cy="2"/>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3" cy="2"/>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114300" indent="0" algn="l">
              <a:lnSpc>
                <a:spcPct val="100000"/>
              </a:lnSpc>
              <a:buClrTx/>
              <a:buSzTx/>
              <a:buFontTx/>
              <a:buNone/>
              <a:defRPr>
                <a:solidFill>
                  <a:srgbClr val="FFFFFF"/>
                </a:solidFill>
              </a:defRPr>
            </a:lvl1pPr>
            <a:lvl2pPr marL="114300" indent="114300" algn="l">
              <a:lnSpc>
                <a:spcPct val="100000"/>
              </a:lnSpc>
              <a:buClrTx/>
              <a:buSzTx/>
              <a:buFontTx/>
              <a:buNone/>
              <a:defRPr>
                <a:solidFill>
                  <a:srgbClr val="FFFFFF"/>
                </a:solidFill>
              </a:defRPr>
            </a:lvl2pPr>
            <a:lvl3pPr marL="114300" indent="114300" algn="l">
              <a:lnSpc>
                <a:spcPct val="100000"/>
              </a:lnSpc>
              <a:buClrTx/>
              <a:buSzTx/>
              <a:buFontTx/>
              <a:buNone/>
              <a:defRPr>
                <a:solidFill>
                  <a:srgbClr val="FFFFFF"/>
                </a:solidFill>
              </a:defRPr>
            </a:lvl3pPr>
            <a:lvl4pPr marL="114300" indent="114300" algn="l">
              <a:lnSpc>
                <a:spcPct val="100000"/>
              </a:lnSpc>
              <a:buClrTx/>
              <a:buSzTx/>
              <a:buFontTx/>
              <a:buNone/>
              <a:defRPr>
                <a:solidFill>
                  <a:srgbClr val="FFFFFF"/>
                </a:solidFill>
              </a:defRPr>
            </a:lvl4pPr>
            <a:lvl5pPr marL="1143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4" cy="2"/>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2" y="4717937"/>
            <a:ext cx="336808"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8"/>
            <a:ext cx="6244204" cy="5"/>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7"/>
            <a:ext cx="6244204" cy="5"/>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5" cy="5"/>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10/25/21</a:t>
            </a:r>
          </a:p>
        </p:txBody>
      </p:sp>
      <p:sp>
        <p:nvSpPr>
          <p:cNvPr id="161" name="Slide Number"/>
          <p:cNvSpPr txBox="1"/>
          <p:nvPr>
            <p:ph type="sldNum" sz="quarter" idx="2"/>
          </p:nvPr>
        </p:nvSpPr>
        <p:spPr>
          <a:xfrm>
            <a:off x="8709895"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3"/>
            <a:ext cx="5621103" cy="398746"/>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1" cy="2"/>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1" cy="2"/>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397250" y="4655006"/>
            <a:ext cx="8552700" cy="36064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sz="1200">
                <a:solidFill>
                  <a:srgbClr val="000000"/>
                </a:solidFill>
                <a:latin typeface="Lato"/>
                <a:ea typeface="Lato"/>
                <a:cs typeface="Lato"/>
                <a:sym typeface="Lato"/>
              </a:defRPr>
            </a:pPr>
            <a:r>
              <a:t>class: </a:t>
            </a:r>
            <a:r>
              <a:rPr b="0"/>
              <a:t>precalc </a:t>
            </a:r>
            <a:r>
              <a:t>goal: </a:t>
            </a:r>
            <a:r>
              <a:rPr b="0"/>
              <a:t>HDW use linear algebra strategies to solve real world problems?</a:t>
            </a:r>
          </a:p>
        </p:txBody>
      </p:sp>
      <p:sp>
        <p:nvSpPr>
          <p:cNvPr id="45" name="Dr. O’Brien 4/5/22"/>
          <p:cNvSpPr txBox="1"/>
          <p:nvPr/>
        </p:nvSpPr>
        <p:spPr>
          <a:xfrm>
            <a:off x="6731910" y="39450"/>
            <a:ext cx="2095053"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a:latin typeface="+mj-lt"/>
                <a:ea typeface="+mj-ea"/>
                <a:cs typeface="+mj-cs"/>
                <a:sym typeface="Helvetica"/>
              </a:defRPr>
            </a:lvl1pPr>
          </a:lstStyle>
          <a:p>
            <a:pPr/>
            <a:r>
              <a:t>Dr. O’Brien 4/7/22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3"/>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3" cy="3002403"/>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3"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3"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3" cy="2"/>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2"/>
            <a:ext cx="4572000" cy="5143505"/>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8"/>
            <a:ext cx="468303" cy="3"/>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3"/>
          </a:xfrm>
          <a:prstGeom prst="rect">
            <a:avLst/>
          </a:prstGeom>
        </p:spPr>
        <p:txBody>
          <a:bodyPr/>
          <a:lstStyle>
            <a:lvl1pPr marL="114300" indent="0">
              <a:lnSpc>
                <a:spcPct val="100000"/>
              </a:lnSpc>
              <a:buClrTx/>
              <a:buSzTx/>
              <a:buFontTx/>
              <a:buNone/>
              <a:defRPr sz="2100"/>
            </a:lvl1pPr>
            <a:lvl2pPr marL="114300" indent="114300">
              <a:lnSpc>
                <a:spcPct val="100000"/>
              </a:lnSpc>
              <a:buClrTx/>
              <a:buSzTx/>
              <a:buFontTx/>
              <a:buNone/>
              <a:defRPr sz="2100"/>
            </a:lvl2pPr>
            <a:lvl3pPr marL="114300" indent="114300">
              <a:lnSpc>
                <a:spcPct val="100000"/>
              </a:lnSpc>
              <a:buClrTx/>
              <a:buSzTx/>
              <a:buFontTx/>
              <a:buNone/>
              <a:defRPr sz="2100"/>
            </a:lvl3pPr>
            <a:lvl4pPr marL="114300" indent="114300">
              <a:lnSpc>
                <a:spcPct val="100000"/>
              </a:lnSpc>
              <a:buClrTx/>
              <a:buSzTx/>
              <a:buFontTx/>
              <a:buNone/>
              <a:defRPr sz="2100"/>
            </a:lvl4pPr>
            <a:lvl5pPr marL="1143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1" cy="2"/>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3"/>
          </a:xfrm>
          <a:prstGeom prst="rect">
            <a:avLst/>
          </a:prstGeom>
        </p:spPr>
        <p:txBody>
          <a:bodyPr anchor="ctr"/>
          <a:lstStyle>
            <a:lvl1pPr marL="0" indent="228600" algn="l">
              <a:lnSpc>
                <a:spcPct val="100000"/>
              </a:lnSpc>
              <a:buClrTx/>
              <a:buSzTx/>
              <a:buFontTx/>
              <a:buNone/>
            </a:lvl1pPr>
            <a:lvl2pPr marL="1233714" indent="-408213" algn="l">
              <a:lnSpc>
                <a:spcPct val="100000"/>
              </a:lnSpc>
              <a:buClrTx/>
              <a:buFontTx/>
            </a:lvl2pPr>
            <a:lvl3pPr marL="1690914" algn="l">
              <a:lnSpc>
                <a:spcPct val="100000"/>
              </a:lnSpc>
              <a:buClrTx/>
              <a:buFontTx/>
            </a:lvl3pPr>
            <a:lvl4pPr marL="2148114" algn="l">
              <a:lnSpc>
                <a:spcPct val="100000"/>
              </a:lnSpc>
              <a:buClrTx/>
              <a:buFontTx/>
            </a:lvl4pPr>
            <a:lvl5pPr marL="26053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1" cy="2"/>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1" cy="2"/>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p>
            <a:pPr/>
            <a:r>
              <a:t>xx%</a:t>
            </a:r>
          </a:p>
        </p:txBody>
      </p:sp>
      <p:sp>
        <p:nvSpPr>
          <p:cNvPr id="6" name="Body Level One…"/>
          <p:cNvSpPr txBox="1"/>
          <p:nvPr>
            <p:ph type="body" idx="1"/>
          </p:nvPr>
        </p:nvSpPr>
        <p:spPr>
          <a:xfrm>
            <a:off x="853950" y="2919450"/>
            <a:ext cx="7436102" cy="10716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0" y="4717936"/>
            <a:ext cx="336809" cy="335247"/>
          </a:xfrm>
          <a:prstGeom prst="rect">
            <a:avLst/>
          </a:prstGeom>
          <a:ln w="12700">
            <a:miter lim="400000"/>
          </a:ln>
        </p:spPr>
        <p:txBody>
          <a:bodyPr wrap="none" lIns="91422" tIns="91422" rIns="91422" bIns="91422"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2"/>
            <a:ext cx="6331500" cy="1542005"/>
          </a:xfrm>
          <a:prstGeom prst="rect">
            <a:avLst/>
          </a:prstGeom>
        </p:spPr>
        <p:txBody>
          <a:bodyPr/>
          <a:lstStyle/>
          <a:p>
            <a:pPr>
              <a:defRPr sz="4300">
                <a:solidFill>
                  <a:srgbClr val="0000FF"/>
                </a:solidFill>
              </a:defRPr>
            </a:pPr>
            <a:r>
              <a:t>Fall 2021 Precalc</a:t>
            </a:r>
          </a:p>
          <a:p>
            <a:pPr>
              <a:defRPr sz="4300">
                <a:solidFill>
                  <a:srgbClr val="0000FF"/>
                </a:solidFill>
              </a:defRPr>
            </a:pPr>
            <a:r>
              <a:t>Lesson 9.5</a:t>
            </a:r>
          </a:p>
        </p:txBody>
      </p:sp>
      <p:sp>
        <p:nvSpPr>
          <p:cNvPr id="186" name="Google Shape;77;p13"/>
          <p:cNvSpPr txBox="1"/>
          <p:nvPr>
            <p:ph type="subTitle" sz="quarter" idx="1"/>
          </p:nvPr>
        </p:nvSpPr>
        <p:spPr>
          <a:xfrm>
            <a:off x="2402967" y="3238450"/>
            <a:ext cx="6331503" cy="1241700"/>
          </a:xfrm>
          <a:prstGeom prst="rect">
            <a:avLst/>
          </a:prstGeom>
        </p:spPr>
        <p:txBody>
          <a:bodyPr/>
          <a:lstStyle/>
          <a:p>
            <a:pPr marL="0">
              <a:lnSpc>
                <a:spcPct val="80000"/>
              </a:lnSpc>
              <a:defRPr sz="1600"/>
            </a:pPr>
            <a:r>
              <a:t>Dr. O’Brien</a:t>
            </a:r>
          </a:p>
          <a:p>
            <a:pPr marL="0">
              <a:lnSpc>
                <a:spcPct val="80000"/>
              </a:lnSpc>
              <a:defRPr sz="1600"/>
            </a:pPr>
            <a:r>
              <a:t>Herbert H. Lehman High School</a:t>
            </a:r>
          </a:p>
          <a:p>
            <a:pPr marL="0">
              <a:lnSpc>
                <a:spcPct val="80000"/>
              </a:lnSpc>
              <a:defRPr sz="1600"/>
            </a:pPr>
            <a:r>
              <a:t>7 April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Be sure to: do the work below in your saved copy of thenAlice’s restaurant Pyret file:…"/>
          <p:cNvSpPr txBox="1"/>
          <p:nvPr/>
        </p:nvSpPr>
        <p:spPr>
          <a:xfrm>
            <a:off x="1990674" y="488174"/>
            <a:ext cx="6269917" cy="52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chemeClr val="accent5">
                    <a:satOff val="-3088"/>
                    <a:lumOff val="12696"/>
                  </a:schemeClr>
                </a:solidFill>
                <a:latin typeface="+mj-lt"/>
                <a:ea typeface="+mj-ea"/>
                <a:cs typeface="+mj-cs"/>
                <a:sym typeface="Helvetica"/>
              </a:defRPr>
            </a:pPr>
            <a:r>
              <a:t>Do now…</a:t>
            </a:r>
            <a:r>
              <a:rPr>
                <a:solidFill>
                  <a:schemeClr val="accent3"/>
                </a:solidFill>
              </a:rPr>
              <a:t>Get out your notebook/binder. Write down the  </a:t>
            </a:r>
            <a:r>
              <a:rPr>
                <a:solidFill>
                  <a:srgbClr val="FF2600"/>
                </a:solidFill>
              </a:rPr>
              <a:t>date</a:t>
            </a:r>
            <a:r>
              <a:rPr>
                <a:solidFill>
                  <a:schemeClr val="accent3"/>
                </a:solidFill>
              </a:rPr>
              <a:t> and </a:t>
            </a:r>
            <a:r>
              <a:rPr>
                <a:solidFill>
                  <a:srgbClr val="E22400"/>
                </a:solidFill>
              </a:rPr>
              <a:t>goal</a:t>
            </a:r>
            <a:r>
              <a:rPr>
                <a:solidFill>
                  <a:schemeClr val="accent3"/>
                </a:solidFill>
              </a:rPr>
              <a:t>.</a:t>
            </a:r>
          </a:p>
        </p:txBody>
      </p:sp>
      <p:sp>
        <p:nvSpPr>
          <p:cNvPr id="191" name="Be sure to……"/>
          <p:cNvSpPr txBox="1"/>
          <p:nvPr/>
        </p:nvSpPr>
        <p:spPr>
          <a:xfrm>
            <a:off x="1165749" y="1241699"/>
            <a:ext cx="3744401" cy="2590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FFAB01"/>
                </a:solidFill>
                <a:latin typeface="+mj-lt"/>
                <a:ea typeface="+mj-ea"/>
                <a:cs typeface="+mj-cs"/>
                <a:sym typeface="Helvetica"/>
              </a:defRPr>
            </a:pPr>
            <a:r>
              <a:t>Be sure to…</a:t>
            </a:r>
          </a:p>
          <a:p>
            <a:pPr marL="187156" indent="-187156">
              <a:buClr>
                <a:srgbClr val="FF6A00"/>
              </a:buClr>
              <a:buSzPct val="100000"/>
              <a:buAutoNum type="arabicPeriod" startAt="1"/>
              <a:defRPr>
                <a:solidFill>
                  <a:srgbClr val="011D57"/>
                </a:solidFill>
                <a:latin typeface="+mj-lt"/>
                <a:ea typeface="+mj-ea"/>
                <a:cs typeface="+mj-cs"/>
                <a:sym typeface="Helvetica"/>
              </a:defRPr>
            </a:pPr>
            <a:r>
              <a:t>Get out your work for </a:t>
            </a:r>
            <a:r>
              <a:rPr b="1"/>
              <a:t>Pset #7.</a:t>
            </a:r>
            <a:r>
              <a:t> Review how much progress you’ve made so far.</a:t>
            </a:r>
          </a:p>
          <a:p>
            <a:pPr marL="187156" indent="-187156">
              <a:buClr>
                <a:srgbClr val="FF6A00"/>
              </a:buClr>
              <a:buSzPct val="100000"/>
              <a:buAutoNum type="arabicPeriod" startAt="1"/>
              <a:defRPr>
                <a:solidFill>
                  <a:srgbClr val="011D57"/>
                </a:solidFill>
                <a:latin typeface="+mj-lt"/>
                <a:ea typeface="+mj-ea"/>
                <a:cs typeface="+mj-cs"/>
                <a:sym typeface="Helvetica"/>
              </a:defRPr>
            </a:pPr>
            <a:r>
              <a:t>Write down which problems you’ve completed (e.g. if you finished the first two but not the third, you can write down </a:t>
            </a:r>
            <a:r>
              <a:rPr b="1"/>
              <a:t>(1) and (2)</a:t>
            </a:r>
            <a:r>
              <a:t>)</a:t>
            </a:r>
          </a:p>
          <a:p>
            <a:pPr marL="187156" indent="-187156">
              <a:buClr>
                <a:srgbClr val="FF6A00"/>
              </a:buClr>
              <a:buSzPct val="100000"/>
              <a:buAutoNum type="arabicPeriod" startAt="1"/>
              <a:defRPr>
                <a:solidFill>
                  <a:srgbClr val="011D57"/>
                </a:solidFill>
                <a:latin typeface="+mj-lt"/>
                <a:ea typeface="+mj-ea"/>
                <a:cs typeface="+mj-cs"/>
                <a:sym typeface="Helvetica"/>
              </a:defRPr>
            </a:pPr>
            <a:r>
              <a:t>Write down any remaining questions you have. </a:t>
            </a:r>
            <a:r>
              <a:rPr b="1"/>
              <a:t>Write down at least two questions</a:t>
            </a:r>
            <a:r>
              <a:t>.</a:t>
            </a:r>
          </a:p>
          <a:p>
            <a:pPr marL="187156" indent="-187156">
              <a:buClr>
                <a:srgbClr val="FF6A00"/>
              </a:buClr>
              <a:buSzPct val="100000"/>
              <a:buAutoNum type="arabicPeriod" startAt="1"/>
              <a:defRPr>
                <a:solidFill>
                  <a:srgbClr val="011D57"/>
                </a:solidFill>
                <a:latin typeface="+mj-lt"/>
                <a:ea typeface="+mj-ea"/>
                <a:cs typeface="+mj-cs"/>
                <a:sym typeface="Helvetica"/>
              </a:defRPr>
            </a:pPr>
            <a:r>
              <a:t>Write a sentence explaining, in general, how linear algebra is useful to solving real world problems.</a:t>
            </a:r>
          </a:p>
        </p:txBody>
      </p:sp>
      <p:pic>
        <p:nvPicPr>
          <p:cNvPr id="192" name="Image" descr="Image"/>
          <p:cNvPicPr>
            <a:picLocks noChangeAspect="1"/>
          </p:cNvPicPr>
          <p:nvPr/>
        </p:nvPicPr>
        <p:blipFill>
          <a:blip r:embed="rId3">
            <a:extLst/>
          </a:blip>
          <a:srcRect l="0" t="0" r="0" b="13952"/>
          <a:stretch>
            <a:fillRect/>
          </a:stretch>
        </p:blipFill>
        <p:spPr>
          <a:xfrm>
            <a:off x="5358954" y="1615281"/>
            <a:ext cx="3952521" cy="191308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1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Double-click to edit"/>
          <p:cNvSpPr txBox="1"/>
          <p:nvPr>
            <p:ph type="title"/>
          </p:nvPr>
        </p:nvSpPr>
        <p:spPr>
          <a:xfrm>
            <a:off x="2400250" y="575950"/>
            <a:ext cx="6321601" cy="635403"/>
          </a:xfrm>
          <a:prstGeom prst="rect">
            <a:avLst/>
          </a:prstGeom>
        </p:spPr>
        <p:txBody>
          <a:bodyPr/>
          <a:lstStyle/>
          <a:p>
            <a:pPr defTabSz="886967">
              <a:defRPr sz="2900"/>
            </a:pPr>
          </a:p>
        </p:txBody>
      </p:sp>
      <p:grpSp>
        <p:nvGrpSpPr>
          <p:cNvPr id="199" name="framing…"/>
          <p:cNvGrpSpPr/>
          <p:nvPr/>
        </p:nvGrpSpPr>
        <p:grpSpPr>
          <a:xfrm>
            <a:off x="4148458" y="1077535"/>
            <a:ext cx="4070437" cy="2988429"/>
            <a:chOff x="0" y="0"/>
            <a:chExt cx="4070436" cy="2988428"/>
          </a:xfrm>
        </p:grpSpPr>
        <p:sp>
          <p:nvSpPr>
            <p:cNvPr id="197" name="Rectangle"/>
            <p:cNvSpPr/>
            <p:nvPr/>
          </p:nvSpPr>
          <p:spPr>
            <a:xfrm>
              <a:off x="-1" y="-1"/>
              <a:ext cx="4070438" cy="2988430"/>
            </a:xfrm>
            <a:prstGeom prst="rect">
              <a:avLst/>
            </a:prstGeom>
            <a:noFill/>
            <a:ln w="25400" cap="flat">
              <a:solidFill>
                <a:schemeClr val="accent1"/>
              </a:solidFill>
              <a:prstDash val="solid"/>
              <a:round/>
            </a:ln>
            <a:effectLst/>
          </p:spPr>
          <p:txBody>
            <a:bodyPr wrap="square" lIns="0" tIns="0" rIns="0" bIns="0" numCol="1" anchor="t">
              <a:noAutofit/>
            </a:bodyPr>
            <a:lstStyle/>
            <a:p>
              <a:pPr defTabSz="886967">
                <a:lnSpc>
                  <a:spcPct val="115000"/>
                </a:lnSpc>
                <a:defRPr b="1" sz="1700">
                  <a:solidFill>
                    <a:srgbClr val="000000"/>
                  </a:solidFill>
                  <a:latin typeface="Lato"/>
                  <a:ea typeface="Lato"/>
                  <a:cs typeface="Lato"/>
                  <a:sym typeface="Lato"/>
                </a:defRPr>
              </a:pPr>
            </a:p>
          </p:txBody>
        </p:sp>
        <p:sp>
          <p:nvSpPr>
            <p:cNvPr id="198" name="framing…"/>
            <p:cNvSpPr txBox="1"/>
            <p:nvPr/>
          </p:nvSpPr>
          <p:spPr>
            <a:xfrm>
              <a:off x="12699" y="12699"/>
              <a:ext cx="4045038" cy="29630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defTabSz="886967">
                <a:lnSpc>
                  <a:spcPct val="115000"/>
                </a:lnSpc>
                <a:defRPr b="1" sz="1700">
                  <a:solidFill>
                    <a:schemeClr val="accent5"/>
                  </a:solidFill>
                  <a:latin typeface="Lato"/>
                  <a:ea typeface="Lato"/>
                  <a:cs typeface="Lato"/>
                  <a:sym typeface="Lato"/>
                </a:defRPr>
              </a:pPr>
              <a:r>
                <a:t>framing</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Use linear algebra strategies to solve real world problems</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why: </a:t>
              </a:r>
              <a:r>
                <a:rPr b="0"/>
                <a:t> This formula is useful for solving problems in business, science, and engineering!</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What to do when you can’t find the inverse</a:t>
              </a:r>
            </a:p>
          </p:txBody>
        </p:sp>
      </p:grpSp>
      <p:pic>
        <p:nvPicPr>
          <p:cNvPr id="200" name="Image" descr="Image"/>
          <p:cNvPicPr>
            <a:picLocks noChangeAspect="1"/>
          </p:cNvPicPr>
          <p:nvPr/>
        </p:nvPicPr>
        <p:blipFill>
          <a:blip r:embed="rId2">
            <a:extLst/>
          </a:blip>
          <a:stretch>
            <a:fillRect/>
          </a:stretch>
        </p:blipFill>
        <p:spPr>
          <a:xfrm>
            <a:off x="250446" y="1536872"/>
            <a:ext cx="3352803" cy="242570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4" name="Group"/>
          <p:cNvGrpSpPr/>
          <p:nvPr/>
        </p:nvGrpSpPr>
        <p:grpSpPr>
          <a:xfrm>
            <a:off x="1159801" y="2553127"/>
            <a:ext cx="7230798" cy="1973611"/>
            <a:chOff x="0" y="0"/>
            <a:chExt cx="7230797" cy="1973610"/>
          </a:xfrm>
        </p:grpSpPr>
        <p:sp>
          <p:nvSpPr>
            <p:cNvPr id="202" name="The marketing department at  Inc. has suggested that the company's trail mix products standardize with every mix being one-third peanuts. Adjusting the peanut portion of each recipe by also adjusting the chocolate portion leads to revised recipes, as giv"/>
            <p:cNvSpPr txBox="1"/>
            <p:nvPr/>
          </p:nvSpPr>
          <p:spPr>
            <a:xfrm>
              <a:off x="0" y="0"/>
              <a:ext cx="7230798" cy="19736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defRPr sz="1200">
                  <a:latin typeface="+mj-lt"/>
                  <a:ea typeface="+mj-ea"/>
                  <a:cs typeface="+mj-cs"/>
                  <a:sym typeface="Helvetica"/>
                </a:defRPr>
              </a:pPr>
              <a:r>
                <a:t>The marketing department at </a:t>
              </a:r>
              <a14:m>
                <m:oMath>
                  <m:sSup>
                    <m:e>
                      <m:r>
                        <m:rPr>
                          <m:nor/>
                        </m:rPr>
                        <a:rPr xmlns:a="http://schemas.openxmlformats.org/drawingml/2006/main" sz="1250" i="1">
                          <a:solidFill>
                            <a:srgbClr val="007AB9"/>
                          </a:solidFill>
                          <a:latin typeface="Cambria Math" panose="02040503050406030204" pitchFamily="18" charset="0"/>
                        </a:rPr>
                        <m:t>Jada</m:t>
                      </m:r>
                    </m:e>
                    <m:sup>
                      <m:r>
                        <a:rPr xmlns:a="http://schemas.openxmlformats.org/drawingml/2006/main" sz="1250" i="1">
                          <a:solidFill>
                            <a:srgbClr val="007AB9"/>
                          </a:solidFill>
                          <a:latin typeface="Cambria Math" panose="02040503050406030204" pitchFamily="18" charset="0"/>
                        </a:rPr>
                        <m:t>2</m:t>
                      </m:r>
                    </m:sup>
                  </m:sSup>
                </m:oMath>
              </a14:m>
              <a:r>
                <a:rPr>
                  <a:solidFill>
                    <a:schemeClr val="accent3">
                      <a:lumOff val="-9098"/>
                    </a:schemeClr>
                  </a:solidFill>
                </a:rPr>
                <a:t>Inc.</a:t>
              </a:r>
              <a:r>
                <a:t> has suggested that the company's trail mix products standardize with every mix being one-third peanuts. Adjusting the peanut portion of each recipe by also adjusting the chocolate portion leads to revised recipes, as given in the following table:</a:t>
              </a: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r>
                <a:t>The production manager insists that enough of each mix should be made so that no ingredients are left over at the end of the day.</a:t>
              </a:r>
            </a:p>
          </p:txBody>
        </p:sp>
        <p:pic>
          <p:nvPicPr>
            <p:cNvPr id="203" name="table.png" descr="table.png"/>
            <p:cNvPicPr>
              <a:picLocks noChangeAspect="1"/>
            </p:cNvPicPr>
            <p:nvPr/>
          </p:nvPicPr>
          <p:blipFill>
            <a:blip r:embed="rId3">
              <a:extLst/>
            </a:blip>
            <a:stretch>
              <a:fillRect/>
            </a:stretch>
          </p:blipFill>
          <p:spPr>
            <a:xfrm>
              <a:off x="1956872" y="645607"/>
              <a:ext cx="1954396" cy="896036"/>
            </a:xfrm>
            <a:prstGeom prst="rect">
              <a:avLst/>
            </a:prstGeom>
            <a:ln w="12700" cap="flat">
              <a:noFill/>
              <a:miter lim="400000"/>
            </a:ln>
            <a:effectLst/>
          </p:spPr>
        </p:pic>
      </p:grpSp>
      <p:sp>
        <p:nvSpPr>
          <p:cNvPr id="205" name="Be sure to: do the work below in your saved copy of thenAlice’s restaurant Pyret file:…"/>
          <p:cNvSpPr txBox="1"/>
          <p:nvPr/>
        </p:nvSpPr>
        <p:spPr>
          <a:xfrm>
            <a:off x="1731653" y="79100"/>
            <a:ext cx="4961193" cy="266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solidFill>
                  <a:srgbClr val="FF6A00"/>
                </a:solidFill>
                <a:latin typeface="+mj-lt"/>
                <a:ea typeface="+mj-ea"/>
                <a:cs typeface="+mj-cs"/>
                <a:sym typeface="Helvetica"/>
              </a:defRPr>
            </a:lvl1pPr>
          </a:lstStyle>
          <a:p>
            <a:pPr/>
            <a:r>
              <a:t>Today’s activity (continued)</a:t>
            </a:r>
          </a:p>
        </p:txBody>
      </p:sp>
      <p:sp>
        <p:nvSpPr>
          <p:cNvPr id="206" name="Your goal today is to determine how much of each mix should be made, so that both the marketing department and the production manager are happy.  You have to options when it comes to solving this problem. You’ll be using a worksheet to help guide your wo"/>
          <p:cNvSpPr txBox="1"/>
          <p:nvPr/>
        </p:nvSpPr>
        <p:spPr>
          <a:xfrm>
            <a:off x="1416174" y="879700"/>
            <a:ext cx="7366763" cy="1435101"/>
          </a:xfrm>
          <a:prstGeom prst="rect">
            <a:avLst/>
          </a:prstGeom>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5"/>
                </a:solidFill>
                <a:latin typeface="+mj-lt"/>
                <a:ea typeface="+mj-ea"/>
                <a:cs typeface="+mj-cs"/>
                <a:sym typeface="Helvetica"/>
              </a:defRPr>
            </a:pPr>
            <a:br/>
            <a:r>
              <a:rPr>
                <a:solidFill>
                  <a:schemeClr val="accent3">
                    <a:lumOff val="-9098"/>
                  </a:schemeClr>
                </a:solidFill>
              </a:rPr>
              <a:t>Your goal today is to </a:t>
            </a:r>
            <a:r>
              <a:rPr b="1">
                <a:solidFill>
                  <a:schemeClr val="accent3">
                    <a:lumOff val="-9098"/>
                  </a:schemeClr>
                </a:solidFill>
              </a:rPr>
              <a:t>determine how much of each mix should be made, so that both the marketing department and the production manager are happy</a:t>
            </a:r>
            <a:r>
              <a:rPr>
                <a:solidFill>
                  <a:schemeClr val="accent3">
                    <a:lumOff val="-9098"/>
                  </a:schemeClr>
                </a:solidFill>
              </a:rPr>
              <a:t>.  You have to options when it comes to solving this problem.</a:t>
            </a:r>
            <a:r>
              <a:t> </a:t>
            </a:r>
            <a:r>
              <a:rPr>
                <a:solidFill>
                  <a:schemeClr val="accent3">
                    <a:lumOff val="-9098"/>
                  </a:schemeClr>
                </a:solidFill>
              </a:rPr>
              <a:t>You’ll be using a worksheet to help guide your work.  </a:t>
            </a:r>
          </a:p>
          <a:p>
            <a:pPr>
              <a:defRPr sz="1200">
                <a:solidFill>
                  <a:srgbClr val="FFAB01"/>
                </a:solidFill>
                <a:latin typeface="+mj-lt"/>
                <a:ea typeface="+mj-ea"/>
                <a:cs typeface="+mj-cs"/>
                <a:sym typeface="Helvetica"/>
              </a:defRPr>
            </a:pPr>
            <a:r>
              <a:t>Be sure to…</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Do all work on notebook paper</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Carefully follow the directions on the worksheet</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Be prepared to turn in your work at the end of the period!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6"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Why is it impossible to use up all the ingredients with the new recipes?…"/>
          <p:cNvSpPr txBox="1"/>
          <p:nvPr/>
        </p:nvSpPr>
        <p:spPr>
          <a:xfrm>
            <a:off x="778972" y="1600200"/>
            <a:ext cx="3278434" cy="1079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latin typeface="+mj-lt"/>
                <a:ea typeface="+mj-ea"/>
                <a:cs typeface="+mj-cs"/>
                <a:sym typeface="Helvetica"/>
              </a:defRPr>
            </a:pPr>
            <a:r>
              <a:t>Why is it </a:t>
            </a:r>
            <a:r>
              <a:rPr b="1"/>
              <a:t>impossible </a:t>
            </a:r>
            <a:r>
              <a:t>to use up all the ingredients with the new recipes?</a:t>
            </a:r>
          </a:p>
          <a:p>
            <a:pPr marL="187156" indent="-187156">
              <a:buSzPct val="100000"/>
              <a:buAutoNum type="arabicPeriod" startAt="1"/>
              <a:defRPr>
                <a:latin typeface="+mj-lt"/>
                <a:ea typeface="+mj-ea"/>
                <a:cs typeface="+mj-cs"/>
                <a:sym typeface="Helvetica"/>
              </a:defRPr>
            </a:pPr>
            <a:r>
              <a:t>How does using linear algebra make this problem </a:t>
            </a:r>
            <a:r>
              <a:rPr b="1"/>
              <a:t>easier </a:t>
            </a:r>
            <a:r>
              <a:t>to solve than without it?</a:t>
            </a:r>
          </a:p>
        </p:txBody>
      </p:sp>
      <p:grpSp>
        <p:nvGrpSpPr>
          <p:cNvPr id="213" name="Reflection: Thinking about thinking…"/>
          <p:cNvGrpSpPr/>
          <p:nvPr/>
        </p:nvGrpSpPr>
        <p:grpSpPr>
          <a:xfrm>
            <a:off x="1404467" y="357128"/>
            <a:ext cx="7302728" cy="939692"/>
            <a:chOff x="0" y="0"/>
            <a:chExt cx="7302727" cy="939690"/>
          </a:xfrm>
        </p:grpSpPr>
        <p:sp>
          <p:nvSpPr>
            <p:cNvPr id="211" name="Rectangle"/>
            <p:cNvSpPr/>
            <p:nvPr/>
          </p:nvSpPr>
          <p:spPr>
            <a:xfrm>
              <a:off x="0" y="0"/>
              <a:ext cx="7302728" cy="93969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813816">
                <a:defRPr sz="1200">
                  <a:solidFill>
                    <a:schemeClr val="accent5"/>
                  </a:solidFill>
                  <a:latin typeface="+mj-lt"/>
                  <a:ea typeface="+mj-ea"/>
                  <a:cs typeface="+mj-cs"/>
                  <a:sym typeface="Helvetica"/>
                </a:defRPr>
              </a:pPr>
            </a:p>
          </p:txBody>
        </p:sp>
        <p:sp>
          <p:nvSpPr>
            <p:cNvPr id="212" name="Reflection: Thinking about thinking…"/>
            <p:cNvSpPr txBox="1"/>
            <p:nvPr/>
          </p:nvSpPr>
          <p:spPr>
            <a:xfrm>
              <a:off x="12700" y="12700"/>
              <a:ext cx="7277328" cy="914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13816">
                <a:defRPr sz="2100"/>
              </a:pPr>
              <a:r>
                <a:t>Reflection: Thinking about thinking</a:t>
              </a:r>
            </a:p>
            <a:p>
              <a:pPr defTabSz="813816">
                <a:defRPr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grpSp>
      <p:pic>
        <p:nvPicPr>
          <p:cNvPr id="214" name="Image" descr="Image"/>
          <p:cNvPicPr>
            <a:picLocks noChangeAspect="1"/>
          </p:cNvPicPr>
          <p:nvPr/>
        </p:nvPicPr>
        <p:blipFill>
          <a:blip r:embed="rId3">
            <a:extLst/>
          </a:blip>
          <a:stretch>
            <a:fillRect/>
          </a:stretch>
        </p:blipFill>
        <p:spPr>
          <a:xfrm>
            <a:off x="6239928" y="1624187"/>
            <a:ext cx="1837086" cy="275425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10">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0"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Google Shape;119;p19"/>
          <p:cNvSpPr txBox="1"/>
          <p:nvPr/>
        </p:nvSpPr>
        <p:spPr>
          <a:xfrm>
            <a:off x="2463307" y="1404067"/>
            <a:ext cx="10603773" cy="2452972"/>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ormAutofit fontScale="100000" lnSpcReduction="0"/>
          </a:bodyPr>
          <a:lstStyle/>
          <a:p>
            <a:pPr marL="629707" indent="-629707" defTabSz="2438400">
              <a:lnSpc>
                <a:spcPct val="115000"/>
              </a:lnSpc>
              <a:buSzPct val="100000"/>
              <a:buAutoNum type="arabicPeriod" startAt="1"/>
              <a:defRPr sz="1800">
                <a:solidFill>
                  <a:srgbClr val="171717"/>
                </a:solidFill>
              </a:defRPr>
            </a:pPr>
            <a:r>
              <a:t>Make sure there isn’t any litter near your workstation.</a:t>
            </a:r>
          </a:p>
          <a:p>
            <a:pPr marL="629707" indent="-629707" defTabSz="2438400">
              <a:lnSpc>
                <a:spcPct val="115000"/>
              </a:lnSpc>
              <a:buSzPct val="100000"/>
              <a:buAutoNum type="arabicPeriod" startAt="1"/>
              <a:defRPr sz="1800">
                <a:solidFill>
                  <a:srgbClr val="171717"/>
                </a:solidFill>
              </a:defRPr>
            </a:pPr>
            <a:r>
              <a:t>If you borrowed headphones, sign them back in.</a:t>
            </a:r>
          </a:p>
          <a:p>
            <a:pPr marL="629707" indent="-629707" defTabSz="2438400">
              <a:lnSpc>
                <a:spcPct val="115000"/>
              </a:lnSpc>
              <a:buSzPct val="100000"/>
              <a:buAutoNum type="arabicPeriod" startAt="1"/>
              <a:defRPr b="1" sz="1800">
                <a:solidFill>
                  <a:srgbClr val="171717"/>
                </a:solidFill>
              </a:defRPr>
            </a:pPr>
            <a:r>
              <a:t>Make sure you are logged out of your computer! </a:t>
            </a:r>
          </a:p>
          <a:p>
            <a:pPr marL="629707" indent="-629707" defTabSz="2438400">
              <a:lnSpc>
                <a:spcPct val="115000"/>
              </a:lnSpc>
              <a:buSzPct val="100000"/>
              <a:buAutoNum type="arabicPeriod" startAt="1"/>
              <a:defRPr sz="1800">
                <a:solidFill>
                  <a:srgbClr val="171717"/>
                </a:solidFill>
              </a:defRPr>
            </a:pPr>
            <a:r>
              <a:t>Remain in your seat until the bell rings.</a:t>
            </a:r>
          </a:p>
        </p:txBody>
      </p:sp>
      <p:grpSp>
        <p:nvGrpSpPr>
          <p:cNvPr id="221" name="Google Shape;118;p19"/>
          <p:cNvGrpSpPr/>
          <p:nvPr/>
        </p:nvGrpSpPr>
        <p:grpSpPr>
          <a:xfrm>
            <a:off x="2147093" y="500359"/>
            <a:ext cx="6535198" cy="810607"/>
            <a:chOff x="-1" y="0"/>
            <a:chExt cx="6535197" cy="810605"/>
          </a:xfrm>
        </p:grpSpPr>
        <p:sp>
          <p:nvSpPr>
            <p:cNvPr id="219" name="Rectangle"/>
            <p:cNvSpPr/>
            <p:nvPr/>
          </p:nvSpPr>
          <p:spPr>
            <a:xfrm>
              <a:off x="-2" y="-1"/>
              <a:ext cx="6535198" cy="8106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j-lt"/>
                  <a:ea typeface="+mj-ea"/>
                  <a:cs typeface="+mj-cs"/>
                  <a:sym typeface="Helvetica"/>
                </a:defRPr>
              </a:pPr>
            </a:p>
          </p:txBody>
        </p:sp>
        <p:sp>
          <p:nvSpPr>
            <p:cNvPr id="220" name="wrapping up!…"/>
            <p:cNvSpPr txBox="1"/>
            <p:nvPr/>
          </p:nvSpPr>
          <p:spPr>
            <a:xfrm>
              <a:off x="12698" y="12699"/>
              <a:ext cx="6509798" cy="7852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a:defRPr sz="2400"/>
              </a:pPr>
              <a:r>
                <a:t>wrapping up!</a:t>
              </a:r>
            </a:p>
            <a:p>
              <a:pPr>
                <a:defRPr>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22" name="Image" descr="Image"/>
          <p:cNvPicPr>
            <a:picLocks noChangeAspect="1"/>
          </p:cNvPicPr>
          <p:nvPr/>
        </p:nvPicPr>
        <p:blipFill>
          <a:blip r:embed="rId2">
            <a:extLst/>
          </a:blip>
          <a:stretch>
            <a:fillRect/>
          </a:stretch>
        </p:blipFill>
        <p:spPr>
          <a:xfrm>
            <a:off x="281021" y="1497169"/>
            <a:ext cx="2126173" cy="181118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