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s/comment1.xml" ContentType="application/vnd.openxmlformats-officedocument.presentationml.comments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50" initials="5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comments" Target="comments/comment1.xml"/><Relationship Id="rId14" Type="http://schemas.openxmlformats.org/officeDocument/2006/relationships/slide" Target="slides/slide6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2-05-12T07:45:08.474" idx="1">
    <p:pos x="4322" y="495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9" name="Shape 2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sum of squares to accurately fit points to  a graph?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5/12/22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Precalculus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5/12/22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Spring 2022 precal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14.4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12 May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…"/>
          <p:cNvSpPr txBox="1"/>
          <p:nvPr/>
        </p:nvSpPr>
        <p:spPr>
          <a:xfrm>
            <a:off x="2176821" y="434058"/>
            <a:ext cx="5930520" cy="359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600"/>
            </a:pPr>
            <a:r>
              <a:t>Do now</a:t>
            </a:r>
          </a:p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to…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Grab handout.  Find seat.  Take out notebook/binder.  Copy date and goal.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On your handout, copy the seven points below.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What sort of equation would best fit these points?</a:t>
            </a:r>
            <a:endParaRPr>
              <a:solidFill>
                <a:schemeClr val="accent1"/>
              </a:solidFill>
            </a:endParaRPr>
          </a:p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chemeClr val="accent1"/>
              </a:solidFill>
            </a:endParaRPr>
          </a:p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(0,6)</a:t>
            </a:r>
            <a:endParaRPr>
              <a:solidFill>
                <a:schemeClr val="accent1"/>
              </a:solidFill>
            </a:endParaRPr>
          </a:p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(2,4)</a:t>
            </a:r>
            <a:endParaRPr>
              <a:solidFill>
                <a:schemeClr val="accent1"/>
              </a:solidFill>
            </a:endParaRPr>
          </a:p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(3,5)</a:t>
            </a:r>
            <a:endParaRPr>
              <a:solidFill>
                <a:schemeClr val="accent1"/>
              </a:solidFill>
            </a:endParaRPr>
          </a:p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(4,3)</a:t>
            </a:r>
            <a:endParaRPr>
              <a:solidFill>
                <a:schemeClr val="accent1"/>
              </a:solidFill>
            </a:endParaRPr>
          </a:p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(6,4)</a:t>
            </a:r>
            <a:endParaRPr>
              <a:solidFill>
                <a:schemeClr val="accent1"/>
              </a:solidFill>
            </a:endParaRPr>
          </a:p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(7,2)</a:t>
            </a:r>
            <a:endParaRPr>
              <a:solidFill>
                <a:schemeClr val="accent1"/>
              </a:solidFill>
            </a:endParaRPr>
          </a:p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(9,5)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Warm 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91423" tIns="91423" rIns="91423" bIns="91423"/>
          <a:lstStyle>
            <a:lvl1pPr defTabSz="886968">
              <a:defRPr sz="2910"/>
            </a:lvl1pPr>
          </a:lstStyle>
          <a:p>
            <a:pPr/>
            <a:r>
              <a:t>Warm up</a:t>
            </a:r>
          </a:p>
        </p:txBody>
      </p:sp>
      <p:sp>
        <p:nvSpPr>
          <p:cNvPr id="206" name="Be sure to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lIns="91423" tIns="91423" rIns="91423" bIns="91423"/>
          <a:lstStyle/>
          <a:p>
            <a:pPr marL="0" indent="0">
              <a:buClrTx/>
              <a:buSzTx/>
              <a:buFontTx/>
              <a:buNone/>
              <a:defRPr>
                <a:solidFill>
                  <a:srgbClr val="E22400"/>
                </a:solidFill>
              </a:defRPr>
            </a:pPr>
            <a:r>
              <a:t>Be sure to…</a:t>
            </a:r>
          </a:p>
          <a:p>
            <a:pPr/>
            <a:r>
              <a:t>Make a straight edge out of a sheet of paper.</a:t>
            </a:r>
          </a:p>
          <a:p>
            <a:pPr/>
            <a:r>
              <a:t>The the straight edge to draw the (straight) line that most accurately matches your points.</a:t>
            </a:r>
          </a:p>
          <a:p>
            <a:pPr/>
            <a:r>
              <a:t>In a complete sentence, explain how could you determine which line is most accurate?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Mini les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91423" tIns="91423" rIns="91423" bIns="91423"/>
          <a:lstStyle>
            <a:lvl1pPr defTabSz="886968">
              <a:defRPr sz="2910"/>
            </a:lvl1pPr>
          </a:lstStyle>
          <a:p>
            <a:pPr/>
            <a:r>
              <a:t>Mini lesson</a:t>
            </a:r>
          </a:p>
        </p:txBody>
      </p:sp>
      <p:sp>
        <p:nvSpPr>
          <p:cNvPr id="209" name="Be sure to……"/>
          <p:cNvSpPr txBox="1"/>
          <p:nvPr>
            <p:ph type="body" sz="half" idx="1"/>
          </p:nvPr>
        </p:nvSpPr>
        <p:spPr>
          <a:xfrm>
            <a:off x="737261" y="1469712"/>
            <a:ext cx="4051240" cy="3002402"/>
          </a:xfrm>
          <a:prstGeom prst="rect">
            <a:avLst/>
          </a:prstGeom>
        </p:spPr>
        <p:txBody>
          <a:bodyPr lIns="91423" tIns="91423" rIns="91423" bIns="91423"/>
          <a:lstStyle/>
          <a:p>
            <a:pPr marL="0" indent="0">
              <a:buClrTx/>
              <a:buSzTx/>
              <a:buFontTx/>
              <a:buNone/>
              <a:defRPr>
                <a:solidFill>
                  <a:srgbClr val="E22400"/>
                </a:solidFill>
              </a:defRPr>
            </a:pPr>
            <a:r>
              <a:t>Be sure to…</a:t>
            </a:r>
          </a:p>
          <a:p>
            <a:pPr/>
            <a:r>
              <a:t>Copy the vocab item to the right.</a:t>
            </a:r>
          </a:p>
          <a:p>
            <a:pPr/>
            <a:r>
              <a:t>Follow along with work on board.</a:t>
            </a:r>
          </a:p>
        </p:txBody>
      </p:sp>
      <p:sp>
        <p:nvSpPr>
          <p:cNvPr id="210" name="Sum of squares…"/>
          <p:cNvSpPr txBox="1"/>
          <p:nvPr/>
        </p:nvSpPr>
        <p:spPr>
          <a:xfrm>
            <a:off x="5777937" y="1809332"/>
            <a:ext cx="2802535" cy="60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Sum of squares </a:t>
            </a:r>
          </a:p>
          <a:p>
            <a:pPr>
              <a:defRPr>
                <a:solidFill>
                  <a:srgbClr val="5E30EB"/>
                </a:solidFill>
              </a:defRPr>
            </a:pPr>
            <a:r>
              <a:t>A technique for measuring how well a line fits a set of data points.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5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13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4" name="Independent work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Independent work</a:t>
              </a:r>
            </a:p>
          </p:txBody>
        </p:sp>
      </p:grpSp>
      <p:sp>
        <p:nvSpPr>
          <p:cNvPr id="216" name="Copy the points to the right on your handout, then…"/>
          <p:cNvSpPr txBox="1"/>
          <p:nvPr/>
        </p:nvSpPr>
        <p:spPr>
          <a:xfrm>
            <a:off x="864178" y="1718685"/>
            <a:ext cx="5181868" cy="22420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Copy the points to the right on your handout, then</a:t>
            </a:r>
          </a:p>
          <a:p>
            <a:pPr lvl="1" marL="868947" indent="-233947">
              <a:buSzPct val="100000"/>
              <a:buAutoNum type="alphaU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Use your straight edge to estimate </a:t>
            </a:r>
            <a:r>
              <a:rPr b="1"/>
              <a:t>two </a:t>
            </a:r>
            <a:r>
              <a:t>possible lines of best fit for the data. Label them </a:t>
            </a:r>
            <a:r>
              <a:rPr b="1"/>
              <a:t>line A </a:t>
            </a:r>
            <a:r>
              <a:t>and </a:t>
            </a:r>
            <a:r>
              <a:rPr b="1"/>
              <a:t>line B</a:t>
            </a:r>
            <a:r>
              <a:t>.</a:t>
            </a:r>
          </a:p>
          <a:p>
            <a:pPr lvl="1" marL="868947" indent="-233947">
              <a:buSzPct val="100000"/>
              <a:buAutoNum type="alphaU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Calculate the </a:t>
            </a:r>
            <a:r>
              <a:rPr b="1"/>
              <a:t>sum of squares</a:t>
            </a:r>
            <a:r>
              <a:t> for each estimate </a:t>
            </a:r>
          </a:p>
          <a:p>
            <a:pPr lvl="1" marL="868947" indent="-233947">
              <a:buSzPct val="100000"/>
              <a:buAutoNum type="alphaU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Explain which one is the best in a complete sentence.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Explain why </a:t>
            </a:r>
            <a:r>
              <a:rPr b="1"/>
              <a:t>sum of squares </a:t>
            </a:r>
            <a:r>
              <a:t>is useful for estimating the line of best fit in a complete sentence.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What are some real world situations where you think sum of squares could be useful? Think of two and describe them in a complete sentence.</a:t>
            </a:r>
          </a:p>
        </p:txBody>
      </p:sp>
      <p:sp>
        <p:nvSpPr>
          <p:cNvPr id="217" name="(0,0)…"/>
          <p:cNvSpPr txBox="1"/>
          <p:nvPr/>
        </p:nvSpPr>
        <p:spPr>
          <a:xfrm>
            <a:off x="6571114" y="1620039"/>
            <a:ext cx="526567" cy="1213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(0,0)</a:t>
            </a:r>
          </a:p>
          <a:p>
            <a:pPr/>
            <a:r>
              <a:t>(2,0.5)</a:t>
            </a:r>
          </a:p>
          <a:p>
            <a:pPr/>
            <a:r>
              <a:t>(3,3.5)</a:t>
            </a:r>
          </a:p>
          <a:p>
            <a:pPr/>
            <a:r>
              <a:t>(5,5)</a:t>
            </a:r>
          </a:p>
          <a:p>
            <a:pPr/>
            <a:r>
              <a:t>(7,5)</a:t>
            </a:r>
          </a:p>
          <a:p>
            <a:pPr/>
            <a:r>
              <a:t>(8,6)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2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5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3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4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