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1" name="Shape 17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6" name="Shape 17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Quadratic formula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4" name="Shape 1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It’s basically the same algorithm, if you think about a number being broken up like 89 = 8*10^2 + 9*10^1 then it’s **exactly** the same</a:t>
            </a:r>
          </a:p>
          <a:p>
            <a:pPr marL="187157" indent="-187157">
              <a:buSzPct val="100000"/>
              <a:buAutoNum type="arabicPeriod" startAt="1"/>
            </a:pPr>
            <a:r>
              <a:t>It’s different because you’re dealing with expressions that contain variables rather than just numbers</a:t>
            </a:r>
          </a:p>
          <a:p>
            <a:pPr marL="187157" indent="-187157">
              <a:buSzPct val="100000"/>
              <a:buAutoNum type="arabicPeriod" startAt="1"/>
            </a:pPr>
            <a:r>
              <a:t>It’s useful because if we can figure out one factor of a polynomial we can use long division to help find the others!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Make sure this is in your notes from friday (if not check in w/ neighbor)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answer key.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3" name="Shape 20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answer key.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answer key.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4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5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7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8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9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8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9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2" name="Google Shape;30;p4"/>
          <p:cNvSpPr txBox="1"/>
          <p:nvPr/>
        </p:nvSpPr>
        <p:spPr>
          <a:xfrm>
            <a:off x="159380" y="4642306"/>
            <a:ext cx="8552701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</a:t>
            </a:r>
            <a:r>
              <a:t> </a:t>
            </a:r>
            <a:r>
              <a:rPr b="0"/>
              <a:t>use the </a:t>
            </a:r>
            <a:r>
              <a:rPr b="0" i="1"/>
              <a:t>leading coefficient test </a:t>
            </a:r>
            <a:r>
              <a:rPr b="0"/>
              <a:t>to describe the end behavior of polynomials?</a:t>
            </a:r>
          </a:p>
        </p:txBody>
      </p:sp>
      <p:sp>
        <p:nvSpPr>
          <p:cNvPr id="163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10/28/21</a:t>
            </a:r>
          </a:p>
        </p:txBody>
      </p:sp>
      <p:sp>
        <p:nvSpPr>
          <p:cNvPr id="1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 use polynomial long division to solve real world problems?</a:t>
            </a:r>
          </a:p>
        </p:txBody>
      </p:sp>
      <p:sp>
        <p:nvSpPr>
          <p:cNvPr id="4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11/4/21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Google Shape;30;p4"/>
          <p:cNvSpPr txBox="1"/>
          <p:nvPr/>
        </p:nvSpPr>
        <p:spPr>
          <a:xfrm>
            <a:off x="295650" y="4718506"/>
            <a:ext cx="8552700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</a:t>
            </a:r>
            <a:r>
              <a:rPr b="0"/>
              <a:t>re-calculus </a:t>
            </a:r>
            <a:r>
              <a:t>g</a:t>
            </a:r>
            <a:r>
              <a:t>oal: </a:t>
            </a:r>
            <a:r>
              <a:rPr b="0"/>
              <a:t>HDW</a:t>
            </a:r>
            <a:r>
              <a:t> </a:t>
            </a:r>
            <a:r>
              <a:rPr b="0"/>
              <a:t>apply long division to find roots of higher order polynomials?</a:t>
            </a:r>
          </a:p>
        </p:txBody>
      </p:sp>
      <p:sp>
        <p:nvSpPr>
          <p:cNvPr id="62" name="Dr. O’Brien, 11/3/21"/>
          <p:cNvSpPr txBox="1"/>
          <p:nvPr/>
        </p:nvSpPr>
        <p:spPr>
          <a:xfrm>
            <a:off x="7220421" y="39450"/>
            <a:ext cx="156115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11/3/21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1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2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2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2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3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4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5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6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Pre-calculus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7.5</a:t>
            </a:r>
          </a:p>
        </p:txBody>
      </p:sp>
      <p:sp>
        <p:nvSpPr>
          <p:cNvPr id="174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November 5</a:t>
            </a:r>
            <a:r>
              <a:t>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Worksheet 3: combinations of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/>
            <a:r>
              <a:t>Worksheet 3: combinations of functions</a:t>
            </a:r>
          </a:p>
        </p:txBody>
      </p:sp>
      <p:sp>
        <p:nvSpPr>
          <p:cNvPr id="220" name="Double-click to edi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" name="Google Shape;38;p5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</a:p>
        </p:txBody>
      </p:sp>
      <p:pic>
        <p:nvPicPr>
          <p:cNvPr id="22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96207" y="1933126"/>
            <a:ext cx="7714393" cy="18768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</a:t>
            </a:r>
          </a:p>
        </p:txBody>
      </p:sp>
      <p:sp>
        <p:nvSpPr>
          <p:cNvPr id="225" name="Google Shape;118;p19"/>
          <p:cNvSpPr txBox="1"/>
          <p:nvPr/>
        </p:nvSpPr>
        <p:spPr>
          <a:xfrm>
            <a:off x="1424036" y="575950"/>
            <a:ext cx="7302727" cy="105908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defRPr sz="2400">
                <a:latin typeface="+mn-lt"/>
                <a:ea typeface="+mn-ea"/>
                <a:cs typeface="+mn-cs"/>
                <a:sym typeface="Arial"/>
              </a:defRPr>
            </a:pPr>
            <a:r>
              <a:t>exit ticket</a:t>
            </a:r>
          </a:p>
          <a:p>
            <a:pPr>
              <a:defRPr>
                <a:solidFill>
                  <a:schemeClr val="accent3">
                    <a:lumOff val="-9098"/>
                  </a:schemeClr>
                </a:solidFill>
              </a:defRPr>
            </a:pPr>
            <a:r>
              <a:rPr>
                <a:solidFill>
                  <a:schemeClr val="accent5"/>
                </a:solidFill>
              </a:rP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t>Answer on a sheet of loose leaf paper.</a:t>
            </a:r>
            <a:r>
              <a:t> Show all work or write a complete sentence for each answer:</a:t>
            </a:r>
          </a:p>
        </p:txBody>
      </p:sp>
      <p:sp>
        <p:nvSpPr>
          <p:cNvPr id="226" name="Divide x3 −2x2 −9 by x−3."/>
          <p:cNvSpPr txBox="1"/>
          <p:nvPr/>
        </p:nvSpPr>
        <p:spPr>
          <a:xfrm>
            <a:off x="1693617" y="1983023"/>
            <a:ext cx="1755962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defTabSz="457200">
              <a:spcBef>
                <a:spcPts val="1200"/>
              </a:spcBef>
              <a:defRPr sz="1333">
                <a:solidFill>
                  <a:srgbClr val="231F2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Divide </a:t>
            </a:r>
            <a:r>
              <a:rPr i="1"/>
              <a:t>x</a:t>
            </a:r>
            <a:r>
              <a:rPr baseline="42858" sz="933"/>
              <a:t>3 </a:t>
            </a:r>
            <a:r>
              <a:t>−2</a:t>
            </a:r>
            <a:r>
              <a:rPr i="1"/>
              <a:t>x</a:t>
            </a:r>
            <a:r>
              <a:rPr baseline="42858" sz="933"/>
              <a:t>2 </a:t>
            </a:r>
            <a:r>
              <a:t>−9 by </a:t>
            </a:r>
            <a:r>
              <a:rPr i="1"/>
              <a:t>x</a:t>
            </a:r>
            <a:r>
              <a:t>−3.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You’ll work on the following assignments today. After you’ve looked over the answer key, move on to the next one:…"/>
          <p:cNvSpPr txBox="1"/>
          <p:nvPr>
            <p:ph type="body" sz="half" idx="1"/>
          </p:nvPr>
        </p:nvSpPr>
        <p:spPr>
          <a:xfrm>
            <a:off x="644811" y="1570376"/>
            <a:ext cx="3270378" cy="3002402"/>
          </a:xfrm>
          <a:prstGeom prst="rect">
            <a:avLst/>
          </a:prstGeom>
        </p:spPr>
        <p:txBody>
          <a:bodyPr/>
          <a:lstStyle/>
          <a:p>
            <a:pPr marL="0" indent="0" defTabSz="841247">
              <a:buClrTx/>
              <a:buSzTx/>
              <a:buFontTx/>
              <a:buNone/>
              <a:defRPr b="1" sz="1656"/>
            </a:pPr>
            <a:r>
              <a:t>You’ll work on the following assignments today. After you’ve looked over the answer key, move on to the next one:</a:t>
            </a:r>
          </a:p>
          <a:p>
            <a:pPr marL="221381" indent="-221381" defTabSz="841247">
              <a:buClrTx/>
              <a:buSzPct val="100000"/>
              <a:buFontTx/>
              <a:buAutoNum type="arabicPeriod" startAt="1"/>
              <a:defRPr sz="1656"/>
            </a:pPr>
            <a:r>
              <a:t>Remote assignment review</a:t>
            </a:r>
          </a:p>
          <a:p>
            <a:pPr marL="221381" indent="-221381" defTabSz="841247">
              <a:buClrTx/>
              <a:buSzPct val="100000"/>
              <a:buFontTx/>
              <a:buAutoNum type="arabicPeriod" startAt="1"/>
              <a:defRPr sz="1656"/>
            </a:pPr>
            <a:r>
              <a:t> How is it different?</a:t>
            </a:r>
          </a:p>
          <a:p>
            <a:pPr marL="221381" indent="-221381" defTabSz="841247">
              <a:buClrTx/>
              <a:buSzPct val="100000"/>
              <a:buFontTx/>
              <a:buAutoNum type="arabicPeriod" startAt="1"/>
              <a:defRPr sz="1656"/>
            </a:pPr>
            <a:r>
              <a:t>Why is it useful to be able to do long division of polynomials?</a:t>
            </a:r>
          </a:p>
        </p:txBody>
      </p:sp>
      <p:grpSp>
        <p:nvGrpSpPr>
          <p:cNvPr id="181" name="Google Shape;118;p19"/>
          <p:cNvGrpSpPr/>
          <p:nvPr/>
        </p:nvGrpSpPr>
        <p:grpSpPr>
          <a:xfrm>
            <a:off x="1298555" y="488396"/>
            <a:ext cx="5595983" cy="917642"/>
            <a:chOff x="-1" y="0"/>
            <a:chExt cx="5595982" cy="917641"/>
          </a:xfrm>
        </p:grpSpPr>
        <p:sp>
          <p:nvSpPr>
            <p:cNvPr id="179" name="Rectangle"/>
            <p:cNvSpPr/>
            <p:nvPr/>
          </p:nvSpPr>
          <p:spPr>
            <a:xfrm>
              <a:off x="-2" y="0"/>
              <a:ext cx="5595983" cy="917642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</a:defRPr>
              </a:pPr>
            </a:p>
          </p:txBody>
        </p:sp>
        <p:sp>
          <p:nvSpPr>
            <p:cNvPr id="180" name="Do now…"/>
            <p:cNvSpPr txBox="1"/>
            <p:nvPr/>
          </p:nvSpPr>
          <p:spPr>
            <a:xfrm>
              <a:off x="11641" y="11641"/>
              <a:ext cx="5572699" cy="8943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596644">
                <a:defRPr sz="1900">
                  <a:latin typeface="+mn-lt"/>
                  <a:ea typeface="+mn-ea"/>
                  <a:cs typeface="+mn-cs"/>
                  <a:sym typeface="Arial"/>
                </a:defRPr>
              </a:pPr>
              <a:r>
                <a:t>Group work</a:t>
              </a:r>
            </a:p>
            <a:p>
              <a:pPr defTabSz="596644">
                <a:defRPr sz="1200"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seat. Get out your </a:t>
              </a:r>
              <a:r>
                <a:rPr b="1">
                  <a:solidFill>
                    <a:schemeClr val="accent1"/>
                  </a:solidFill>
                </a:rPr>
                <a:t>binder </a:t>
              </a:r>
              <a:r>
                <a:rPr>
                  <a:solidFill>
                    <a:schemeClr val="accent1"/>
                  </a:solidFill>
                </a:rPr>
                <a:t>and carefully read the directions below.</a:t>
              </a:r>
            </a:p>
          </p:txBody>
        </p:sp>
      </p:grpSp>
      <p:sp>
        <p:nvSpPr>
          <p:cNvPr id="182" name="Group work…"/>
          <p:cNvSpPr txBox="1"/>
          <p:nvPr/>
        </p:nvSpPr>
        <p:spPr>
          <a:xfrm>
            <a:off x="4792276" y="1631742"/>
            <a:ext cx="3645941" cy="2879669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04672">
              <a:defRPr b="1" sz="1232">
                <a:solidFill>
                  <a:srgbClr val="000000"/>
                </a:solidFill>
              </a:defRPr>
            </a:pPr>
            <a:r>
              <a:t>Group work</a:t>
            </a:r>
          </a:p>
          <a:p>
            <a:pPr defTabSz="804672">
              <a:defRPr sz="1232">
                <a:solidFill>
                  <a:srgbClr val="000000"/>
                </a:solidFill>
              </a:defRPr>
            </a:pPr>
            <a:r>
              <a:t>Today we will be doing </a:t>
            </a:r>
            <a:r>
              <a:rPr u="sng"/>
              <a:t>group work</a:t>
            </a:r>
            <a:r>
              <a:t>. </a:t>
            </a:r>
            <a:r>
              <a:rPr b="1"/>
              <a:t>Be sure to:  </a:t>
            </a:r>
            <a:endParaRPr b="1"/>
          </a:p>
          <a:p>
            <a:pPr defTabSz="804672">
              <a:defRPr sz="1232">
                <a:solidFill>
                  <a:srgbClr val="000000"/>
                </a:solidFill>
              </a:defRPr>
            </a:pPr>
          </a:p>
          <a:p>
            <a:pPr marL="205873" indent="-205873" defTabSz="804672">
              <a:buSzPct val="100000"/>
              <a:buAutoNum type="alphaUcPeriod" startAt="1"/>
              <a:defRPr sz="1232">
                <a:solidFill>
                  <a:srgbClr val="000000"/>
                </a:solidFill>
              </a:defRPr>
            </a:pPr>
            <a:r>
              <a:t>Work on each problem. Show all work and answer any questions in a complete sentence.</a:t>
            </a:r>
          </a:p>
          <a:p>
            <a:pPr marL="205873" indent="-205873" defTabSz="804672">
              <a:buSzPct val="100000"/>
              <a:buAutoNum type="alphaUcPeriod" startAt="1"/>
              <a:defRPr sz="1232" u="sng">
                <a:solidFill>
                  <a:srgbClr val="000000"/>
                </a:solidFill>
              </a:defRPr>
            </a:pPr>
            <a:r>
              <a:t>Stay together</a:t>
            </a:r>
            <a:r>
              <a:rPr u="none"/>
              <a:t>! Do not move on to the next problem until everyone in your group agrees on an answer.</a:t>
            </a:r>
            <a:endParaRPr u="none"/>
          </a:p>
          <a:p>
            <a:pPr marL="205873" indent="-205873" defTabSz="804672">
              <a:buSzPct val="100000"/>
              <a:buAutoNum type="alphaUcPeriod" startAt="1"/>
              <a:defRPr sz="1232" u="sng">
                <a:solidFill>
                  <a:srgbClr val="000000"/>
                </a:solidFill>
              </a:defRPr>
            </a:pPr>
            <a:r>
              <a:rPr u="none"/>
              <a:t>After you finish a worksheet, ask for the </a:t>
            </a:r>
            <a:r>
              <a:t>worksheet answer key</a:t>
            </a:r>
            <a:r>
              <a:rPr u="none"/>
              <a:t>.  </a:t>
            </a:r>
            <a:endParaRPr u="none"/>
          </a:p>
          <a:p>
            <a:pPr marL="205873" indent="-205873" defTabSz="804672">
              <a:buSzPct val="100000"/>
              <a:buAutoNum type="alphaUcPeriod" startAt="1"/>
              <a:defRPr sz="1232" u="sng">
                <a:solidFill>
                  <a:srgbClr val="000000"/>
                </a:solidFill>
              </a:defRPr>
            </a:pPr>
            <a:r>
              <a:rPr u="none"/>
              <a:t>Fill out the  </a:t>
            </a:r>
            <a:r>
              <a:rPr b="1" u="none"/>
              <a:t>Answer record </a:t>
            </a:r>
            <a:r>
              <a:rPr u="none"/>
              <a:t>(more on this next slide!).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fram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framing</a:t>
            </a:r>
          </a:p>
        </p:txBody>
      </p:sp>
      <p:pic>
        <p:nvPicPr>
          <p:cNvPr id="18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what: review and consolidate material from this unit…"/>
          <p:cNvSpPr txBox="1"/>
          <p:nvPr/>
        </p:nvSpPr>
        <p:spPr>
          <a:xfrm>
            <a:off x="3682386" y="1584122"/>
            <a:ext cx="4838766" cy="300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review and consolidate material from this unit 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we have test coming up next week!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more review, then unit test!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Exam next Wednesday Nov., 10th!…"/>
          <p:cNvSpPr txBox="1"/>
          <p:nvPr>
            <p:ph type="body" sz="half" idx="1"/>
          </p:nvPr>
        </p:nvSpPr>
        <p:spPr>
          <a:xfrm>
            <a:off x="4292723" y="829249"/>
            <a:ext cx="3457908" cy="4098025"/>
          </a:xfrm>
          <a:prstGeom prst="rect">
            <a:avLst/>
          </a:prstGeom>
        </p:spPr>
        <p:txBody>
          <a:bodyPr/>
          <a:lstStyle/>
          <a:p>
            <a:pPr marL="187452" indent="-130175" defTabSz="374904">
              <a:buSzPts val="1000"/>
              <a:defRPr sz="1066"/>
            </a:pPr>
            <a:r>
              <a:t>Exam next </a:t>
            </a:r>
            <a:r>
              <a:rPr b="1"/>
              <a:t>Wednesday Nov., 10th!</a:t>
            </a:r>
            <a:endParaRPr b="1"/>
          </a:p>
          <a:p>
            <a:pPr marL="187452" indent="-130175" defTabSz="374904">
              <a:buSzPts val="1000"/>
              <a:defRPr sz="1066"/>
            </a:pPr>
            <a:r>
              <a:rPr b="1"/>
              <a:t>We’ll review tomorrow, Friday, and Monday</a:t>
            </a:r>
            <a:endParaRPr b="1"/>
          </a:p>
          <a:p>
            <a:pPr marL="187452" indent="-140588" defTabSz="374904">
              <a:buSzPts val="1200"/>
              <a:defRPr sz="1230"/>
            </a:pPr>
            <a:r>
              <a:rPr b="1"/>
              <a:t>Topics to be covered:</a:t>
            </a:r>
            <a:endParaRPr b="1"/>
          </a:p>
          <a:p>
            <a:pPr lvl="2" marL="515218" indent="-98658" defTabSz="374904">
              <a:buClrTx/>
              <a:buSzPct val="100000"/>
              <a:buFontTx/>
              <a:buAutoNum type="arabicPeriod" startAt="1"/>
              <a:defRPr sz="1230"/>
            </a:pPr>
            <a:r>
              <a:rPr b="1"/>
              <a:t> Combining functions</a:t>
            </a:r>
            <a:endParaRPr b="1"/>
          </a:p>
          <a:p>
            <a:pPr lvl="3" marL="723498" indent="-98658" defTabSz="374904">
              <a:buClrTx/>
              <a:buSzPct val="100000"/>
              <a:buFontTx/>
              <a:buAutoNum type="alphaLcPeriod" startAt="1"/>
              <a:defRPr sz="1230"/>
            </a:pPr>
            <a:r>
              <a:rPr b="1"/>
              <a:t> arithmetic combinations</a:t>
            </a:r>
            <a:endParaRPr b="1"/>
          </a:p>
          <a:p>
            <a:pPr lvl="3" marL="723498" indent="-98658" defTabSz="374904">
              <a:buClrTx/>
              <a:buSzPct val="100000"/>
              <a:buFontTx/>
              <a:buAutoNum type="alphaLcPeriod" startAt="1"/>
              <a:defRPr sz="1230"/>
            </a:pPr>
            <a:r>
              <a:rPr b="1"/>
              <a:t>composition of functions</a:t>
            </a:r>
            <a:endParaRPr b="1"/>
          </a:p>
          <a:p>
            <a:pPr lvl="2" marL="515218" indent="-98658" defTabSz="374904">
              <a:buClrTx/>
              <a:buSzPct val="100000"/>
              <a:buFontTx/>
              <a:buAutoNum type="arabicPeriod" startAt="1"/>
              <a:defRPr sz="1230"/>
            </a:pPr>
            <a:r>
              <a:rPr b="1"/>
              <a:t>Polynomials:</a:t>
            </a:r>
            <a:endParaRPr b="1"/>
          </a:p>
          <a:p>
            <a:pPr lvl="3" marL="723498" indent="-98658" defTabSz="374904">
              <a:buClrTx/>
              <a:buSzPct val="100000"/>
              <a:buFontTx/>
              <a:buAutoNum type="alphaLcPeriod" startAt="1"/>
              <a:defRPr sz="1230"/>
            </a:pPr>
            <a:r>
              <a:rPr b="1"/>
              <a:t>Applying leading coefficient test,</a:t>
            </a:r>
            <a:endParaRPr b="1"/>
          </a:p>
          <a:p>
            <a:pPr lvl="3" marL="723498" indent="-98658" defTabSz="374904">
              <a:buClrTx/>
              <a:buSzPct val="100000"/>
              <a:buFontTx/>
              <a:buAutoNum type="alphaLcPeriod" startAt="1"/>
              <a:defRPr sz="1230"/>
            </a:pPr>
            <a:r>
              <a:rPr b="1"/>
              <a:t>finding roots, </a:t>
            </a:r>
            <a:endParaRPr b="1"/>
          </a:p>
          <a:p>
            <a:pPr lvl="3" marL="723498" indent="-98658" defTabSz="374904">
              <a:buClrTx/>
              <a:buSzPct val="100000"/>
              <a:buFontTx/>
              <a:buAutoNum type="alphaLcPeriod" startAt="1"/>
              <a:defRPr sz="1230"/>
            </a:pPr>
            <a:r>
              <a:rPr b="1"/>
              <a:t>and sketching quadratics and higher order polynomials</a:t>
            </a:r>
            <a:endParaRPr b="1"/>
          </a:p>
          <a:p>
            <a:pPr lvl="3" marL="723498" indent="-98658" defTabSz="374904">
              <a:buClrTx/>
              <a:buSzPct val="100000"/>
              <a:buFontTx/>
              <a:buAutoNum type="alphaLcPeriod" startAt="1"/>
              <a:defRPr sz="1230"/>
            </a:pPr>
            <a:r>
              <a:rPr b="1"/>
              <a:t> long division of polynomials</a:t>
            </a:r>
          </a:p>
        </p:txBody>
      </p:sp>
      <p:pic>
        <p:nvPicPr>
          <p:cNvPr id="19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91677" y="855550"/>
            <a:ext cx="2722470" cy="18215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Worksheet 1: Remote assignment re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460"/>
            </a:lvl1pPr>
          </a:lstStyle>
          <a:p>
            <a:pPr/>
            <a:r>
              <a:t>Worksheet 1: Remote assignment review</a:t>
            </a:r>
          </a:p>
        </p:txBody>
      </p:sp>
      <p:pic>
        <p:nvPicPr>
          <p:cNvPr id="19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18657" y="1208040"/>
            <a:ext cx="4706686" cy="32496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Worksheet 1: Remote assignment re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9808">
              <a:defRPr sz="2460"/>
            </a:lvl1pPr>
          </a:lstStyle>
          <a:p>
            <a:pPr/>
            <a:r>
              <a:t>Worksheet 1: Remote assignment review</a:t>
            </a:r>
          </a:p>
        </p:txBody>
      </p:sp>
      <p:pic>
        <p:nvPicPr>
          <p:cNvPr id="20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92663" y="1645673"/>
            <a:ext cx="7308437" cy="25897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Worksheet 2: Long division of polynomial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22376">
              <a:defRPr sz="2370"/>
            </a:lvl1pPr>
          </a:lstStyle>
          <a:p>
            <a:pPr/>
            <a:r>
              <a:t>Worksheet 2: Long division of polynomials</a:t>
            </a:r>
          </a:p>
        </p:txBody>
      </p:sp>
      <p:sp>
        <p:nvSpPr>
          <p:cNvPr id="206" name="Use the long division of polynomials to calculate:      Show all work!…"/>
          <p:cNvSpPr txBox="1"/>
          <p:nvPr>
            <p:ph type="body" sz="quarter" idx="1"/>
          </p:nvPr>
        </p:nvSpPr>
        <p:spPr>
          <a:xfrm>
            <a:off x="774701" y="1469712"/>
            <a:ext cx="3071403" cy="3002402"/>
          </a:xfrm>
          <a:prstGeom prst="rect">
            <a:avLst/>
          </a:prstGeom>
        </p:spPr>
        <p:txBody>
          <a:bodyPr/>
          <a:lstStyle/>
          <a:p>
            <a:pPr lvl="1" marL="794251" indent="-178301" defTabSz="443484">
              <a:lnSpc>
                <a:spcPct val="100000"/>
              </a:lnSpc>
              <a:buClrTx/>
              <a:buSzPct val="100000"/>
              <a:buFontTx/>
              <a:buAutoNum type="alphaLcPeriod" startAt="2"/>
              <a:defRPr b="1" sz="1067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Use the long division of polynomials to calculate:</a:t>
            </a:r>
            <a:br/>
            <a:br/>
            <a:r>
              <a:t> </a:t>
            </a:r>
            <a14:m>
              <m:oMath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  <m:r>
                  <a:rPr xmlns:a="http://schemas.openxmlformats.org/drawingml/2006/main" sz="12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f>
                  <m:fPr>
                    <m:ctrlP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type m:val="bar"/>
                  </m:fPr>
                  <m:num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sSup>
                      <m:e>
                        <m:r>
                          <a:rPr xmlns:a="http://schemas.openxmlformats.org/drawingml/2006/main" sz="1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1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19</m:t>
                    </m:r>
                    <m:sSup>
                      <m:e>
                        <m:r>
                          <a:rPr xmlns:a="http://schemas.openxmlformats.org/drawingml/2006/main" sz="1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xmlns:a="http://schemas.openxmlformats.org/drawingml/2006/main" sz="12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16</m:t>
                    </m:r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num>
                  <m:den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r>
                      <a:rPr xmlns:a="http://schemas.openxmlformats.org/drawingml/2006/main" sz="12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den>
                </m:f>
              </m:oMath>
            </a14:m>
            <a:br/>
            <a:br/>
            <a:r>
              <a:t>Show all work!</a:t>
            </a:r>
            <a:br/>
          </a:p>
          <a:p>
            <a:pPr lvl="1" marL="794251" indent="-178301" defTabSz="443484">
              <a:lnSpc>
                <a:spcPct val="100000"/>
              </a:lnSpc>
              <a:buClrTx/>
              <a:buSzPct val="100000"/>
              <a:buFontTx/>
              <a:buAutoNum type="alphaLcPeriod" startAt="2"/>
              <a:defRPr b="1" sz="1067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Now that you’ve found </a:t>
            </a:r>
            <a14:m>
              <m:oMath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q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(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3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)</m:t>
                </m:r>
              </m:oMath>
            </a14:m>
            <a:r>
              <a:t>, plug in the quadratic formula to find the other roots. Again, show all work!</a:t>
            </a:r>
          </a:p>
          <a:p>
            <a:pPr lvl="1" marL="794251" indent="-178301" defTabSz="443484">
              <a:lnSpc>
                <a:spcPct val="100000"/>
              </a:lnSpc>
              <a:buClrTx/>
              <a:buSzPct val="100000"/>
              <a:buFontTx/>
              <a:buAutoNum type="alphaLcPeriod" startAt="2"/>
              <a:defRPr b="1" sz="1067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Review your work. Do your answers make sense given the graph above? Explain why or why not!</a:t>
            </a:r>
            <a:br/>
          </a:p>
        </p:txBody>
      </p:sp>
      <p:sp>
        <p:nvSpPr>
          <p:cNvPr id="207" name="Google Shape;38;p5"/>
          <p:cNvSpPr txBox="1"/>
          <p:nvPr>
            <p:ph type="body" idx="21"/>
          </p:nvPr>
        </p:nvSpPr>
        <p:spPr>
          <a:xfrm>
            <a:off x="4888572" y="1501462"/>
            <a:ext cx="2895288" cy="1716874"/>
          </a:xfrm>
          <a:prstGeom prst="rect">
            <a:avLst/>
          </a:prstGeom>
          <a:ln w="635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 algn="l" defTabSz="416052">
              <a:lnSpc>
                <a:spcPct val="100000"/>
              </a:lnSpc>
              <a:buClrTx/>
              <a:buSzTx/>
              <a:buFontTx/>
              <a:buNone/>
              <a:defRPr b="1" sz="100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Quadratic formula:</a:t>
            </a:r>
            <a:br/>
          </a:p>
          <a:p>
            <a:pPr marL="0" indent="0" algn="l" defTabSz="416052">
              <a:lnSpc>
                <a:spcPct val="100000"/>
              </a:lnSpc>
              <a:buClrTx/>
              <a:buSzTx/>
              <a:buFontTx/>
              <a:buNone/>
              <a:defRPr b="1" sz="1001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For any quadratic </a:t>
            </a:r>
            <a14:m>
              <m:oMath>
                <m:r>
                  <a:rPr xmlns:a="http://schemas.openxmlformats.org/drawingml/2006/main" sz="1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sSup>
                  <m:e>
                    <m:r>
                      <a:rPr xmlns:a="http://schemas.openxmlformats.org/drawingml/2006/main" sz="1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e>
                  <m:sup>
                    <m:r>
                      <a:rPr xmlns:a="http://schemas.openxmlformats.org/drawingml/2006/main" sz="1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  <m:r>
                  <a:rPr xmlns:a="http://schemas.openxmlformats.org/drawingml/2006/main" sz="1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b</m:t>
                </m:r>
                <m:r>
                  <a:rPr xmlns:a="http://schemas.openxmlformats.org/drawingml/2006/main" sz="1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c</m:t>
                </m:r>
              </m:oMath>
            </a14:m>
            <a:r>
              <a:t> you can find the roots x using the quadratic formula:</a:t>
            </a:r>
          </a:p>
          <a:p>
            <a:pPr marL="0" indent="0" algn="l" defTabSz="416052">
              <a:lnSpc>
                <a:spcPct val="100000"/>
              </a:lnSpc>
              <a:buClrTx/>
              <a:buSzTx/>
              <a:buFontTx/>
              <a:buNone/>
              <a:defRPr b="1" sz="1001"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 marL="0" indent="0" algn="l" defTabSz="416052">
              <a:lnSpc>
                <a:spcPct val="100000"/>
              </a:lnSpc>
              <a:buClrTx/>
              <a:buSzTx/>
              <a:buFontTx/>
              <a:buNone/>
              <a:defRPr b="1" sz="1274">
                <a:latin typeface="Helvetica Neue"/>
                <a:ea typeface="Helvetica Neue"/>
                <a:cs typeface="Helvetica Neue"/>
                <a:sym typeface="Helvetica Neue"/>
              </a:defRPr>
            </a:pPr>
            <a14:m>
              <m:oMathPara>
                <m:oMathParaPr>
                  <m:jc m:val="left"/>
                </m:oMathParaPr>
                <m:oMath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x</m:t>
                  </m:r>
                  <m:r>
                    <a:rPr xmlns:a="http://schemas.openxmlformats.org/drawingml/2006/main" sz="15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rad>
                        <m:radPr>
                          <m:ctrlP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degHide m:val="on"/>
                        </m:radPr>
                        <m:deg/>
                        <m:e>
                          <m:sSup>
                            <m:e>
                              <m:r>
                                <a:rPr xmlns:a="http://schemas.openxmlformats.org/drawingml/2006/main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p>
                              <m:r>
                                <a:rPr xmlns:a="http://schemas.openxmlformats.org/drawingml/2006/main" sz="1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1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rad>
                    </m:num>
                    <m:den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xmlns:a="http://schemas.openxmlformats.org/drawingml/2006/main" sz="1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den>
                  </m:f>
                </m:oMath>
              </m:oMathPara>
            </a14:m>
            <a:endParaRPr sz="140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Worksheet 3: combinations of func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8095">
              <a:defRPr sz="2520"/>
            </a:lvl1pPr>
          </a:lstStyle>
          <a:p>
            <a:pPr/>
            <a:r>
              <a:t>Worksheet 3: combinations of functions</a:t>
            </a:r>
          </a:p>
        </p:txBody>
      </p:sp>
      <p:sp>
        <p:nvSpPr>
          <p:cNvPr id="212" name="Double-click to edit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Google Shape;38;p5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</a:p>
        </p:txBody>
      </p:sp>
      <p:pic>
        <p:nvPicPr>
          <p:cNvPr id="214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0" b="39156"/>
          <a:stretch>
            <a:fillRect/>
          </a:stretch>
        </p:blipFill>
        <p:spPr>
          <a:xfrm>
            <a:off x="1476950" y="1575866"/>
            <a:ext cx="6969534" cy="27782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Worksheet 3: combinations of functions"/>
          <p:cNvSpPr txBox="1"/>
          <p:nvPr/>
        </p:nvSpPr>
        <p:spPr>
          <a:xfrm>
            <a:off x="2439023" y="575950"/>
            <a:ext cx="6321602" cy="635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>
            <a:lvl1pPr defTabSz="768095">
              <a:defRPr b="1" sz="252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Worksheet 3: combinations of functions</a:t>
            </a:r>
          </a:p>
        </p:txBody>
      </p:sp>
      <p:pic>
        <p:nvPicPr>
          <p:cNvPr id="21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5400" y="1270000"/>
            <a:ext cx="6553200" cy="260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