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8" name="Shape 20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538594" indent="-379845">
              <a:buClr>
                <a:srgbClr val="000000"/>
              </a:buClr>
              <a:buSzPts val="1400"/>
              <a:buFont typeface="Arial"/>
              <a:buChar char="●"/>
            </a:lvl1pPr>
          </a:lstStyle>
          <a:p>
            <a:pPr/>
            <a:r>
              <a:t>answers will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3" name="Shape 22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755650" indent="-596900" defTabSz="457200">
              <a:lnSpc>
                <a:spcPct val="117999"/>
              </a:lnSpc>
              <a:buClr>
                <a:srgbClr val="000000"/>
              </a:buClr>
              <a:buSzPts val="2200"/>
              <a:buFont typeface="Arial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Make sure students are working quietly. See problem guides for specific Python activities.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Frequently asked questions: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+I don’t know what to do!?! Make sure to carefully read the instructions. Take notes when watching the video.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are you trying to make tracy do?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+how can I figure out why my code doesn’t work? Try getting out a piece of paper, and following your commands yourself. What do you draw. Where do things go wrong?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do I do if I forget a command? See the docs section of CodeHS.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1" name="Shape 23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per. 8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2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35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4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241702" cy="1241704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Google Shape;24;p4"/>
          <p:cNvSpPr/>
          <p:nvPr/>
        </p:nvSpPr>
        <p:spPr>
          <a:xfrm>
            <a:off x="2477722" y="415649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Google Shape;26;p4"/>
          <p:cNvSpPr/>
          <p:nvPr/>
        </p:nvSpPr>
        <p:spPr>
          <a:xfrm>
            <a:off x="425197" y="415649"/>
            <a:ext cx="183302" cy="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xfrm>
            <a:off x="2400249" y="575949"/>
            <a:ext cx="6321603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idx="1"/>
          </p:nvPr>
        </p:nvSpPr>
        <p:spPr>
          <a:xfrm>
            <a:off x="2410111" y="1595774"/>
            <a:ext cx="6321601" cy="3002403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6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24014" y="4724285"/>
            <a:ext cx="322685" cy="32254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writing to learn and reflection to improve our programming skills?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11/5/21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6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7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8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9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4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11/3333d/21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Google Shape;32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Google Shape;33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9" name="Google Shape;34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0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Google Shape;37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3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64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Google Shape;43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Google Shape;48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0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Google Shape;52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0" name="Google Shape;53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Google Shape;56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Google Shape;59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Google Shape;60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2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4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5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75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Python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7.5</a:t>
            </a:r>
          </a:p>
        </p:txBody>
      </p:sp>
      <p:sp>
        <p:nvSpPr>
          <p:cNvPr id="201" name="Google Shape;76;p13"/>
          <p:cNvSpPr txBox="1"/>
          <p:nvPr>
            <p:ph type="subTitle" sz="quarter" idx="1"/>
          </p:nvPr>
        </p:nvSpPr>
        <p:spPr>
          <a:xfrm>
            <a:off x="2434072" y="2986488"/>
            <a:ext cx="6331503" cy="124170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Nov. 5</a:t>
            </a:r>
            <a:r>
              <a:t>, 2021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82;p14"/>
          <p:cNvSpPr txBox="1"/>
          <p:nvPr>
            <p:ph type="body" idx="1"/>
          </p:nvPr>
        </p:nvSpPr>
        <p:spPr>
          <a:xfrm>
            <a:off x="744778" y="1455855"/>
            <a:ext cx="7029402" cy="3069989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b="1"/>
            </a:pPr>
            <a:r>
              <a:t>Think of a Tracy exercise you struggled with at first, then answer the questions below:</a:t>
            </a:r>
          </a:p>
          <a:p>
            <a:pPr marL="300789" indent="-300789">
              <a:buClrTx/>
              <a:buSzPct val="100000"/>
              <a:buFontTx/>
              <a:buAutoNum type="alphaUcPeriod" startAt="1"/>
              <a:defRPr b="1"/>
            </a:pPr>
          </a:p>
          <a:p>
            <a:pPr lvl="1" marL="897689" indent="-300788">
              <a:buClrTx/>
              <a:buSzPct val="100000"/>
              <a:buFontTx/>
              <a:buAutoNum type="alphaUcPeriod" startAt="1"/>
              <a:defRPr b="1"/>
            </a:pPr>
            <a:r>
              <a:t>What was the exercise asking you to do?</a:t>
            </a:r>
          </a:p>
          <a:p>
            <a:pPr lvl="1" marL="897689" indent="-300788">
              <a:buClrTx/>
              <a:buSzPct val="100000"/>
              <a:buFontTx/>
              <a:buAutoNum type="alphaUcPeriod" startAt="1"/>
              <a:defRPr b="1"/>
            </a:pPr>
            <a:r>
              <a:t>How did you </a:t>
            </a:r>
            <a:r>
              <a:rPr i="1" u="sng"/>
              <a:t>try</a:t>
            </a:r>
            <a:r>
              <a:rPr i="1"/>
              <a:t> </a:t>
            </a:r>
            <a:r>
              <a:t>to solve the exercise? What went wrong?</a:t>
            </a:r>
          </a:p>
          <a:p>
            <a:pPr lvl="1" marL="897689" indent="-300788">
              <a:buClrTx/>
              <a:buSzPct val="100000"/>
              <a:buFontTx/>
              <a:buAutoNum type="alphaUcPeriod" startAt="1"/>
              <a:defRPr b="1"/>
            </a:pPr>
            <a:r>
              <a:t>Why is it a good idea to reflect on moments when we struggle in class?</a:t>
            </a:r>
          </a:p>
        </p:txBody>
      </p:sp>
      <p:grpSp>
        <p:nvGrpSpPr>
          <p:cNvPr id="206" name="Google Shape;118;p19"/>
          <p:cNvGrpSpPr/>
          <p:nvPr/>
        </p:nvGrpSpPr>
        <p:grpSpPr>
          <a:xfrm>
            <a:off x="1298556" y="488396"/>
            <a:ext cx="5572329" cy="913763"/>
            <a:chOff x="0" y="0"/>
            <a:chExt cx="5572328" cy="913762"/>
          </a:xfrm>
        </p:grpSpPr>
        <p:sp>
          <p:nvSpPr>
            <p:cNvPr id="204" name="Rectangle"/>
            <p:cNvSpPr/>
            <p:nvPr/>
          </p:nvSpPr>
          <p:spPr>
            <a:xfrm>
              <a:off x="-1" y="0"/>
              <a:ext cx="5572330" cy="913763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05" name="Do now…"/>
            <p:cNvSpPr txBox="1"/>
            <p:nvPr/>
          </p:nvSpPr>
          <p:spPr>
            <a:xfrm>
              <a:off x="11592" y="11592"/>
              <a:ext cx="5549144" cy="8905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1" tIns="91421" rIns="91421" bIns="91421" numCol="1" anchor="t">
              <a:normAutofit fontScale="100000" lnSpcReduction="0"/>
            </a:bodyPr>
            <a:lstStyle/>
            <a:p>
              <a:pPr defTabSz="755750">
                <a:defRPr sz="1900"/>
              </a:pPr>
              <a:r>
                <a:t>Do now</a:t>
              </a:r>
            </a:p>
            <a:p>
              <a:pPr defTabSz="755750">
                <a:defRPr sz="1140"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find seat near the board. Get out your </a:t>
              </a:r>
              <a:r>
                <a:rPr b="1">
                  <a:solidFill>
                    <a:schemeClr val="accent1"/>
                  </a:solidFill>
                </a:rPr>
                <a:t>binder </a:t>
              </a:r>
              <a:r>
                <a:rPr>
                  <a:solidFill>
                    <a:schemeClr val="accent1"/>
                  </a:solidFill>
                </a:rPr>
                <a:t>and answer the </a:t>
              </a:r>
              <a:r>
                <a:rPr b="1">
                  <a:solidFill>
                    <a:schemeClr val="accent1"/>
                  </a:solidFill>
                </a:rPr>
                <a:t>do now</a:t>
              </a:r>
              <a:r>
                <a:rPr>
                  <a:solidFill>
                    <a:schemeClr val="accent1"/>
                  </a:solidFill>
                </a:rPr>
                <a:t> questions below. Show all work or answer each question with a complete sentence.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framing…"/>
          <p:cNvSpPr txBox="1"/>
          <p:nvPr/>
        </p:nvSpPr>
        <p:spPr>
          <a:xfrm>
            <a:off x="3658291" y="716652"/>
            <a:ext cx="5205063" cy="3643703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>
              <a:lnSpc>
                <a:spcPct val="115000"/>
              </a:lnSpc>
              <a:defRPr b="1" sz="18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framing</a:t>
            </a:r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use writing to learn and reflection to improve our programming skills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Writing about moments of productive struggle helps us better understand how to tackle complex problems in the future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While loops!</a:t>
            </a:r>
          </a:p>
        </p:txBody>
      </p:sp>
      <p:pic>
        <p:nvPicPr>
          <p:cNvPr id="21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1394" y="1554284"/>
            <a:ext cx="3352801" cy="242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14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5" name="MP1 requirements:…"/>
          <p:cNvSpPr txBox="1"/>
          <p:nvPr/>
        </p:nvSpPr>
        <p:spPr>
          <a:xfrm>
            <a:off x="497383" y="1565973"/>
            <a:ext cx="8149234" cy="373902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800">
                <a:solidFill>
                  <a:srgbClr val="012F7B"/>
                </a:solidFill>
              </a:defRPr>
            </a:pPr>
            <a:r>
              <a:t>Weekly reflection assignment</a:t>
            </a:r>
            <a:br/>
          </a:p>
          <a:p>
            <a:pPr>
              <a:defRPr sz="1800">
                <a:solidFill>
                  <a:schemeClr val="accent5"/>
                </a:solidFill>
              </a:defRPr>
            </a:pPr>
            <a:r>
              <a:t>In </a:t>
            </a:r>
            <a:r>
              <a:rPr b="1"/>
              <a:t>Google Classroom, </a:t>
            </a:r>
            <a:r>
              <a:t>you’ll find a weekly reflection assignment. I’ll post one every Friday. Please start your day by answering the questions below (in the assignment):</a:t>
            </a:r>
          </a:p>
          <a:p>
            <a:pPr marL="300789" indent="-300789">
              <a:buSzPct val="100000"/>
              <a:buAutoNum type="alphaUcPeriod" startAt="1"/>
              <a:defRPr sz="1800">
                <a:solidFill>
                  <a:schemeClr val="accent5"/>
                </a:solidFill>
              </a:defRPr>
            </a:pPr>
            <a:r>
              <a:t>Pick an exercise you worked on this week.</a:t>
            </a:r>
          </a:p>
          <a:p>
            <a:pPr marL="300789" indent="-300789">
              <a:buSzPct val="100000"/>
              <a:buAutoNum type="alphaUcPeriod" startAt="1"/>
              <a:defRPr sz="1800">
                <a:solidFill>
                  <a:schemeClr val="accent5"/>
                </a:solidFill>
              </a:defRPr>
            </a:pPr>
            <a:r>
              <a:t>Describe what the exercise asked you to do.</a:t>
            </a:r>
          </a:p>
          <a:p>
            <a:pPr marL="300789" indent="-300789">
              <a:buSzPct val="100000"/>
              <a:buAutoNum type="alphaUcPeriod" startAt="1"/>
              <a:defRPr sz="1800">
                <a:solidFill>
                  <a:schemeClr val="accent5"/>
                </a:solidFill>
              </a:defRPr>
            </a:pPr>
            <a:r>
              <a:t>How did you </a:t>
            </a:r>
            <a:r>
              <a:rPr u="sng"/>
              <a:t>try</a:t>
            </a:r>
            <a:r>
              <a:t> to solve the exericse</a:t>
            </a:r>
          </a:p>
          <a:p>
            <a:pPr marL="300789" indent="-300789">
              <a:buSzPct val="100000"/>
              <a:buAutoNum type="alphaUcPeriod" startAt="1"/>
              <a:defRPr sz="1800">
                <a:solidFill>
                  <a:schemeClr val="accent5"/>
                </a:solidFill>
              </a:defRPr>
            </a:pPr>
            <a:r>
              <a:t> Did your solution work (yes/no)? If yes, is there any other way you could have solved it? If not, how could you change your approach to try again? </a:t>
            </a:r>
            <a:endParaRPr sz="1200">
              <a:solidFill>
                <a:srgbClr val="000000"/>
              </a:solidFill>
            </a:endParaRPr>
          </a:p>
          <a:p>
            <a:pPr>
              <a:defRPr sz="1800">
                <a:solidFill>
                  <a:schemeClr val="accent5"/>
                </a:solidFill>
              </a:defRPr>
            </a:pPr>
          </a:p>
          <a:p>
            <a:pPr marL="300789" indent="-300789">
              <a:buSzPct val="100000"/>
              <a:buAutoNum type="alphaUcPeriod" startAt="5"/>
              <a:defRPr sz="1800">
                <a:solidFill>
                  <a:schemeClr val="accent5"/>
                </a:solidFill>
              </a:defRPr>
            </a:pPr>
            <a:endParaRPr>
              <a:solidFill>
                <a:srgbClr val="012F7B"/>
              </a:solidFill>
            </a:endParaRPr>
          </a:p>
          <a:p>
            <a:pPr>
              <a:defRPr sz="1800">
                <a:solidFill>
                  <a:schemeClr val="accent3"/>
                </a:solidFill>
              </a:defRPr>
            </a:pP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20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18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19" name="Work day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 defTabSz="557784">
                <a:defRPr sz="1647"/>
              </a:pPr>
              <a:r>
                <a:t>Work day</a:t>
              </a:r>
            </a:p>
            <a:p>
              <a:pPr defTabSz="557784">
                <a:defRPr sz="1220"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find your </a:t>
              </a:r>
              <a:r>
                <a:rPr b="1">
                  <a:solidFill>
                    <a:schemeClr val="accent1"/>
                  </a:solidFill>
                </a:rPr>
                <a:t>assigned </a:t>
              </a:r>
              <a:r>
                <a:rPr>
                  <a:solidFill>
                    <a:schemeClr val="accent1"/>
                  </a:solidFill>
                </a:rPr>
                <a:t>seat.  Complete </a:t>
              </a:r>
              <a:r>
                <a:rPr b="1">
                  <a:solidFill>
                    <a:schemeClr val="accent1"/>
                  </a:solidFill>
                </a:rPr>
                <a:t>weekly reflection assignment </a:t>
              </a:r>
              <a:r>
                <a:rPr>
                  <a:solidFill>
                    <a:schemeClr val="accent1"/>
                  </a:solidFill>
                </a:rPr>
                <a:t>(on Google Classroom). Then log in to CodeHS and begin work!</a:t>
              </a:r>
            </a:p>
          </p:txBody>
        </p:sp>
      </p:grpSp>
      <p:sp>
        <p:nvSpPr>
          <p:cNvPr id="221" name="MP1 requirements:…"/>
          <p:cNvSpPr txBox="1"/>
          <p:nvPr/>
        </p:nvSpPr>
        <p:spPr>
          <a:xfrm>
            <a:off x="902395" y="1538095"/>
            <a:ext cx="7339210" cy="400572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800">
                <a:solidFill>
                  <a:srgbClr val="012F7B"/>
                </a:solidFill>
              </a:defRPr>
            </a:pPr>
            <a:r>
              <a:t>Weekly reflection assignment</a:t>
            </a:r>
            <a:br/>
          </a:p>
          <a:p>
            <a:pPr>
              <a:defRPr sz="1800">
                <a:solidFill>
                  <a:schemeClr val="accent5"/>
                </a:solidFill>
              </a:defRPr>
            </a:pPr>
            <a:r>
              <a:t>In </a:t>
            </a:r>
            <a:r>
              <a:rPr b="1"/>
              <a:t>Google Classroom, </a:t>
            </a:r>
            <a:r>
              <a:t>you’ll find a weekly reflection assignment. I’ll post one every Friday. Please start your day by answering the questions below (in the assignment):</a:t>
            </a:r>
          </a:p>
          <a:p>
            <a:pPr marL="300789" indent="-300789">
              <a:buSzPct val="100000"/>
              <a:buAutoNum type="alphaUcPeriod" startAt="1"/>
              <a:defRPr sz="1800">
                <a:solidFill>
                  <a:schemeClr val="accent5"/>
                </a:solidFill>
              </a:defRPr>
            </a:pPr>
            <a:r>
              <a:t>Pick an exercise you worked on this week.</a:t>
            </a:r>
          </a:p>
          <a:p>
            <a:pPr marL="300789" indent="-300789">
              <a:buSzPct val="100000"/>
              <a:buAutoNum type="alphaUcPeriod" startAt="1"/>
              <a:defRPr sz="1800">
                <a:solidFill>
                  <a:schemeClr val="accent5"/>
                </a:solidFill>
              </a:defRPr>
            </a:pPr>
            <a:r>
              <a:t>Describe what the exercise asked you to do.</a:t>
            </a:r>
          </a:p>
          <a:p>
            <a:pPr marL="300789" indent="-300789">
              <a:buSzPct val="100000"/>
              <a:buAutoNum type="alphaUcPeriod" startAt="1"/>
              <a:defRPr sz="1800">
                <a:solidFill>
                  <a:schemeClr val="accent5"/>
                </a:solidFill>
              </a:defRPr>
            </a:pPr>
            <a:r>
              <a:t>How did you </a:t>
            </a:r>
            <a:r>
              <a:rPr u="sng"/>
              <a:t>try</a:t>
            </a:r>
            <a:r>
              <a:t> to solve the exericse</a:t>
            </a:r>
          </a:p>
          <a:p>
            <a:pPr marL="300789" indent="-300789">
              <a:buSzPct val="100000"/>
              <a:buAutoNum type="alphaUcPeriod" startAt="1"/>
              <a:defRPr sz="1800">
                <a:solidFill>
                  <a:schemeClr val="accent5"/>
                </a:solidFill>
              </a:defRPr>
            </a:pPr>
            <a:r>
              <a:t> Did your solution work (yes/no)? If yes, is there any other way you could have solved it? If not, how could you change your approach to try again? </a:t>
            </a:r>
            <a:endParaRPr sz="1200">
              <a:solidFill>
                <a:srgbClr val="000000"/>
              </a:solidFill>
            </a:endParaRPr>
          </a:p>
          <a:p>
            <a:pPr>
              <a:defRPr sz="1800">
                <a:solidFill>
                  <a:schemeClr val="accent5"/>
                </a:solidFill>
              </a:defRPr>
            </a:pPr>
          </a:p>
          <a:p>
            <a:pPr marL="300789" indent="-300789">
              <a:buSzPct val="100000"/>
              <a:buAutoNum type="alphaUcPeriod" startAt="5"/>
              <a:defRPr sz="1800">
                <a:solidFill>
                  <a:schemeClr val="accent5"/>
                </a:solidFill>
              </a:defRPr>
            </a:pPr>
            <a:endParaRPr>
              <a:solidFill>
                <a:srgbClr val="012F7B"/>
              </a:solidFill>
            </a:endParaRPr>
          </a:p>
          <a:p>
            <a:pPr>
              <a:defRPr sz="1800">
                <a:solidFill>
                  <a:schemeClr val="accent3"/>
                </a:solidFill>
              </a:defRPr>
            </a:pP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26" name="a. Students will receive their phones at the end of 9th period and 10th period.…"/>
          <p:cNvSpPr txBox="1"/>
          <p:nvPr/>
        </p:nvSpPr>
        <p:spPr>
          <a:xfrm>
            <a:off x="2043641" y="1683954"/>
            <a:ext cx="5514963" cy="2786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a. Students will receive their phones at the end of 9th period and 10th period.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b. Students without a phone may leave class immediately. All other students should remain seated. Once a student collects their phone, they should exit the classroom. 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c. Students must show their ID, program, or a notebook with their name on it to receive their phone. </a:t>
            </a:r>
          </a:p>
        </p:txBody>
      </p:sp>
      <p:grpSp>
        <p:nvGrpSpPr>
          <p:cNvPr id="229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27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28" name="Cell phone distro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Cell phone distro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Carefully read the directions below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34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Remain in your seat until the bell rings.</a:t>
            </a:r>
          </a:p>
        </p:txBody>
      </p:sp>
      <p:grpSp>
        <p:nvGrpSpPr>
          <p:cNvPr id="237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35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36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3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