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Quadratic formula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87157" indent="-187157">
              <a:buSzPct val="100000"/>
              <a:buAutoNum type="arabicPeriod" startAt="1"/>
            </a:lvl1pPr>
          </a:lstStyle>
          <a:p>
            <a:pPr/>
            <a:r>
              <a:t>Answers will vary.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sure this is in your notes from friday (if not check in w/ neighbor)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= 1</a:t>
            </a:r>
          </a:p>
          <a:p>
            <a:pPr/>
            <a:r>
              <a:t>b = 3</a:t>
            </a:r>
          </a:p>
          <a:p>
            <a:pPr/>
            <a:r>
              <a:t>c = -4</a:t>
            </a:r>
          </a:p>
          <a:p>
            <a:pPr/>
          </a:p>
          <a:p>
            <a:pPr/>
            <a:r>
              <a:t>x = -1, 4</a:t>
            </a:r>
          </a:p>
          <a:p>
            <a:pPr/>
          </a:p>
          <a:p>
            <a:pPr/>
            <a:r>
              <a:t>+how else can we find these roots? notice that 4 and -1 are factors of -4 that sum to +3.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lphaLcPeriod" startAt="1"/>
            </a:pPr>
            <a:r>
              <a:t>x = 3</a:t>
            </a:r>
          </a:p>
          <a:p>
            <a:pPr marL="233947" indent="-233947">
              <a:buSzPct val="100000"/>
              <a:buAutoNum type="alphaLcPeriod" startAt="1"/>
            </a:pPr>
            <a:r>
              <a:t>-2, -1/2</a:t>
            </a:r>
          </a:p>
          <a:p>
            <a:pPr/>
          </a:p>
          <a:p>
            <a:pPr/>
            <a:r>
              <a:t>+How do you treat negative coefficients? remember to include the ‘-‘ when you plug the value into your formula</a:t>
            </a:r>
          </a:p>
          <a:p>
            <a:pPr marL="140368" indent="-140368">
              <a:buSzPct val="100000"/>
              <a:buChar char="+"/>
            </a:pPr>
            <a:r>
              <a:t>How are the answers from (1) useful for sketching the graph of these functions? They tell us what the x-intercepts are.  </a:t>
            </a:r>
          </a:p>
          <a:p>
            <a:pPr marL="140368" indent="-140368">
              <a:buSzPct val="100000"/>
              <a:buChar char="+"/>
            </a:pPr>
            <a:r>
              <a:t>How do I find the vertex? convert to vertex form: (x +a)^2 + b, then vertex is (a,b). </a:t>
            </a:r>
          </a:p>
          <a:p>
            <a:pPr marL="140368" indent="-140368">
              <a:buSzPct val="100000"/>
              <a:buChar char="+"/>
            </a:pPr>
            <a:r>
              <a:t>How could I check my work for (1)? plug in the values of x and see if it gets you 0. You could also use another method to calculate roots, such as completing the square.  </a:t>
            </a:r>
          </a:p>
          <a:p>
            <a:pPr/>
            <a:r>
              <a:t>HANDOUT REVIEW WORKSHEET COMBINATIONS OF FUNCTIONS WHEN STUDENTS FINISH W/ 2. SEE ANSWER KEY.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Space open for working out problems on board.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x=-1,-4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4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8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use the </a:t>
            </a:r>
            <a:r>
              <a:rPr b="0" i="1"/>
              <a:t>leading coefficient test </a:t>
            </a:r>
            <a:r>
              <a:rPr b="0"/>
              <a:t>to describe the end behavior of polynomials?</a:t>
            </a:r>
          </a:p>
        </p:txBody>
      </p:sp>
      <p:sp>
        <p:nvSpPr>
          <p:cNvPr id="163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10/28/21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830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review the quadratic formula and practice our skills  to review for upcoming exam</a:t>
            </a:r>
            <a:endParaRPr b="0"/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11/8/21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Google Shape;30;p4"/>
          <p:cNvSpPr txBox="1"/>
          <p:nvPr/>
        </p:nvSpPr>
        <p:spPr>
          <a:xfrm>
            <a:off x="295650" y="4718506"/>
            <a:ext cx="8552700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apply long division to find roots of higher order polynomials?</a:t>
            </a:r>
          </a:p>
        </p:txBody>
      </p:sp>
      <p:sp>
        <p:nvSpPr>
          <p:cNvPr id="62" name="Dr. O’Brien, 11/3/21"/>
          <p:cNvSpPr txBox="1"/>
          <p:nvPr/>
        </p:nvSpPr>
        <p:spPr>
          <a:xfrm>
            <a:off x="7220421" y="39450"/>
            <a:ext cx="156115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11/3/21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2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7.4</a:t>
            </a:r>
          </a:p>
        </p:txBody>
      </p:sp>
      <p:sp>
        <p:nvSpPr>
          <p:cNvPr id="174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4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e’re having an exam this Friday, Nov. 12. We’ll review Monday-Wednesday:…"/>
          <p:cNvSpPr txBox="1"/>
          <p:nvPr>
            <p:ph type="body" sz="half" idx="1"/>
          </p:nvPr>
        </p:nvSpPr>
        <p:spPr>
          <a:xfrm>
            <a:off x="644811" y="1570376"/>
            <a:ext cx="3270378" cy="3002402"/>
          </a:xfrm>
          <a:prstGeom prst="rect">
            <a:avLst/>
          </a:prstGeom>
        </p:spPr>
        <p:txBody>
          <a:bodyPr/>
          <a:lstStyle/>
          <a:p>
            <a:pPr marL="0" indent="0" defTabSz="685800">
              <a:buClrTx/>
              <a:buSzTx/>
              <a:buFontTx/>
              <a:buNone/>
              <a:defRPr sz="1350"/>
            </a:pPr>
            <a:r>
              <a:t>We’re having an exam this </a:t>
            </a:r>
            <a:r>
              <a:rPr b="1"/>
              <a:t>Friday, Nov. 12. </a:t>
            </a:r>
            <a:r>
              <a:t>We’ll review Monday-Wednesday:</a:t>
            </a:r>
          </a:p>
          <a:p>
            <a:pPr marL="180473" indent="-180473" defTabSz="685800">
              <a:buClrTx/>
              <a:buSzPct val="100000"/>
              <a:buFontTx/>
              <a:buAutoNum type="arabicPeriod" startAt="1"/>
              <a:defRPr sz="1350"/>
            </a:pPr>
            <a:r>
              <a:t>Rate each topic by how comfortable you are with it on a 1-5 scale.</a:t>
            </a:r>
          </a:p>
          <a:p>
            <a:pPr marL="180473" indent="-180473" defTabSz="685800">
              <a:buClrTx/>
              <a:buSzPct val="100000"/>
              <a:buFontTx/>
              <a:buAutoNum type="arabicPeriod" startAt="1"/>
              <a:defRPr sz="1350"/>
            </a:pPr>
            <a:r>
              <a:t> How can you make yourself more comfortable with the topics you’re least sure about? List two things you can do.</a:t>
            </a:r>
          </a:p>
          <a:p>
            <a:pPr marL="180473" indent="-180473" defTabSz="685800">
              <a:buClrTx/>
              <a:buSzPct val="100000"/>
              <a:buFontTx/>
              <a:buAutoNum type="arabicPeriod" startAt="1"/>
              <a:defRPr sz="1350"/>
            </a:pPr>
            <a:r>
              <a:t>How can Dr. O’Brien help make you more comfortable with the topics you’re least sure about? List two things he can do.</a:t>
            </a:r>
          </a:p>
        </p:txBody>
      </p:sp>
      <p:grpSp>
        <p:nvGrpSpPr>
          <p:cNvPr id="181" name="Google Shape;118;p19"/>
          <p:cNvGrpSpPr/>
          <p:nvPr/>
        </p:nvGrpSpPr>
        <p:grpSpPr>
          <a:xfrm>
            <a:off x="1482370" y="410536"/>
            <a:ext cx="4826319" cy="791432"/>
            <a:chOff x="-1" y="0"/>
            <a:chExt cx="4826318" cy="791430"/>
          </a:xfrm>
        </p:grpSpPr>
        <p:sp>
          <p:nvSpPr>
            <p:cNvPr id="179" name="Rectangle"/>
            <p:cNvSpPr/>
            <p:nvPr/>
          </p:nvSpPr>
          <p:spPr>
            <a:xfrm>
              <a:off x="-2" y="0"/>
              <a:ext cx="4826320" cy="79143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180" name="Do now…"/>
            <p:cNvSpPr txBox="1"/>
            <p:nvPr/>
          </p:nvSpPr>
          <p:spPr>
            <a:xfrm>
              <a:off x="10039" y="10039"/>
              <a:ext cx="4806239" cy="771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36980">
                <a:defRPr sz="1710">
                  <a:latin typeface="+mn-lt"/>
                  <a:ea typeface="+mn-ea"/>
                  <a:cs typeface="+mn-cs"/>
                  <a:sym typeface="Arial"/>
                </a:defRPr>
              </a:pPr>
              <a:r>
                <a:t>Do now</a:t>
              </a:r>
            </a:p>
            <a:p>
              <a:pPr defTabSz="536980">
                <a:defRPr sz="1079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seat. Get out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and answer the </a:t>
              </a:r>
              <a:r>
                <a:rPr b="1">
                  <a:solidFill>
                    <a:schemeClr val="accent1"/>
                  </a:solidFill>
                </a:rPr>
                <a:t>do now</a:t>
              </a:r>
              <a:r>
                <a:rPr>
                  <a:solidFill>
                    <a:schemeClr val="accent1"/>
                  </a:solidFill>
                </a:rPr>
                <a:t> questions below. Show all work or answer each question with a complete sentence.</a:t>
              </a:r>
            </a:p>
          </p:txBody>
        </p:sp>
      </p:grpSp>
      <p:sp>
        <p:nvSpPr>
          <p:cNvPr id="182" name="Topics to be covered:…"/>
          <p:cNvSpPr txBox="1"/>
          <p:nvPr/>
        </p:nvSpPr>
        <p:spPr>
          <a:xfrm>
            <a:off x="4900041" y="1052094"/>
            <a:ext cx="3270378" cy="3818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374904">
              <a:lnSpc>
                <a:spcPct val="115000"/>
              </a:lnSpc>
              <a:defRPr sz="106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endParaRPr b="1"/>
          </a:p>
          <a:p>
            <a:pPr marL="187452" indent="-140588" defTabSz="374904">
              <a:lnSpc>
                <a:spcPct val="115000"/>
              </a:lnSpc>
              <a:buClr>
                <a:srgbClr val="000000"/>
              </a:buClr>
              <a:buSzPts val="1200"/>
              <a:buFont typeface="Helvetica"/>
              <a:buChar char="●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Topics to be covered:</a:t>
            </a:r>
            <a:endParaRPr b="1"/>
          </a:p>
          <a:p>
            <a:pPr lvl="2" marL="515218" indent="-98658" defTabSz="374904">
              <a:lnSpc>
                <a:spcPct val="115000"/>
              </a:lnSpc>
              <a:buSzPct val="100000"/>
              <a:buAutoNum type="arabi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 Combining functions</a:t>
            </a:r>
            <a:endParaRPr b="1"/>
          </a:p>
          <a:p>
            <a:pPr lvl="3" marL="723498" indent="-98658" defTabSz="374904">
              <a:lnSpc>
                <a:spcPct val="115000"/>
              </a:lnSpc>
              <a:buSzPct val="100000"/>
              <a:buAutoNum type="alphaL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 arithmetic combinations</a:t>
            </a:r>
            <a:endParaRPr b="1"/>
          </a:p>
          <a:p>
            <a:pPr lvl="3" marL="723498" indent="-98658" defTabSz="374904">
              <a:lnSpc>
                <a:spcPct val="115000"/>
              </a:lnSpc>
              <a:buSzPct val="100000"/>
              <a:buAutoNum type="alphaL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composition of functions</a:t>
            </a:r>
            <a:endParaRPr b="1"/>
          </a:p>
          <a:p>
            <a:pPr lvl="2" marL="515218" indent="-98658" defTabSz="374904">
              <a:lnSpc>
                <a:spcPct val="115000"/>
              </a:lnSpc>
              <a:buSzPct val="100000"/>
              <a:buAutoNum type="arabi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Polynomials:</a:t>
            </a:r>
            <a:endParaRPr b="1"/>
          </a:p>
          <a:p>
            <a:pPr lvl="3" marL="723498" indent="-98658" defTabSz="374904">
              <a:lnSpc>
                <a:spcPct val="115000"/>
              </a:lnSpc>
              <a:buSzPct val="100000"/>
              <a:buAutoNum type="alphaL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Applying leading coefficient test,</a:t>
            </a:r>
            <a:endParaRPr b="1"/>
          </a:p>
          <a:p>
            <a:pPr lvl="3" marL="723498" indent="-98658" defTabSz="374904">
              <a:lnSpc>
                <a:spcPct val="115000"/>
              </a:lnSpc>
              <a:buSzPct val="100000"/>
              <a:buAutoNum type="alphaL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finding roots, and sketching quadratics and higher order polynomials</a:t>
            </a:r>
            <a:endParaRPr b="1"/>
          </a:p>
          <a:p>
            <a:pPr lvl="3" marL="723498" indent="-98658" defTabSz="374904">
              <a:lnSpc>
                <a:spcPct val="115000"/>
              </a:lnSpc>
              <a:buSzPct val="100000"/>
              <a:buAutoNum type="alphaL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 long division of polynomials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what: review the quadratic formula and practice our skills  to review for upcoming exam…"/>
          <p:cNvSpPr txBox="1"/>
          <p:nvPr/>
        </p:nvSpPr>
        <p:spPr>
          <a:xfrm>
            <a:off x="3682386" y="1584122"/>
            <a:ext cx="4838766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review the quadratic formula and practice our skills  to review for upcoming exam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The quadratic formula is helpful for solving problems with quadratic equations and higher order polynomials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More review then unit test!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Exam next Friday, Nov. 12!…"/>
          <p:cNvSpPr txBox="1"/>
          <p:nvPr>
            <p:ph type="body" sz="half" idx="1"/>
          </p:nvPr>
        </p:nvSpPr>
        <p:spPr>
          <a:xfrm>
            <a:off x="4292723" y="829249"/>
            <a:ext cx="3457908" cy="4098025"/>
          </a:xfrm>
          <a:prstGeom prst="rect">
            <a:avLst/>
          </a:prstGeom>
        </p:spPr>
        <p:txBody>
          <a:bodyPr/>
          <a:lstStyle/>
          <a:p>
            <a:pPr marL="187452" indent="-130175" defTabSz="374904">
              <a:buSzPts val="1000"/>
              <a:defRPr sz="1066"/>
            </a:pPr>
            <a:r>
              <a:t>Exam next </a:t>
            </a:r>
            <a:r>
              <a:rPr b="1"/>
              <a:t>Friday, Nov. 12!</a:t>
            </a:r>
            <a:endParaRPr b="1"/>
          </a:p>
          <a:p>
            <a:pPr marL="187452" indent="-130175" defTabSz="374904">
              <a:buSzPts val="1000"/>
              <a:defRPr sz="1066"/>
            </a:pPr>
            <a:r>
              <a:rPr b="1"/>
              <a:t>We’ll review the rest of the week</a:t>
            </a:r>
            <a:endParaRPr b="1"/>
          </a:p>
          <a:p>
            <a:pPr marL="187452" indent="-140588" defTabSz="374904">
              <a:buSzPts val="1200"/>
              <a:defRPr sz="1230"/>
            </a:pPr>
            <a:r>
              <a:rPr b="1"/>
              <a:t>Topics to be covered:</a:t>
            </a:r>
            <a:endParaRPr b="1"/>
          </a:p>
          <a:p>
            <a:pPr lvl="2" marL="515218" indent="-98658" defTabSz="374904">
              <a:buClrTx/>
              <a:buSzPct val="100000"/>
              <a:buFontTx/>
              <a:buAutoNum type="arabicPeriod" startAt="1"/>
              <a:defRPr sz="1230"/>
            </a:pPr>
            <a:r>
              <a:rPr b="1"/>
              <a:t> Combining functions</a:t>
            </a:r>
            <a:endParaRPr b="1"/>
          </a:p>
          <a:p>
            <a:pPr lvl="3" marL="723498" indent="-98658" defTabSz="374904">
              <a:buClrTx/>
              <a:buSzPct val="100000"/>
              <a:buFontTx/>
              <a:buAutoNum type="alphaLcPeriod" startAt="1"/>
              <a:defRPr sz="1230"/>
            </a:pPr>
            <a:r>
              <a:rPr b="1"/>
              <a:t> arithmetic combinations</a:t>
            </a:r>
            <a:endParaRPr b="1"/>
          </a:p>
          <a:p>
            <a:pPr lvl="3" marL="723498" indent="-98658" defTabSz="374904">
              <a:buClrTx/>
              <a:buSzPct val="100000"/>
              <a:buFontTx/>
              <a:buAutoNum type="alphaLcPeriod" startAt="1"/>
              <a:defRPr sz="1230"/>
            </a:pPr>
            <a:r>
              <a:rPr b="1"/>
              <a:t>composition of functions</a:t>
            </a:r>
            <a:endParaRPr b="1"/>
          </a:p>
          <a:p>
            <a:pPr lvl="2" marL="515218" indent="-98658" defTabSz="374904">
              <a:buClrTx/>
              <a:buSzPct val="100000"/>
              <a:buFontTx/>
              <a:buAutoNum type="arabicPeriod" startAt="1"/>
              <a:defRPr sz="1230"/>
            </a:pPr>
            <a:r>
              <a:rPr b="1"/>
              <a:t>Polynomials:</a:t>
            </a:r>
            <a:endParaRPr b="1"/>
          </a:p>
          <a:p>
            <a:pPr lvl="3" marL="723498" indent="-98658" defTabSz="374904">
              <a:buClrTx/>
              <a:buSzPct val="100000"/>
              <a:buFontTx/>
              <a:buAutoNum type="alphaLcPeriod" startAt="1"/>
              <a:defRPr sz="1230"/>
            </a:pPr>
            <a:r>
              <a:rPr b="1"/>
              <a:t>Applying leading coefficient test,</a:t>
            </a:r>
            <a:endParaRPr b="1"/>
          </a:p>
          <a:p>
            <a:pPr lvl="3" marL="723498" indent="-98658" defTabSz="374904">
              <a:buClrTx/>
              <a:buSzPct val="100000"/>
              <a:buFontTx/>
              <a:buAutoNum type="alphaLcPeriod" startAt="1"/>
              <a:defRPr sz="1230"/>
            </a:pPr>
            <a:r>
              <a:rPr b="1"/>
              <a:t>finding roots, </a:t>
            </a:r>
            <a:endParaRPr b="1"/>
          </a:p>
          <a:p>
            <a:pPr lvl="3" marL="723498" indent="-98658" defTabSz="374904">
              <a:buClrTx/>
              <a:buSzPct val="100000"/>
              <a:buFontTx/>
              <a:buAutoNum type="alphaLcPeriod" startAt="1"/>
              <a:defRPr sz="1230"/>
            </a:pPr>
            <a:r>
              <a:rPr b="1"/>
              <a:t>and sketching quadratics and higher order polynomials</a:t>
            </a:r>
            <a:endParaRPr b="1"/>
          </a:p>
          <a:p>
            <a:pPr lvl="3" marL="723498" indent="-98658" defTabSz="374904">
              <a:buClrTx/>
              <a:buSzPct val="100000"/>
              <a:buFontTx/>
              <a:buAutoNum type="alphaLcPeriod" startAt="1"/>
              <a:defRPr sz="1230"/>
            </a:pPr>
            <a:r>
              <a:rPr b="1"/>
              <a:t> long division of polynomials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1677" y="855550"/>
            <a:ext cx="2722470" cy="1821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6" name="Double-click to edi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Google Shape;38;p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algn="l">
              <a:buClrTx/>
              <a:buSzTx/>
              <a:buFontTx/>
              <a:buNone/>
            </a:pPr>
            <a:r>
              <a:t>Use the quadratic formula to find the roots for </a:t>
            </a:r>
            <a14:m>
              <m:oMath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</a:p>
        </p:txBody>
      </p:sp>
      <p:sp>
        <p:nvSpPr>
          <p:cNvPr id="198" name="Google Shape;38;p5"/>
          <p:cNvSpPr txBox="1"/>
          <p:nvPr/>
        </p:nvSpPr>
        <p:spPr>
          <a:xfrm>
            <a:off x="871855" y="1713313"/>
            <a:ext cx="2895289" cy="171687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416052">
              <a:defRPr b="1" sz="100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Quadratic formula:</a:t>
            </a:r>
            <a:br/>
          </a:p>
          <a:p>
            <a:pPr defTabSz="416052">
              <a:defRPr b="1" sz="100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For any quadratic </a:t>
            </a:r>
            <a14:m>
              <m:oMath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sSup>
                  <m:e>
                    <m:r>
                      <a:rPr xmlns:a="http://schemas.openxmlformats.org/drawingml/2006/main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t> you can find the roots x using the quadratic formula:</a:t>
            </a:r>
          </a:p>
          <a:p>
            <a:pPr defTabSz="416052">
              <a:defRPr b="1" sz="100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16052">
              <a:defRPr b="1" sz="1274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ctrlP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sSup>
                            <m:e>
                              <m:r>
                                <a:rPr xmlns:a="http://schemas.openxmlformats.org/drawingml/2006/main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xmlns:a="http://schemas.openxmlformats.org/drawingml/2006/main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rad>
                    </m:num>
                    <m:den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den>
                  </m:f>
                </m:oMath>
              </m:oMathPara>
            </a14:m>
            <a:endParaRPr sz="1400"/>
          </a:p>
        </p:txBody>
      </p:sp>
      <p:sp>
        <p:nvSpPr>
          <p:cNvPr id="199" name="Google Shape;118;p19"/>
          <p:cNvSpPr txBox="1"/>
          <p:nvPr/>
        </p:nvSpPr>
        <p:spPr>
          <a:xfrm>
            <a:off x="1551036" y="409300"/>
            <a:ext cx="7302727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Vocabulary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 </a:t>
            </a:r>
            <a:r>
              <a:t>Copy in your notes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18;p19"/>
          <p:cNvSpPr txBox="1"/>
          <p:nvPr>
            <p:ph type="title"/>
          </p:nvPr>
        </p:nvSpPr>
        <p:spPr>
          <a:xfrm>
            <a:off x="1424036" y="575950"/>
            <a:ext cx="4650844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685800">
              <a:defRPr b="0" sz="18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Partner work</a:t>
            </a:r>
          </a:p>
          <a:p>
            <a:pPr defTabSz="685800">
              <a:defRPr b="0" sz="1050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 </a:t>
            </a:r>
            <a:r>
              <a:t>Work with a </a:t>
            </a:r>
            <a:r>
              <a:rPr u="sng"/>
              <a:t>partner</a:t>
            </a:r>
            <a:r>
              <a:t> on each problem. After finishing a section, ask Dr. O’Brien to review your answers. Be prepared to turn in one of your assignments (with both names on it).</a:t>
            </a:r>
          </a:p>
        </p:txBody>
      </p:sp>
      <p:sp>
        <p:nvSpPr>
          <p:cNvPr id="204" name="Google Shape;38;p5"/>
          <p:cNvSpPr txBox="1"/>
          <p:nvPr/>
        </p:nvSpPr>
        <p:spPr>
          <a:xfrm>
            <a:off x="6288966" y="534578"/>
            <a:ext cx="2414921" cy="102243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233172">
              <a:defRPr b="1" sz="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Quadratic formula:</a:t>
            </a:r>
            <a:br/>
          </a:p>
          <a:p>
            <a:pPr defTabSz="233172">
              <a:defRPr b="1" sz="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For any quadratic </a:t>
            </a:r>
            <a14:m>
              <m:oMath>
                <m:r>
                  <a:rPr xmlns:a="http://schemas.openxmlformats.org/drawingml/2006/main" sz="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sSup>
                  <m:e>
                    <m:r>
                      <a:rPr xmlns:a="http://schemas.openxmlformats.org/drawingml/2006/main" sz="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t> you can find the roots x using the quadratic formula:</a:t>
            </a:r>
          </a:p>
          <a:p>
            <a:pPr defTabSz="233172">
              <a:defRPr b="1" sz="56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233172">
              <a:defRPr b="1" sz="714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ctrlP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sSup>
                            <m:e>
                              <m:r>
                                <a:rPr xmlns:a="http://schemas.openxmlformats.org/drawingml/2006/main"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xmlns:a="http://schemas.openxmlformats.org/drawingml/2006/main"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rad>
                    </m:num>
                    <m:den>
                      <m: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den>
                  </m:f>
                </m:oMath>
              </m:oMathPara>
            </a14:m>
            <a:endParaRPr sz="1400"/>
          </a:p>
        </p:txBody>
      </p:sp>
      <p:sp>
        <p:nvSpPr>
          <p:cNvPr id="205" name="a.                     b."/>
          <p:cNvSpPr txBox="1"/>
          <p:nvPr/>
        </p:nvSpPr>
        <p:spPr>
          <a:xfrm>
            <a:off x="55549" y="2099701"/>
            <a:ext cx="3983564" cy="350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a.   </a:t>
            </a:r>
            <a14:m>
              <m:oMath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6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9</m:t>
                </m:r>
              </m:oMath>
            </a14:m>
            <a:r>
              <a:t>                 b.   </a:t>
            </a:r>
            <a14:m>
              <m:oMath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sSup>
                  <m:e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5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  <a:r>
              <a:t>  </a:t>
            </a:r>
          </a:p>
        </p:txBody>
      </p:sp>
      <p:sp>
        <p:nvSpPr>
          <p:cNvPr id="206" name="1. Use the quadratic formula to find the roots for (a) and (b)"/>
          <p:cNvSpPr txBox="1"/>
          <p:nvPr/>
        </p:nvSpPr>
        <p:spPr>
          <a:xfrm>
            <a:off x="55549" y="1656889"/>
            <a:ext cx="398356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1. Use the quadratic formula to find the roots for (a) and (b)</a:t>
            </a:r>
          </a:p>
        </p:txBody>
      </p:sp>
      <p:sp>
        <p:nvSpPr>
          <p:cNvPr id="207" name="2. Use the answers from (1) to sketch the graphs for (a) and (b). Also be sure to:…"/>
          <p:cNvSpPr txBox="1"/>
          <p:nvPr/>
        </p:nvSpPr>
        <p:spPr>
          <a:xfrm>
            <a:off x="4693976" y="1686278"/>
            <a:ext cx="4228114" cy="1177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2. Use the answers from (1) to sketch the graphs for (a) and (b). Also be sure to:</a:t>
            </a:r>
          </a:p>
          <a:p>
            <a:pPr marL="228600" indent="-228600" defTabSz="457200">
              <a:buSzPct val="100000"/>
              <a:buAutoNum type="alphaLcPeriod" startAt="1"/>
              <a:defRPr sz="1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Apply the </a:t>
            </a:r>
            <a:r>
              <a:rPr i="1"/>
              <a:t>leading coefficient test</a:t>
            </a:r>
            <a:r>
              <a:t> to describe the left- and right-hand behavior of the graph of this function.  </a:t>
            </a:r>
          </a:p>
          <a:p>
            <a:pPr marL="228600" indent="-228600" defTabSz="457200">
              <a:buSzPct val="100000"/>
              <a:buAutoNum type="alphaLcPeriod" startAt="1"/>
              <a:defRPr sz="1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Convert to standard/vertex form, and calculate the coordinates of the vertex.</a:t>
            </a:r>
          </a:p>
          <a:p>
            <a:pPr marL="228600" indent="-228600" defTabSz="457200">
              <a:buSzPct val="100000"/>
              <a:buAutoNum type="alphaLcPeriod" startAt="1"/>
              <a:defRPr sz="11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Draw a sketch using all this information!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</a:t>
            </a:r>
          </a:p>
        </p:txBody>
      </p:sp>
      <p:sp>
        <p:nvSpPr>
          <p:cNvPr id="215" name="Google Shape;118;p19"/>
          <p:cNvSpPr txBox="1"/>
          <p:nvPr/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exit ticket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Answer on a sheet of loose leaf paper.</a:t>
            </a:r>
            <a:r>
              <a:t> Show all work or write a complete sentence for each answer:</a:t>
            </a:r>
          </a:p>
        </p:txBody>
      </p:sp>
      <p:sp>
        <p:nvSpPr>
          <p:cNvPr id="216" name="Use the quadratic formula to find the roots of  ."/>
          <p:cNvSpPr txBox="1"/>
          <p:nvPr/>
        </p:nvSpPr>
        <p:spPr>
          <a:xfrm>
            <a:off x="1693617" y="1983023"/>
            <a:ext cx="4296750" cy="205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spcBef>
                <a:spcPts val="1200"/>
              </a:spcBef>
              <a:defRPr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Use the quadratic formula to find the roots of </a:t>
            </a:r>
            <a14:m>
              <m:oMath>
                <m:sSup>
                  <m:e>
                    <m:r>
                      <a:rPr xmlns:a="http://schemas.openxmlformats.org/drawingml/2006/main" sz="140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40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140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40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5</m:t>
                </m:r>
                <m:r>
                  <a:rPr xmlns:a="http://schemas.openxmlformats.org/drawingml/2006/main" sz="140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40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40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4</m:t>
                </m:r>
                <m:r>
                  <a:rPr xmlns:a="http://schemas.openxmlformats.org/drawingml/2006/main" sz="140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40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