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3.xml" ContentType="application/vnd.openxmlformats-officedocument.themeOverr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heme/themeOverride4.xml" ContentType="application/vnd.openxmlformats-officedocument.themeOverr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2"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257835B-1EC7-4B9C-9E8C-198FE72C2871}" v="7" dt="2025-02-25T03:49:09.21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12" autoAdjust="0"/>
    <p:restoredTop sz="94660"/>
  </p:normalViewPr>
  <p:slideViewPr>
    <p:cSldViewPr snapToGrid="0">
      <p:cViewPr varScale="1">
        <p:scale>
          <a:sx n="142" d="100"/>
          <a:sy n="142" d="100"/>
        </p:scale>
        <p:origin x="642" y="3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ody Bullock" userId="ce35d6802a4b216b" providerId="LiveId" clId="{E257835B-1EC7-4B9C-9E8C-198FE72C2871}"/>
    <pc:docChg chg="undo custSel modSld">
      <pc:chgData name="Cody Bullock" userId="ce35d6802a4b216b" providerId="LiveId" clId="{E257835B-1EC7-4B9C-9E8C-198FE72C2871}" dt="2025-02-25T04:06:11.954" v="1982" actId="20577"/>
      <pc:docMkLst>
        <pc:docMk/>
      </pc:docMkLst>
      <pc:sldChg chg="modSp mod">
        <pc:chgData name="Cody Bullock" userId="ce35d6802a4b216b" providerId="LiveId" clId="{E257835B-1EC7-4B9C-9E8C-198FE72C2871}" dt="2025-02-25T03:57:35.188" v="1517" actId="20577"/>
        <pc:sldMkLst>
          <pc:docMk/>
          <pc:sldMk cId="691962290" sldId="256"/>
        </pc:sldMkLst>
        <pc:spChg chg="mod">
          <ac:chgData name="Cody Bullock" userId="ce35d6802a4b216b" providerId="LiveId" clId="{E257835B-1EC7-4B9C-9E8C-198FE72C2871}" dt="2025-02-25T03:57:35.188" v="1517" actId="20577"/>
          <ac:spMkLst>
            <pc:docMk/>
            <pc:sldMk cId="691962290" sldId="256"/>
            <ac:spMk id="2" creationId="{E3D0F717-ECF8-989B-D084-3FB77192C53E}"/>
          </ac:spMkLst>
        </pc:spChg>
        <pc:spChg chg="mod">
          <ac:chgData name="Cody Bullock" userId="ce35d6802a4b216b" providerId="LiveId" clId="{E257835B-1EC7-4B9C-9E8C-198FE72C2871}" dt="2025-02-24T22:12:35.389" v="9" actId="313"/>
          <ac:spMkLst>
            <pc:docMk/>
            <pc:sldMk cId="691962290" sldId="256"/>
            <ac:spMk id="3" creationId="{82EE6CC9-1052-34C0-83FF-49D5FB94AA60}"/>
          </ac:spMkLst>
        </pc:spChg>
      </pc:sldChg>
      <pc:sldChg chg="modSp mod">
        <pc:chgData name="Cody Bullock" userId="ce35d6802a4b216b" providerId="LiveId" clId="{E257835B-1EC7-4B9C-9E8C-198FE72C2871}" dt="2025-02-25T03:23:32.703" v="273" actId="20577"/>
        <pc:sldMkLst>
          <pc:docMk/>
          <pc:sldMk cId="719280741" sldId="257"/>
        </pc:sldMkLst>
        <pc:spChg chg="mod">
          <ac:chgData name="Cody Bullock" userId="ce35d6802a4b216b" providerId="LiveId" clId="{E257835B-1EC7-4B9C-9E8C-198FE72C2871}" dt="2025-02-25T03:23:32.703" v="273" actId="20577"/>
          <ac:spMkLst>
            <pc:docMk/>
            <pc:sldMk cId="719280741" sldId="257"/>
            <ac:spMk id="3" creationId="{3B7A1DAE-4DE4-3800-9735-CD2D1203B4DA}"/>
          </ac:spMkLst>
        </pc:spChg>
      </pc:sldChg>
      <pc:sldChg chg="modSp mod">
        <pc:chgData name="Cody Bullock" userId="ce35d6802a4b216b" providerId="LiveId" clId="{E257835B-1EC7-4B9C-9E8C-198FE72C2871}" dt="2025-02-24T22:15:48.317" v="48" actId="20577"/>
        <pc:sldMkLst>
          <pc:docMk/>
          <pc:sldMk cId="3323623674" sldId="258"/>
        </pc:sldMkLst>
        <pc:spChg chg="mod">
          <ac:chgData name="Cody Bullock" userId="ce35d6802a4b216b" providerId="LiveId" clId="{E257835B-1EC7-4B9C-9E8C-198FE72C2871}" dt="2025-02-24T22:15:48.317" v="48" actId="20577"/>
          <ac:spMkLst>
            <pc:docMk/>
            <pc:sldMk cId="3323623674" sldId="258"/>
            <ac:spMk id="3" creationId="{85ECF801-7B33-7210-58DE-DE2394F08E76}"/>
          </ac:spMkLst>
        </pc:spChg>
      </pc:sldChg>
      <pc:sldChg chg="modSp mod">
        <pc:chgData name="Cody Bullock" userId="ce35d6802a4b216b" providerId="LiveId" clId="{E257835B-1EC7-4B9C-9E8C-198FE72C2871}" dt="2025-02-25T04:06:11.954" v="1982" actId="20577"/>
        <pc:sldMkLst>
          <pc:docMk/>
          <pc:sldMk cId="3056000078" sldId="259"/>
        </pc:sldMkLst>
        <pc:spChg chg="mod">
          <ac:chgData name="Cody Bullock" userId="ce35d6802a4b216b" providerId="LiveId" clId="{E257835B-1EC7-4B9C-9E8C-198FE72C2871}" dt="2025-02-25T04:06:11.954" v="1982" actId="20577"/>
          <ac:spMkLst>
            <pc:docMk/>
            <pc:sldMk cId="3056000078" sldId="259"/>
            <ac:spMk id="3" creationId="{6528F17C-30F0-B18E-B857-C18BB7ECCA8F}"/>
          </ac:spMkLst>
        </pc:spChg>
      </pc:sldChg>
      <pc:sldChg chg="addSp delSp modSp mod">
        <pc:chgData name="Cody Bullock" userId="ce35d6802a4b216b" providerId="LiveId" clId="{E257835B-1EC7-4B9C-9E8C-198FE72C2871}" dt="2025-02-25T03:48:42.371" v="807" actId="20577"/>
        <pc:sldMkLst>
          <pc:docMk/>
          <pc:sldMk cId="2328997864" sldId="260"/>
        </pc:sldMkLst>
        <pc:spChg chg="add del mod">
          <ac:chgData name="Cody Bullock" userId="ce35d6802a4b216b" providerId="LiveId" clId="{E257835B-1EC7-4B9C-9E8C-198FE72C2871}" dt="2025-02-25T03:19:30.373" v="108"/>
          <ac:spMkLst>
            <pc:docMk/>
            <pc:sldMk cId="2328997864" sldId="260"/>
            <ac:spMk id="3" creationId="{3367BACB-8B42-B77D-425B-BB11B6ECDDC1}"/>
          </ac:spMkLst>
        </pc:spChg>
        <pc:spChg chg="add del mod">
          <ac:chgData name="Cody Bullock" userId="ce35d6802a4b216b" providerId="LiveId" clId="{E257835B-1EC7-4B9C-9E8C-198FE72C2871}" dt="2025-02-25T03:20:29.185" v="111"/>
          <ac:spMkLst>
            <pc:docMk/>
            <pc:sldMk cId="2328997864" sldId="260"/>
            <ac:spMk id="6" creationId="{D048C846-52FE-7933-D549-5075281B08BC}"/>
          </ac:spMkLst>
        </pc:spChg>
        <pc:spChg chg="mod">
          <ac:chgData name="Cody Bullock" userId="ce35d6802a4b216b" providerId="LiveId" clId="{E257835B-1EC7-4B9C-9E8C-198FE72C2871}" dt="2025-02-25T03:23:47.378" v="306" actId="20577"/>
          <ac:spMkLst>
            <pc:docMk/>
            <pc:sldMk cId="2328997864" sldId="260"/>
            <ac:spMk id="7" creationId="{CB08D48A-4376-16F9-1A1D-BFE209EB333A}"/>
          </ac:spMkLst>
        </pc:spChg>
        <pc:spChg chg="mod">
          <ac:chgData name="Cody Bullock" userId="ce35d6802a4b216b" providerId="LiveId" clId="{E257835B-1EC7-4B9C-9E8C-198FE72C2871}" dt="2025-02-25T03:48:42.371" v="807" actId="20577"/>
          <ac:spMkLst>
            <pc:docMk/>
            <pc:sldMk cId="2328997864" sldId="260"/>
            <ac:spMk id="8" creationId="{8C1BB3BB-420D-9B4A-D673-AE52383B0E47}"/>
          </ac:spMkLst>
        </pc:spChg>
        <pc:graphicFrameChg chg="add del mod">
          <ac:chgData name="Cody Bullock" userId="ce35d6802a4b216b" providerId="LiveId" clId="{E257835B-1EC7-4B9C-9E8C-198FE72C2871}" dt="2025-02-25T03:19:46.168" v="109" actId="478"/>
          <ac:graphicFrameMkLst>
            <pc:docMk/>
            <pc:sldMk cId="2328997864" sldId="260"/>
            <ac:graphicFrameMk id="4" creationId="{CEC6155F-8BBF-3706-D133-640AE2DF17CE}"/>
          </ac:graphicFrameMkLst>
        </pc:graphicFrameChg>
        <pc:graphicFrameChg chg="add mod">
          <ac:chgData name="Cody Bullock" userId="ce35d6802a4b216b" providerId="LiveId" clId="{E257835B-1EC7-4B9C-9E8C-198FE72C2871}" dt="2025-02-25T03:20:29.185" v="111"/>
          <ac:graphicFrameMkLst>
            <pc:docMk/>
            <pc:sldMk cId="2328997864" sldId="260"/>
            <ac:graphicFrameMk id="9" creationId="{CEC6155F-8BBF-3706-D133-640AE2DF17CE}"/>
          </ac:graphicFrameMkLst>
        </pc:graphicFrameChg>
        <pc:graphicFrameChg chg="del">
          <ac:chgData name="Cody Bullock" userId="ce35d6802a4b216b" providerId="LiveId" clId="{E257835B-1EC7-4B9C-9E8C-198FE72C2871}" dt="2025-02-25T03:19:02.591" v="106" actId="478"/>
          <ac:graphicFrameMkLst>
            <pc:docMk/>
            <pc:sldMk cId="2328997864" sldId="260"/>
            <ac:graphicFrameMk id="13" creationId="{38EBEE00-68CA-B26A-AA83-FBBE667ABB42}"/>
          </ac:graphicFrameMkLst>
        </pc:graphicFrameChg>
      </pc:sldChg>
      <pc:sldChg chg="addSp delSp modSp mod">
        <pc:chgData name="Cody Bullock" userId="ce35d6802a4b216b" providerId="LiveId" clId="{E257835B-1EC7-4B9C-9E8C-198FE72C2871}" dt="2025-02-25T03:51:56.570" v="1171" actId="20577"/>
        <pc:sldMkLst>
          <pc:docMk/>
          <pc:sldMk cId="1022574410" sldId="261"/>
        </pc:sldMkLst>
        <pc:spChg chg="mod">
          <ac:chgData name="Cody Bullock" userId="ce35d6802a4b216b" providerId="LiveId" clId="{E257835B-1EC7-4B9C-9E8C-198FE72C2871}" dt="2025-02-25T03:46:02.076" v="630" actId="20577"/>
          <ac:spMkLst>
            <pc:docMk/>
            <pc:sldMk cId="1022574410" sldId="261"/>
            <ac:spMk id="2" creationId="{A082AF4D-5364-C11F-A376-5F567CFD5E39}"/>
          </ac:spMkLst>
        </pc:spChg>
        <pc:spChg chg="mod">
          <ac:chgData name="Cody Bullock" userId="ce35d6802a4b216b" providerId="LiveId" clId="{E257835B-1EC7-4B9C-9E8C-198FE72C2871}" dt="2025-02-25T03:51:56.570" v="1171" actId="20577"/>
          <ac:spMkLst>
            <pc:docMk/>
            <pc:sldMk cId="1022574410" sldId="261"/>
            <ac:spMk id="3" creationId="{5974ACAB-6C5D-6527-9ECD-43533DF6C069}"/>
          </ac:spMkLst>
        </pc:spChg>
        <pc:spChg chg="add del mod">
          <ac:chgData name="Cody Bullock" userId="ce35d6802a4b216b" providerId="LiveId" clId="{E257835B-1EC7-4B9C-9E8C-198FE72C2871}" dt="2025-02-25T03:20:58.902" v="114"/>
          <ac:spMkLst>
            <pc:docMk/>
            <pc:sldMk cId="1022574410" sldId="261"/>
            <ac:spMk id="6" creationId="{5F067C3E-4F36-78FB-9C09-B25A3D2F05C8}"/>
          </ac:spMkLst>
        </pc:spChg>
        <pc:graphicFrameChg chg="del">
          <ac:chgData name="Cody Bullock" userId="ce35d6802a4b216b" providerId="LiveId" clId="{E257835B-1EC7-4B9C-9E8C-198FE72C2871}" dt="2025-02-25T03:20:42.647" v="112" actId="478"/>
          <ac:graphicFrameMkLst>
            <pc:docMk/>
            <pc:sldMk cId="1022574410" sldId="261"/>
            <ac:graphicFrameMk id="5" creationId="{F99F7BB2-D1F3-09BD-3A92-5AC180AB4E36}"/>
          </ac:graphicFrameMkLst>
        </pc:graphicFrameChg>
        <pc:graphicFrameChg chg="add mod">
          <ac:chgData name="Cody Bullock" userId="ce35d6802a4b216b" providerId="LiveId" clId="{E257835B-1EC7-4B9C-9E8C-198FE72C2871}" dt="2025-02-25T03:20:58.902" v="114"/>
          <ac:graphicFrameMkLst>
            <pc:docMk/>
            <pc:sldMk cId="1022574410" sldId="261"/>
            <ac:graphicFrameMk id="7" creationId="{75074481-6473-B1ED-7F4F-1B252B787A7F}"/>
          </ac:graphicFrameMkLst>
        </pc:graphicFrameChg>
      </pc:sldChg>
      <pc:sldChg chg="addSp delSp modSp mod">
        <pc:chgData name="Cody Bullock" userId="ce35d6802a4b216b" providerId="LiveId" clId="{E257835B-1EC7-4B9C-9E8C-198FE72C2871}" dt="2025-02-25T03:59:47.212" v="1722" actId="20577"/>
        <pc:sldMkLst>
          <pc:docMk/>
          <pc:sldMk cId="2040120091" sldId="262"/>
        </pc:sldMkLst>
        <pc:spChg chg="mod">
          <ac:chgData name="Cody Bullock" userId="ce35d6802a4b216b" providerId="LiveId" clId="{E257835B-1EC7-4B9C-9E8C-198FE72C2871}" dt="2025-02-25T03:45:51.724" v="623" actId="20577"/>
          <ac:spMkLst>
            <pc:docMk/>
            <pc:sldMk cId="2040120091" sldId="262"/>
            <ac:spMk id="2" creationId="{0E956F9C-8F88-219D-DA36-4B7D0D5730A3}"/>
          </ac:spMkLst>
        </pc:spChg>
        <pc:spChg chg="mod">
          <ac:chgData name="Cody Bullock" userId="ce35d6802a4b216b" providerId="LiveId" clId="{E257835B-1EC7-4B9C-9E8C-198FE72C2871}" dt="2025-02-25T03:59:47.212" v="1722" actId="20577"/>
          <ac:spMkLst>
            <pc:docMk/>
            <pc:sldMk cId="2040120091" sldId="262"/>
            <ac:spMk id="3" creationId="{096BC753-5045-B3D7-2DDA-37E9D53A9E2D}"/>
          </ac:spMkLst>
        </pc:spChg>
        <pc:spChg chg="add del mod">
          <ac:chgData name="Cody Bullock" userId="ce35d6802a4b216b" providerId="LiveId" clId="{E257835B-1EC7-4B9C-9E8C-198FE72C2871}" dt="2025-02-25T03:21:18.356" v="117"/>
          <ac:spMkLst>
            <pc:docMk/>
            <pc:sldMk cId="2040120091" sldId="262"/>
            <ac:spMk id="6" creationId="{8A489A26-E75C-FDDD-8807-D7CAFB589C01}"/>
          </ac:spMkLst>
        </pc:spChg>
        <pc:graphicFrameChg chg="del">
          <ac:chgData name="Cody Bullock" userId="ce35d6802a4b216b" providerId="LiveId" clId="{E257835B-1EC7-4B9C-9E8C-198FE72C2871}" dt="2025-02-25T03:21:05.493" v="115" actId="478"/>
          <ac:graphicFrameMkLst>
            <pc:docMk/>
            <pc:sldMk cId="2040120091" sldId="262"/>
            <ac:graphicFrameMk id="5" creationId="{372C1686-E492-1269-F87A-91C002C2299F}"/>
          </ac:graphicFrameMkLst>
        </pc:graphicFrameChg>
        <pc:graphicFrameChg chg="add mod">
          <ac:chgData name="Cody Bullock" userId="ce35d6802a4b216b" providerId="LiveId" clId="{E257835B-1EC7-4B9C-9E8C-198FE72C2871}" dt="2025-02-25T03:22:11.379" v="173" actId="1038"/>
          <ac:graphicFrameMkLst>
            <pc:docMk/>
            <pc:sldMk cId="2040120091" sldId="262"/>
            <ac:graphicFrameMk id="7" creationId="{E5E647EC-38F9-DD81-CB0F-8924A77A1D70}"/>
          </ac:graphicFrameMkLst>
        </pc:graphicFrameChg>
      </pc:sldChg>
      <pc:sldChg chg="addSp delSp modSp mod">
        <pc:chgData name="Cody Bullock" userId="ce35d6802a4b216b" providerId="LiveId" clId="{E257835B-1EC7-4B9C-9E8C-198FE72C2871}" dt="2025-02-25T03:55:26.354" v="1391" actId="255"/>
        <pc:sldMkLst>
          <pc:docMk/>
          <pc:sldMk cId="1874824775" sldId="263"/>
        </pc:sldMkLst>
        <pc:spChg chg="mod">
          <ac:chgData name="Cody Bullock" userId="ce35d6802a4b216b" providerId="LiveId" clId="{E257835B-1EC7-4B9C-9E8C-198FE72C2871}" dt="2025-02-25T03:45:43.931" v="608" actId="20577"/>
          <ac:spMkLst>
            <pc:docMk/>
            <pc:sldMk cId="1874824775" sldId="263"/>
            <ac:spMk id="2" creationId="{802623C6-83B0-D608-A985-9CB94E1B7EAE}"/>
          </ac:spMkLst>
        </pc:spChg>
        <pc:spChg chg="mod">
          <ac:chgData name="Cody Bullock" userId="ce35d6802a4b216b" providerId="LiveId" clId="{E257835B-1EC7-4B9C-9E8C-198FE72C2871}" dt="2025-02-25T03:55:26.354" v="1391" actId="255"/>
          <ac:spMkLst>
            <pc:docMk/>
            <pc:sldMk cId="1874824775" sldId="263"/>
            <ac:spMk id="3" creationId="{14EB5FAD-A38F-A359-BE74-CAB6BA6A1F92}"/>
          </ac:spMkLst>
        </pc:spChg>
        <pc:spChg chg="add del mod">
          <ac:chgData name="Cody Bullock" userId="ce35d6802a4b216b" providerId="LiveId" clId="{E257835B-1EC7-4B9C-9E8C-198FE72C2871}" dt="2025-02-25T03:22:44.337" v="225"/>
          <ac:spMkLst>
            <pc:docMk/>
            <pc:sldMk cId="1874824775" sldId="263"/>
            <ac:spMk id="6" creationId="{3B7E4F6C-EE2E-A3AE-4A2E-3CE8127BC343}"/>
          </ac:spMkLst>
        </pc:spChg>
        <pc:graphicFrameChg chg="del">
          <ac:chgData name="Cody Bullock" userId="ce35d6802a4b216b" providerId="LiveId" clId="{E257835B-1EC7-4B9C-9E8C-198FE72C2871}" dt="2025-02-25T03:22:32.687" v="223" actId="478"/>
          <ac:graphicFrameMkLst>
            <pc:docMk/>
            <pc:sldMk cId="1874824775" sldId="263"/>
            <ac:graphicFrameMk id="5" creationId="{D23A05DF-6728-3764-CB1B-FAA25691083B}"/>
          </ac:graphicFrameMkLst>
        </pc:graphicFrameChg>
        <pc:graphicFrameChg chg="add mod">
          <ac:chgData name="Cody Bullock" userId="ce35d6802a4b216b" providerId="LiveId" clId="{E257835B-1EC7-4B9C-9E8C-198FE72C2871}" dt="2025-02-25T03:22:57.014" v="227" actId="14100"/>
          <ac:graphicFrameMkLst>
            <pc:docMk/>
            <pc:sldMk cId="1874824775" sldId="263"/>
            <ac:graphicFrameMk id="7" creationId="{1C3C0971-4B7C-AB27-AD59-C98E75C6F384}"/>
          </ac:graphicFrameMkLst>
        </pc:graphicFrameChg>
      </pc:sldChg>
      <pc:sldChg chg="delSp modSp mod">
        <pc:chgData name="Cody Bullock" userId="ce35d6802a4b216b" providerId="LiveId" clId="{E257835B-1EC7-4B9C-9E8C-198FE72C2871}" dt="2025-02-25T04:06:01.604" v="1981" actId="20577"/>
        <pc:sldMkLst>
          <pc:docMk/>
          <pc:sldMk cId="3001358922" sldId="264"/>
        </pc:sldMkLst>
        <pc:spChg chg="mod">
          <ac:chgData name="Cody Bullock" userId="ce35d6802a4b216b" providerId="LiveId" clId="{E257835B-1EC7-4B9C-9E8C-198FE72C2871}" dt="2025-02-25T04:01:27.223" v="1877" actId="20577"/>
          <ac:spMkLst>
            <pc:docMk/>
            <pc:sldMk cId="3001358922" sldId="264"/>
            <ac:spMk id="5" creationId="{827D1B49-3023-23C6-DFF9-48E0C6DD91B3}"/>
          </ac:spMkLst>
        </pc:spChg>
        <pc:spChg chg="mod">
          <ac:chgData name="Cody Bullock" userId="ce35d6802a4b216b" providerId="LiveId" clId="{E257835B-1EC7-4B9C-9E8C-198FE72C2871}" dt="2025-02-25T04:00:23.805" v="1803" actId="20577"/>
          <ac:spMkLst>
            <pc:docMk/>
            <pc:sldMk cId="3001358922" sldId="264"/>
            <ac:spMk id="14" creationId="{715085F0-25DE-3B60-6F80-B8ED1181565D}"/>
          </ac:spMkLst>
        </pc:spChg>
        <pc:spChg chg="mod">
          <ac:chgData name="Cody Bullock" userId="ce35d6802a4b216b" providerId="LiveId" clId="{E257835B-1EC7-4B9C-9E8C-198FE72C2871}" dt="2025-02-25T04:01:20.068" v="1866" actId="20577"/>
          <ac:spMkLst>
            <pc:docMk/>
            <pc:sldMk cId="3001358922" sldId="264"/>
            <ac:spMk id="15" creationId="{96E7FF06-353B-72BA-C1B4-1E88CC7C93DC}"/>
          </ac:spMkLst>
        </pc:spChg>
        <pc:spChg chg="del">
          <ac:chgData name="Cody Bullock" userId="ce35d6802a4b216b" providerId="LiveId" clId="{E257835B-1EC7-4B9C-9E8C-198FE72C2871}" dt="2025-02-25T04:00:55.187" v="1804" actId="478"/>
          <ac:spMkLst>
            <pc:docMk/>
            <pc:sldMk cId="3001358922" sldId="264"/>
            <ac:spMk id="16" creationId="{F2ECCC7A-43AA-709E-DA59-CACDA69758A8}"/>
          </ac:spMkLst>
        </pc:spChg>
        <pc:spChg chg="mod">
          <ac:chgData name="Cody Bullock" userId="ce35d6802a4b216b" providerId="LiveId" clId="{E257835B-1EC7-4B9C-9E8C-198FE72C2871}" dt="2025-02-25T04:06:01.604" v="1981" actId="20577"/>
          <ac:spMkLst>
            <pc:docMk/>
            <pc:sldMk cId="3001358922" sldId="264"/>
            <ac:spMk id="17" creationId="{606FF7B6-AA3D-13E3-E613-81734297AF8B}"/>
          </ac:spMkLst>
        </pc:spChg>
        <pc:spChg chg="del">
          <ac:chgData name="Cody Bullock" userId="ce35d6802a4b216b" providerId="LiveId" clId="{E257835B-1EC7-4B9C-9E8C-198FE72C2871}" dt="2025-02-25T04:01:41.120" v="1878" actId="478"/>
          <ac:spMkLst>
            <pc:docMk/>
            <pc:sldMk cId="3001358922" sldId="264"/>
            <ac:spMk id="18" creationId="{AB1AA7A6-1756-0601-9799-AB6BBA91AB5D}"/>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3" Type="http://schemas.openxmlformats.org/officeDocument/2006/relationships/themeOverride" Target="../theme/themeOverride4.xm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package" Target="../embeddings/Microsoft_Excel_Worksheet3.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Top Ten Products By Revenue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'items-with-highest-revenue'!$A$1</c:f>
              <c:strCache>
                <c:ptCount val="1"/>
                <c:pt idx="0">
                  <c:v>Revenue ($)</c:v>
                </c:pt>
              </c:strCache>
            </c:strRef>
          </c:tx>
          <c:spPr>
            <a:solidFill>
              <a:schemeClr val="bg2">
                <a:lumMod val="75000"/>
              </a:schemeClr>
            </a:solidFill>
            <a:ln w="0">
              <a:solidFill>
                <a:schemeClr val="tx1"/>
              </a:solidFill>
            </a:ln>
            <a:effectLst/>
          </c:spPr>
          <c:invertIfNegative val="0"/>
          <c:cat>
            <c:strRef>
              <c:f>'items-with-highest-revenue'!$B$2:$B$11</c:f>
              <c:strCache>
                <c:ptCount val="10"/>
                <c:pt idx="0">
                  <c:v>Mountain-200 Black, 38</c:v>
                </c:pt>
                <c:pt idx="1">
                  <c:v>Mountain-200 Black, 42</c:v>
                </c:pt>
                <c:pt idx="2">
                  <c:v>Mountain-200 Silver, 38</c:v>
                </c:pt>
                <c:pt idx="3">
                  <c:v>Mountain-200 Silver, 42</c:v>
                </c:pt>
                <c:pt idx="4">
                  <c:v>Mountain-200 Silver, 46</c:v>
                </c:pt>
                <c:pt idx="5">
                  <c:v>Mountain-200 Black, 46</c:v>
                </c:pt>
                <c:pt idx="6">
                  <c:v>Road-250 Black, 44</c:v>
                </c:pt>
                <c:pt idx="7">
                  <c:v>Road-250 Black, 48</c:v>
                </c:pt>
                <c:pt idx="8">
                  <c:v>Road-250 Black, 52</c:v>
                </c:pt>
                <c:pt idx="9">
                  <c:v>Road-150 Red, 56</c:v>
                </c:pt>
              </c:strCache>
            </c:strRef>
          </c:cat>
          <c:val>
            <c:numRef>
              <c:f>'items-with-highest-revenue'!$A$2:$A$11</c:f>
              <c:numCache>
                <c:formatCode>General</c:formatCode>
                <c:ptCount val="10"/>
                <c:pt idx="0">
                  <c:v>4400592.8004000001</c:v>
                </c:pt>
                <c:pt idx="1">
                  <c:v>4009494.7618410001</c:v>
                </c:pt>
                <c:pt idx="2">
                  <c:v>3693678.0252720001</c:v>
                </c:pt>
                <c:pt idx="3">
                  <c:v>3438478.8604230001</c:v>
                </c:pt>
                <c:pt idx="4">
                  <c:v>3434256.9419280002</c:v>
                </c:pt>
                <c:pt idx="5">
                  <c:v>3309673.2169079999</c:v>
                </c:pt>
                <c:pt idx="6">
                  <c:v>2516857.3149179998</c:v>
                </c:pt>
                <c:pt idx="7">
                  <c:v>2347655.9534539999</c:v>
                </c:pt>
                <c:pt idx="8">
                  <c:v>2012447.7749999999</c:v>
                </c:pt>
                <c:pt idx="9">
                  <c:v>1847818.628</c:v>
                </c:pt>
              </c:numCache>
            </c:numRef>
          </c:val>
          <c:extLst>
            <c:ext xmlns:c16="http://schemas.microsoft.com/office/drawing/2014/chart" uri="{C3380CC4-5D6E-409C-BE32-E72D297353CC}">
              <c16:uniqueId val="{00000000-E883-4381-A232-4AE3F832764E}"/>
            </c:ext>
          </c:extLst>
        </c:ser>
        <c:dLbls>
          <c:showLegendKey val="0"/>
          <c:showVal val="0"/>
          <c:showCatName val="0"/>
          <c:showSerName val="0"/>
          <c:showPercent val="0"/>
          <c:showBubbleSize val="0"/>
        </c:dLbls>
        <c:gapWidth val="35"/>
        <c:overlap val="-27"/>
        <c:axId val="191402687"/>
        <c:axId val="191404607"/>
      </c:barChart>
      <c:catAx>
        <c:axId val="19140268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1404607"/>
        <c:crosses val="autoZero"/>
        <c:auto val="1"/>
        <c:lblAlgn val="ctr"/>
        <c:lblOffset val="100"/>
        <c:noMultiLvlLbl val="0"/>
      </c:catAx>
      <c:valAx>
        <c:axId val="191404607"/>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Revenue</a:t>
                </a:r>
                <a:r>
                  <a:rPr lang="en-US" baseline="0"/>
                  <a:t> ($)</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140268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tx1"/>
      </a:solidFill>
      <a:round/>
    </a:ln>
    <a:effectLst/>
  </c:spPr>
  <c:txPr>
    <a:bodyPr/>
    <a:lstStyle/>
    <a:p>
      <a:pPr>
        <a:defRPr/>
      </a:pPr>
      <a:endParaRPr lang="en-US"/>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Top Ten Products By Number Of Sales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'items-with-highest-num-sales'!$A$1</c:f>
              <c:strCache>
                <c:ptCount val="1"/>
                <c:pt idx="0">
                  <c:v>Number of Sales</c:v>
                </c:pt>
              </c:strCache>
            </c:strRef>
          </c:tx>
          <c:spPr>
            <a:solidFill>
              <a:schemeClr val="bg2">
                <a:lumMod val="75000"/>
              </a:schemeClr>
            </a:solidFill>
            <a:ln>
              <a:solidFill>
                <a:schemeClr val="tx1"/>
              </a:solidFill>
            </a:ln>
            <a:effectLst/>
          </c:spPr>
          <c:invertIfNegative val="0"/>
          <c:cat>
            <c:strRef>
              <c:f>'items-with-highest-num-sales'!$C$2:$C$11</c:f>
              <c:strCache>
                <c:ptCount val="10"/>
                <c:pt idx="0">
                  <c:v>Water Bottle - 30 oz.</c:v>
                </c:pt>
                <c:pt idx="1">
                  <c:v>AWC Logo Cap</c:v>
                </c:pt>
                <c:pt idx="2">
                  <c:v>Patch Kit/8 Patches</c:v>
                </c:pt>
                <c:pt idx="3">
                  <c:v>Mountain Tire Tube</c:v>
                </c:pt>
                <c:pt idx="4">
                  <c:v>Sport-100 Helmet, Blue</c:v>
                </c:pt>
                <c:pt idx="5">
                  <c:v>Sport-100 Helmet, Red</c:v>
                </c:pt>
                <c:pt idx="6">
                  <c:v>Sport-100 Helmet, Black</c:v>
                </c:pt>
                <c:pt idx="7">
                  <c:v>Road Tire Tube</c:v>
                </c:pt>
                <c:pt idx="8">
                  <c:v>Fender Set - Mountain</c:v>
                </c:pt>
                <c:pt idx="9">
                  <c:v>Mountain Bottle Cage</c:v>
                </c:pt>
              </c:strCache>
            </c:strRef>
          </c:cat>
          <c:val>
            <c:numRef>
              <c:f>'items-with-highest-num-sales'!$A$2:$A$11</c:f>
              <c:numCache>
                <c:formatCode>General</c:formatCode>
                <c:ptCount val="10"/>
                <c:pt idx="0">
                  <c:v>4688</c:v>
                </c:pt>
                <c:pt idx="1">
                  <c:v>3382</c:v>
                </c:pt>
                <c:pt idx="2">
                  <c:v>3354</c:v>
                </c:pt>
                <c:pt idx="3">
                  <c:v>3095</c:v>
                </c:pt>
                <c:pt idx="4">
                  <c:v>3090</c:v>
                </c:pt>
                <c:pt idx="5">
                  <c:v>3083</c:v>
                </c:pt>
                <c:pt idx="6">
                  <c:v>3007</c:v>
                </c:pt>
                <c:pt idx="7">
                  <c:v>2376</c:v>
                </c:pt>
                <c:pt idx="8">
                  <c:v>2121</c:v>
                </c:pt>
                <c:pt idx="9">
                  <c:v>2025</c:v>
                </c:pt>
              </c:numCache>
            </c:numRef>
          </c:val>
          <c:extLst>
            <c:ext xmlns:c16="http://schemas.microsoft.com/office/drawing/2014/chart" uri="{C3380CC4-5D6E-409C-BE32-E72D297353CC}">
              <c16:uniqueId val="{00000000-D35F-4832-8D0E-008ABADDCE39}"/>
            </c:ext>
          </c:extLst>
        </c:ser>
        <c:dLbls>
          <c:showLegendKey val="0"/>
          <c:showVal val="0"/>
          <c:showCatName val="0"/>
          <c:showSerName val="0"/>
          <c:showPercent val="0"/>
          <c:showBubbleSize val="0"/>
        </c:dLbls>
        <c:gapWidth val="35"/>
        <c:overlap val="-27"/>
        <c:axId val="1383890047"/>
        <c:axId val="1383891967"/>
      </c:barChart>
      <c:catAx>
        <c:axId val="138389004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83891967"/>
        <c:crosses val="autoZero"/>
        <c:auto val="1"/>
        <c:lblAlgn val="ctr"/>
        <c:lblOffset val="100"/>
        <c:noMultiLvlLbl val="0"/>
      </c:catAx>
      <c:valAx>
        <c:axId val="1383891967"/>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a:t>
                </a:r>
                <a:r>
                  <a:rPr lang="en-US" baseline="0"/>
                  <a:t> of Sales</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8389004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tx1"/>
      </a:solidFill>
      <a:round/>
    </a:ln>
    <a:effectLst/>
  </c:spPr>
  <c:txPr>
    <a:bodyPr/>
    <a:lstStyle/>
    <a:p>
      <a:pPr>
        <a:defRPr/>
      </a:pPr>
      <a:endParaRPr lang="en-US"/>
    </a:p>
  </c:txPr>
  <c:externalData r:id="rId4">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Products</a:t>
            </a:r>
            <a:r>
              <a:rPr lang="en-US" baseline="0"/>
              <a:t> With Highest Revenue By Territory</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'items-highest-revenue-by-territ'!$K$1</c:f>
              <c:strCache>
                <c:ptCount val="1"/>
                <c:pt idx="0">
                  <c:v>Revenue ($)</c:v>
                </c:pt>
              </c:strCache>
            </c:strRef>
          </c:tx>
          <c:spPr>
            <a:solidFill>
              <a:schemeClr val="bg2">
                <a:lumMod val="75000"/>
              </a:schemeClr>
            </a:solidFill>
            <a:ln>
              <a:solidFill>
                <a:schemeClr val="tx1"/>
              </a:solidFill>
            </a:ln>
            <a:effectLst/>
          </c:spPr>
          <c:invertIfNegative val="0"/>
          <c:cat>
            <c:multiLvlStrRef>
              <c:f>'items-highest-revenue-by-territ'!$I$2:$J$11</c:f>
              <c:multiLvlStrCache>
                <c:ptCount val="10"/>
                <c:lvl>
                  <c:pt idx="0">
                    <c:v>Mountain-200 Black, 38</c:v>
                  </c:pt>
                  <c:pt idx="1">
                    <c:v>Road-250 Black, 44</c:v>
                  </c:pt>
                  <c:pt idx="2">
                    <c:v>Mountain-200 Black, 38</c:v>
                  </c:pt>
                  <c:pt idx="3">
                    <c:v>Mountain-200 Black, 38</c:v>
                  </c:pt>
                  <c:pt idx="4">
                    <c:v>Mountain-100 Black, 38</c:v>
                  </c:pt>
                  <c:pt idx="5">
                    <c:v>Mountain-200 Black, 38</c:v>
                  </c:pt>
                  <c:pt idx="6">
                    <c:v>Mountain-200 Black, 38</c:v>
                  </c:pt>
                  <c:pt idx="7">
                    <c:v>Touring-1000 Yellow, 60</c:v>
                  </c:pt>
                  <c:pt idx="8">
                    <c:v>Road-150 Red, 62</c:v>
                  </c:pt>
                  <c:pt idx="9">
                    <c:v>Mountain-200 Black, 42</c:v>
                  </c:pt>
                </c:lvl>
                <c:lvl>
                  <c:pt idx="0">
                    <c:v>Northwest</c:v>
                  </c:pt>
                  <c:pt idx="1">
                    <c:v>Northeast</c:v>
                  </c:pt>
                  <c:pt idx="2">
                    <c:v>Central</c:v>
                  </c:pt>
                  <c:pt idx="3">
                    <c:v>Southwest</c:v>
                  </c:pt>
                  <c:pt idx="4">
                    <c:v>Southeast</c:v>
                  </c:pt>
                  <c:pt idx="5">
                    <c:v>Canada</c:v>
                  </c:pt>
                  <c:pt idx="6">
                    <c:v>France</c:v>
                  </c:pt>
                  <c:pt idx="7">
                    <c:v>Germany</c:v>
                  </c:pt>
                  <c:pt idx="8">
                    <c:v>Australia</c:v>
                  </c:pt>
                  <c:pt idx="9">
                    <c:v>United Kingdom</c:v>
                  </c:pt>
                </c:lvl>
              </c:multiLvlStrCache>
            </c:multiLvlStrRef>
          </c:cat>
          <c:val>
            <c:numRef>
              <c:f>'items-highest-revenue-by-territ'!$K$2:$K$11</c:f>
              <c:numCache>
                <c:formatCode>General</c:formatCode>
                <c:ptCount val="10"/>
                <c:pt idx="0">
                  <c:v>779305.84681699995</c:v>
                </c:pt>
                <c:pt idx="1">
                  <c:v>263343.39150199998</c:v>
                </c:pt>
                <c:pt idx="2">
                  <c:v>249334.2678</c:v>
                </c:pt>
                <c:pt idx="3">
                  <c:v>869681.53514000005</c:v>
                </c:pt>
                <c:pt idx="4">
                  <c:v>304128.44887600001</c:v>
                </c:pt>
                <c:pt idx="5">
                  <c:v>735839.94911599997</c:v>
                </c:pt>
                <c:pt idx="6">
                  <c:v>380029.62127599999</c:v>
                </c:pt>
                <c:pt idx="7">
                  <c:v>197812.00966800001</c:v>
                </c:pt>
                <c:pt idx="8">
                  <c:v>397187.97</c:v>
                </c:pt>
                <c:pt idx="9">
                  <c:v>390017.15529999998</c:v>
                </c:pt>
              </c:numCache>
            </c:numRef>
          </c:val>
          <c:extLst>
            <c:ext xmlns:c16="http://schemas.microsoft.com/office/drawing/2014/chart" uri="{C3380CC4-5D6E-409C-BE32-E72D297353CC}">
              <c16:uniqueId val="{00000000-DAED-41C2-A5C0-70719025A896}"/>
            </c:ext>
          </c:extLst>
        </c:ser>
        <c:dLbls>
          <c:showLegendKey val="0"/>
          <c:showVal val="0"/>
          <c:showCatName val="0"/>
          <c:showSerName val="0"/>
          <c:showPercent val="0"/>
          <c:showBubbleSize val="0"/>
        </c:dLbls>
        <c:gapWidth val="35"/>
        <c:overlap val="-27"/>
        <c:axId val="535025391"/>
        <c:axId val="1107878831"/>
      </c:barChart>
      <c:catAx>
        <c:axId val="53502539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07878831"/>
        <c:crosses val="autoZero"/>
        <c:auto val="1"/>
        <c:lblAlgn val="ctr"/>
        <c:lblOffset val="100"/>
        <c:noMultiLvlLbl val="0"/>
      </c:catAx>
      <c:valAx>
        <c:axId val="110787883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Revenue</a:t>
                </a:r>
                <a:r>
                  <a:rPr lang="en-US" baseline="0"/>
                  <a:t> ($)</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3502539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tx1"/>
      </a:solidFill>
      <a:round/>
    </a:ln>
    <a:effectLst/>
  </c:spPr>
  <c:txPr>
    <a:bodyPr/>
    <a:lstStyle/>
    <a:p>
      <a:pPr>
        <a:defRPr/>
      </a:pPr>
      <a:endParaRPr lang="en-US"/>
    </a:p>
  </c:txPr>
  <c:externalData r:id="rId4">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Products</a:t>
            </a:r>
            <a:r>
              <a:rPr lang="en-US" baseline="0"/>
              <a:t> With Highest Units Sold By Territory</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'items-highest-sale-number-by-te'!$I$1</c:f>
              <c:strCache>
                <c:ptCount val="1"/>
                <c:pt idx="0">
                  <c:v>Number of Sales</c:v>
                </c:pt>
              </c:strCache>
            </c:strRef>
          </c:tx>
          <c:spPr>
            <a:solidFill>
              <a:schemeClr val="bg2">
                <a:lumMod val="75000"/>
              </a:schemeClr>
            </a:solidFill>
            <a:ln>
              <a:solidFill>
                <a:schemeClr val="tx1"/>
              </a:solidFill>
            </a:ln>
            <a:effectLst/>
          </c:spPr>
          <c:invertIfNegative val="0"/>
          <c:cat>
            <c:multiLvlStrRef>
              <c:f>'items-highest-sale-number-by-te'!$G$2:$H$11</c:f>
              <c:multiLvlStrCache>
                <c:ptCount val="10"/>
                <c:lvl>
                  <c:pt idx="0">
                    <c:v>Water Bottle - 30 oz.</c:v>
                  </c:pt>
                  <c:pt idx="1">
                    <c:v>AWC Logo Cap</c:v>
                  </c:pt>
                  <c:pt idx="2">
                    <c:v>AWC Logo Cap</c:v>
                  </c:pt>
                  <c:pt idx="3">
                    <c:v>Water Bottle - 30 oz.</c:v>
                  </c:pt>
                  <c:pt idx="4">
                    <c:v>AWC Logo Cap</c:v>
                  </c:pt>
                  <c:pt idx="5">
                    <c:v>Water Bottle - 30 oz.</c:v>
                  </c:pt>
                  <c:pt idx="6">
                    <c:v>Water Bottle - 30 oz.</c:v>
                  </c:pt>
                  <c:pt idx="7">
                    <c:v>Water Bottle - 30 oz.</c:v>
                  </c:pt>
                  <c:pt idx="8">
                    <c:v>Water Bottle - 30 oz.</c:v>
                  </c:pt>
                  <c:pt idx="9">
                    <c:v>Water Bottle - 30 oz.</c:v>
                  </c:pt>
                </c:lvl>
                <c:lvl>
                  <c:pt idx="0">
                    <c:v>Northwest</c:v>
                  </c:pt>
                  <c:pt idx="1">
                    <c:v>Northeast</c:v>
                  </c:pt>
                  <c:pt idx="2">
                    <c:v>Central</c:v>
                  </c:pt>
                  <c:pt idx="3">
                    <c:v>Southwest</c:v>
                  </c:pt>
                  <c:pt idx="4">
                    <c:v>Southeast</c:v>
                  </c:pt>
                  <c:pt idx="5">
                    <c:v>Canada</c:v>
                  </c:pt>
                  <c:pt idx="6">
                    <c:v>France</c:v>
                  </c:pt>
                  <c:pt idx="7">
                    <c:v>Germany</c:v>
                  </c:pt>
                  <c:pt idx="8">
                    <c:v>Australia</c:v>
                  </c:pt>
                  <c:pt idx="9">
                    <c:v>United Kingdom</c:v>
                  </c:pt>
                </c:lvl>
              </c:multiLvlStrCache>
            </c:multiLvlStrRef>
          </c:cat>
          <c:val>
            <c:numRef>
              <c:f>'items-highest-sale-number-by-te'!$I$2:$I$11</c:f>
              <c:numCache>
                <c:formatCode>General</c:formatCode>
                <c:ptCount val="10"/>
                <c:pt idx="0">
                  <c:v>718</c:v>
                </c:pt>
                <c:pt idx="1">
                  <c:v>110</c:v>
                </c:pt>
                <c:pt idx="2">
                  <c:v>129</c:v>
                </c:pt>
                <c:pt idx="3">
                  <c:v>1007</c:v>
                </c:pt>
                <c:pt idx="4">
                  <c:v>124</c:v>
                </c:pt>
                <c:pt idx="5">
                  <c:v>686</c:v>
                </c:pt>
                <c:pt idx="6">
                  <c:v>379</c:v>
                </c:pt>
                <c:pt idx="7">
                  <c:v>428</c:v>
                </c:pt>
                <c:pt idx="8">
                  <c:v>822</c:v>
                </c:pt>
                <c:pt idx="9">
                  <c:v>527</c:v>
                </c:pt>
              </c:numCache>
            </c:numRef>
          </c:val>
          <c:extLst>
            <c:ext xmlns:c16="http://schemas.microsoft.com/office/drawing/2014/chart" uri="{C3380CC4-5D6E-409C-BE32-E72D297353CC}">
              <c16:uniqueId val="{00000000-8BAC-4B3F-9BB0-87685128B843}"/>
            </c:ext>
          </c:extLst>
        </c:ser>
        <c:dLbls>
          <c:showLegendKey val="0"/>
          <c:showVal val="0"/>
          <c:showCatName val="0"/>
          <c:showSerName val="0"/>
          <c:showPercent val="0"/>
          <c:showBubbleSize val="0"/>
        </c:dLbls>
        <c:gapWidth val="35"/>
        <c:overlap val="-27"/>
        <c:axId val="632550927"/>
        <c:axId val="1275472352"/>
      </c:barChart>
      <c:catAx>
        <c:axId val="63255092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75472352"/>
        <c:crosses val="autoZero"/>
        <c:auto val="1"/>
        <c:lblAlgn val="ctr"/>
        <c:lblOffset val="100"/>
        <c:noMultiLvlLbl val="0"/>
      </c:catAx>
      <c:valAx>
        <c:axId val="127547235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a:t>
                </a:r>
                <a:r>
                  <a:rPr lang="en-US" baseline="0"/>
                  <a:t> of Sales</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3255092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tx1"/>
      </a:solidFill>
      <a:round/>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746D7EC-CFDA-4864-9E51-8D3242856202}" type="datetimeFigureOut">
              <a:rPr lang="en-US" smtClean="0"/>
              <a:t>2/24/2025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5C10B9-06F6-489F-9AF9-D8FF036CCB5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63085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46D7EC-CFDA-4864-9E51-8D3242856202}" type="datetimeFigureOut">
              <a:rPr lang="en-US" smtClean="0"/>
              <a:t>2/24/2025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5C10B9-06F6-489F-9AF9-D8FF036CCB5B}" type="slidenum">
              <a:rPr lang="en-US" smtClean="0"/>
              <a:t>‹#›</a:t>
            </a:fld>
            <a:endParaRPr lang="en-US"/>
          </a:p>
        </p:txBody>
      </p:sp>
    </p:spTree>
    <p:extLst>
      <p:ext uri="{BB962C8B-B14F-4D97-AF65-F5344CB8AC3E}">
        <p14:creationId xmlns:p14="http://schemas.microsoft.com/office/powerpoint/2010/main" val="41366261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46D7EC-CFDA-4864-9E51-8D3242856202}" type="datetimeFigureOut">
              <a:rPr lang="en-US" smtClean="0"/>
              <a:t>2/24/2025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5C10B9-06F6-489F-9AF9-D8FF036CCB5B}" type="slidenum">
              <a:rPr lang="en-US" smtClean="0"/>
              <a:t>‹#›</a:t>
            </a:fld>
            <a:endParaRPr lang="en-US"/>
          </a:p>
        </p:txBody>
      </p:sp>
    </p:spTree>
    <p:extLst>
      <p:ext uri="{BB962C8B-B14F-4D97-AF65-F5344CB8AC3E}">
        <p14:creationId xmlns:p14="http://schemas.microsoft.com/office/powerpoint/2010/main" val="13468582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46D7EC-CFDA-4864-9E51-8D3242856202}" type="datetimeFigureOut">
              <a:rPr lang="en-US" smtClean="0"/>
              <a:t>2/24/2025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5C10B9-06F6-489F-9AF9-D8FF036CCB5B}" type="slidenum">
              <a:rPr lang="en-US" smtClean="0"/>
              <a:t>‹#›</a:t>
            </a:fld>
            <a:endParaRPr lang="en-US"/>
          </a:p>
        </p:txBody>
      </p:sp>
    </p:spTree>
    <p:extLst>
      <p:ext uri="{BB962C8B-B14F-4D97-AF65-F5344CB8AC3E}">
        <p14:creationId xmlns:p14="http://schemas.microsoft.com/office/powerpoint/2010/main" val="37733556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46D7EC-CFDA-4864-9E51-8D3242856202}" type="datetimeFigureOut">
              <a:rPr lang="en-US" smtClean="0"/>
              <a:t>2/24/2025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5C10B9-06F6-489F-9AF9-D8FF036CCB5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75334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746D7EC-CFDA-4864-9E51-8D3242856202}" type="datetimeFigureOut">
              <a:rPr lang="en-US" smtClean="0"/>
              <a:t>2/24/2025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5C10B9-06F6-489F-9AF9-D8FF036CCB5B}" type="slidenum">
              <a:rPr lang="en-US" smtClean="0"/>
              <a:t>‹#›</a:t>
            </a:fld>
            <a:endParaRPr lang="en-US"/>
          </a:p>
        </p:txBody>
      </p:sp>
    </p:spTree>
    <p:extLst>
      <p:ext uri="{BB962C8B-B14F-4D97-AF65-F5344CB8AC3E}">
        <p14:creationId xmlns:p14="http://schemas.microsoft.com/office/powerpoint/2010/main" val="14685248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46D7EC-CFDA-4864-9E51-8D3242856202}" type="datetimeFigureOut">
              <a:rPr lang="en-US" smtClean="0"/>
              <a:t>2/24/2025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45C10B9-06F6-489F-9AF9-D8FF036CCB5B}" type="slidenum">
              <a:rPr lang="en-US" smtClean="0"/>
              <a:t>‹#›</a:t>
            </a:fld>
            <a:endParaRPr lang="en-US"/>
          </a:p>
        </p:txBody>
      </p:sp>
    </p:spTree>
    <p:extLst>
      <p:ext uri="{BB962C8B-B14F-4D97-AF65-F5344CB8AC3E}">
        <p14:creationId xmlns:p14="http://schemas.microsoft.com/office/powerpoint/2010/main" val="2999822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746D7EC-CFDA-4864-9E51-8D3242856202}" type="datetimeFigureOut">
              <a:rPr lang="en-US" smtClean="0"/>
              <a:t>2/24/2025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45C10B9-06F6-489F-9AF9-D8FF036CCB5B}" type="slidenum">
              <a:rPr lang="en-US" smtClean="0"/>
              <a:t>‹#›</a:t>
            </a:fld>
            <a:endParaRPr lang="en-US"/>
          </a:p>
        </p:txBody>
      </p:sp>
    </p:spTree>
    <p:extLst>
      <p:ext uri="{BB962C8B-B14F-4D97-AF65-F5344CB8AC3E}">
        <p14:creationId xmlns:p14="http://schemas.microsoft.com/office/powerpoint/2010/main" val="2644461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746D7EC-CFDA-4864-9E51-8D3242856202}" type="datetimeFigureOut">
              <a:rPr lang="en-US" smtClean="0"/>
              <a:t>2/24/2025</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945C10B9-06F6-489F-9AF9-D8FF036CCB5B}" type="slidenum">
              <a:rPr lang="en-US" smtClean="0"/>
              <a:t>‹#›</a:t>
            </a:fld>
            <a:endParaRPr lang="en-US"/>
          </a:p>
        </p:txBody>
      </p:sp>
    </p:spTree>
    <p:extLst>
      <p:ext uri="{BB962C8B-B14F-4D97-AF65-F5344CB8AC3E}">
        <p14:creationId xmlns:p14="http://schemas.microsoft.com/office/powerpoint/2010/main" val="35755745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746D7EC-CFDA-4864-9E51-8D3242856202}" type="datetimeFigureOut">
              <a:rPr lang="en-US" smtClean="0"/>
              <a:t>2/24/2025</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45C10B9-06F6-489F-9AF9-D8FF036CCB5B}" type="slidenum">
              <a:rPr lang="en-US" smtClean="0"/>
              <a:t>‹#›</a:t>
            </a:fld>
            <a:endParaRPr lang="en-US"/>
          </a:p>
        </p:txBody>
      </p:sp>
    </p:spTree>
    <p:extLst>
      <p:ext uri="{BB962C8B-B14F-4D97-AF65-F5344CB8AC3E}">
        <p14:creationId xmlns:p14="http://schemas.microsoft.com/office/powerpoint/2010/main" val="24586203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746D7EC-CFDA-4864-9E51-8D3242856202}" type="datetimeFigureOut">
              <a:rPr lang="en-US" smtClean="0"/>
              <a:t>2/24/2025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5C10B9-06F6-489F-9AF9-D8FF036CCB5B}" type="slidenum">
              <a:rPr lang="en-US" smtClean="0"/>
              <a:t>‹#›</a:t>
            </a:fld>
            <a:endParaRPr lang="en-US"/>
          </a:p>
        </p:txBody>
      </p:sp>
    </p:spTree>
    <p:extLst>
      <p:ext uri="{BB962C8B-B14F-4D97-AF65-F5344CB8AC3E}">
        <p14:creationId xmlns:p14="http://schemas.microsoft.com/office/powerpoint/2010/main" val="2876163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746D7EC-CFDA-4864-9E51-8D3242856202}" type="datetimeFigureOut">
              <a:rPr lang="en-US" smtClean="0"/>
              <a:t>2/24/2025</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45C10B9-06F6-489F-9AF9-D8FF036CCB5B}"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0002294"/>
      </p:ext>
    </p:extLst>
  </p:cSld>
  <p:clrMap bg1="lt1" tx1="dk1" bg2="lt2" tx2="dk2" accent1="accent1" accent2="accent2" accent3="accent3" accent4="accent4" accent5="accent5" accent6="accent6" hlink="hlink" folHlink="folHlink"/>
  <p:sldLayoutIdLst>
    <p:sldLayoutId id="2147483833" r:id="rId1"/>
    <p:sldLayoutId id="2147483834" r:id="rId2"/>
    <p:sldLayoutId id="2147483835" r:id="rId3"/>
    <p:sldLayoutId id="2147483836" r:id="rId4"/>
    <p:sldLayoutId id="2147483837" r:id="rId5"/>
    <p:sldLayoutId id="2147483838" r:id="rId6"/>
    <p:sldLayoutId id="2147483839" r:id="rId7"/>
    <p:sldLayoutId id="2147483840" r:id="rId8"/>
    <p:sldLayoutId id="2147483841" r:id="rId9"/>
    <p:sldLayoutId id="2147483842" r:id="rId10"/>
    <p:sldLayoutId id="214748384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learn.microsoft.com/en-us/sql/samples/adventureworks-install-configure?view=sql-server-ver16&amp;tabs=ssm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0F717-ECF8-989B-D084-3FB77192C53E}"/>
              </a:ext>
            </a:extLst>
          </p:cNvPr>
          <p:cNvSpPr>
            <a:spLocks noGrp="1"/>
          </p:cNvSpPr>
          <p:nvPr>
            <p:ph type="ctrTitle"/>
          </p:nvPr>
        </p:nvSpPr>
        <p:spPr/>
        <p:txBody>
          <a:bodyPr/>
          <a:lstStyle/>
          <a:p>
            <a:r>
              <a:rPr lang="en-US" dirty="0"/>
              <a:t>Adventure Works 2022</a:t>
            </a:r>
            <a:br>
              <a:rPr lang="en-US" dirty="0"/>
            </a:br>
            <a:r>
              <a:rPr lang="en-US" sz="2800" dirty="0"/>
              <a:t>A Sales Breakdown By Product and Territory</a:t>
            </a:r>
          </a:p>
        </p:txBody>
      </p:sp>
      <p:sp>
        <p:nvSpPr>
          <p:cNvPr id="3" name="Subtitle 2">
            <a:extLst>
              <a:ext uri="{FF2B5EF4-FFF2-40B4-BE49-F238E27FC236}">
                <a16:creationId xmlns:a16="http://schemas.microsoft.com/office/drawing/2014/main" id="{82EE6CC9-1052-34C0-83FF-49D5FB94AA60}"/>
              </a:ext>
            </a:extLst>
          </p:cNvPr>
          <p:cNvSpPr>
            <a:spLocks noGrp="1"/>
          </p:cNvSpPr>
          <p:nvPr>
            <p:ph type="subTitle" idx="1"/>
          </p:nvPr>
        </p:nvSpPr>
        <p:spPr/>
        <p:txBody>
          <a:bodyPr/>
          <a:lstStyle/>
          <a:p>
            <a:r>
              <a:rPr lang="en-US" dirty="0"/>
              <a:t>Presented by: Cody B</a:t>
            </a:r>
          </a:p>
          <a:p>
            <a:r>
              <a:rPr lang="en-US" dirty="0"/>
              <a:t>Last updated: February 24</a:t>
            </a:r>
            <a:r>
              <a:rPr lang="en-US" baseline="30000" dirty="0"/>
              <a:t>th</a:t>
            </a:r>
            <a:r>
              <a:rPr lang="en-US" dirty="0"/>
              <a:t>, 2025</a:t>
            </a:r>
          </a:p>
        </p:txBody>
      </p:sp>
    </p:spTree>
    <p:extLst>
      <p:ext uri="{BB962C8B-B14F-4D97-AF65-F5344CB8AC3E}">
        <p14:creationId xmlns:p14="http://schemas.microsoft.com/office/powerpoint/2010/main" val="6919622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141BE-BBEC-7EE0-99CC-88B5F5D1B0BD}"/>
              </a:ext>
            </a:extLst>
          </p:cNvPr>
          <p:cNvSpPr>
            <a:spLocks noGrp="1"/>
          </p:cNvSpPr>
          <p:nvPr>
            <p:ph type="title"/>
          </p:nvPr>
        </p:nvSpPr>
        <p:spPr/>
        <p:txBody>
          <a:bodyPr/>
          <a:lstStyle/>
          <a:p>
            <a:r>
              <a:rPr lang="en-US" dirty="0"/>
              <a:t>Table of Contents</a:t>
            </a:r>
          </a:p>
        </p:txBody>
      </p:sp>
      <p:sp>
        <p:nvSpPr>
          <p:cNvPr id="3" name="Content Placeholder 2">
            <a:extLst>
              <a:ext uri="{FF2B5EF4-FFF2-40B4-BE49-F238E27FC236}">
                <a16:creationId xmlns:a16="http://schemas.microsoft.com/office/drawing/2014/main" id="{3B7A1DAE-4DE4-3800-9735-CD2D1203B4DA}"/>
              </a:ext>
            </a:extLst>
          </p:cNvPr>
          <p:cNvSpPr>
            <a:spLocks noGrp="1"/>
          </p:cNvSpPr>
          <p:nvPr>
            <p:ph idx="1"/>
          </p:nvPr>
        </p:nvSpPr>
        <p:spPr/>
        <p:txBody>
          <a:bodyPr/>
          <a:lstStyle/>
          <a:p>
            <a:pPr lvl="1"/>
            <a:endParaRPr lang="en-US" dirty="0"/>
          </a:p>
          <a:p>
            <a:pPr lvl="1"/>
            <a:r>
              <a:rPr lang="en-US" dirty="0"/>
              <a:t>Problem Statement</a:t>
            </a:r>
          </a:p>
          <a:p>
            <a:pPr lvl="1"/>
            <a:r>
              <a:rPr lang="en-US" dirty="0"/>
              <a:t>Data Sources</a:t>
            </a:r>
          </a:p>
          <a:p>
            <a:pPr lvl="1"/>
            <a:r>
              <a:rPr lang="en-US" dirty="0"/>
              <a:t>Data Analysis</a:t>
            </a:r>
          </a:p>
          <a:p>
            <a:pPr lvl="1"/>
            <a:r>
              <a:rPr lang="en-US" dirty="0"/>
              <a:t>Conclusions</a:t>
            </a:r>
          </a:p>
        </p:txBody>
      </p:sp>
    </p:spTree>
    <p:extLst>
      <p:ext uri="{BB962C8B-B14F-4D97-AF65-F5344CB8AC3E}">
        <p14:creationId xmlns:p14="http://schemas.microsoft.com/office/powerpoint/2010/main" val="7192807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5D295-19BC-5B1C-E9DE-AEB2103C8F36}"/>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85ECF801-7B33-7210-58DE-DE2394F08E76}"/>
              </a:ext>
            </a:extLst>
          </p:cNvPr>
          <p:cNvSpPr>
            <a:spLocks noGrp="1"/>
          </p:cNvSpPr>
          <p:nvPr>
            <p:ph idx="1"/>
          </p:nvPr>
        </p:nvSpPr>
        <p:spPr/>
        <p:txBody>
          <a:bodyPr/>
          <a:lstStyle/>
          <a:p>
            <a:endParaRPr lang="en-US" dirty="0"/>
          </a:p>
          <a:p>
            <a:pPr lvl="1"/>
            <a:r>
              <a:rPr lang="en-US" dirty="0"/>
              <a:t>Management wants to identify the top-performing items in terms of revenue and units sold for the year 2022, as well as determine which items had the highest revenue and units sold in each territory. This analysis will provide insights into product performance across different regions.</a:t>
            </a:r>
          </a:p>
        </p:txBody>
      </p:sp>
    </p:spTree>
    <p:extLst>
      <p:ext uri="{BB962C8B-B14F-4D97-AF65-F5344CB8AC3E}">
        <p14:creationId xmlns:p14="http://schemas.microsoft.com/office/powerpoint/2010/main" val="33236236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10BC7-A524-22BB-C28A-2704AF11CA11}"/>
              </a:ext>
            </a:extLst>
          </p:cNvPr>
          <p:cNvSpPr>
            <a:spLocks noGrp="1"/>
          </p:cNvSpPr>
          <p:nvPr>
            <p:ph type="title"/>
          </p:nvPr>
        </p:nvSpPr>
        <p:spPr/>
        <p:txBody>
          <a:bodyPr/>
          <a:lstStyle/>
          <a:p>
            <a:r>
              <a:rPr lang="en-US" dirty="0"/>
              <a:t>Data Sources</a:t>
            </a:r>
          </a:p>
        </p:txBody>
      </p:sp>
      <p:sp>
        <p:nvSpPr>
          <p:cNvPr id="3" name="Content Placeholder 2">
            <a:extLst>
              <a:ext uri="{FF2B5EF4-FFF2-40B4-BE49-F238E27FC236}">
                <a16:creationId xmlns:a16="http://schemas.microsoft.com/office/drawing/2014/main" id="{6528F17C-30F0-B18E-B857-C18BB7ECCA8F}"/>
              </a:ext>
            </a:extLst>
          </p:cNvPr>
          <p:cNvSpPr>
            <a:spLocks noGrp="1"/>
          </p:cNvSpPr>
          <p:nvPr>
            <p:ph idx="1"/>
          </p:nvPr>
        </p:nvSpPr>
        <p:spPr/>
        <p:txBody>
          <a:bodyPr/>
          <a:lstStyle/>
          <a:p>
            <a:endParaRPr lang="en-US" dirty="0"/>
          </a:p>
          <a:p>
            <a:pPr lvl="1"/>
            <a:r>
              <a:rPr lang="en-US" dirty="0"/>
              <a:t>Adventure Works 2022 sample database</a:t>
            </a:r>
          </a:p>
          <a:p>
            <a:pPr lvl="2"/>
            <a:r>
              <a:rPr lang="en-US" dirty="0">
                <a:hlinkClick r:id="rId2"/>
              </a:rPr>
              <a:t>https://learn.microsoft.com/en-us/sql/samples/adventureworks-install-configure?view=sql-server-ver16&amp;tabs=ssms</a:t>
            </a:r>
            <a:endParaRPr lang="en-US" dirty="0"/>
          </a:p>
        </p:txBody>
      </p:sp>
    </p:spTree>
    <p:extLst>
      <p:ext uri="{BB962C8B-B14F-4D97-AF65-F5344CB8AC3E}">
        <p14:creationId xmlns:p14="http://schemas.microsoft.com/office/powerpoint/2010/main" val="30560000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B08D48A-4376-16F9-1A1D-BFE209EB333A}"/>
              </a:ext>
            </a:extLst>
          </p:cNvPr>
          <p:cNvSpPr>
            <a:spLocks noGrp="1"/>
          </p:cNvSpPr>
          <p:nvPr>
            <p:ph type="title"/>
          </p:nvPr>
        </p:nvSpPr>
        <p:spPr/>
        <p:txBody>
          <a:bodyPr/>
          <a:lstStyle/>
          <a:p>
            <a:r>
              <a:rPr lang="en-US" dirty="0"/>
              <a:t>Best Selling Items By Revenue</a:t>
            </a:r>
          </a:p>
        </p:txBody>
      </p:sp>
      <p:sp>
        <p:nvSpPr>
          <p:cNvPr id="8" name="Content Placeholder 7">
            <a:extLst>
              <a:ext uri="{FF2B5EF4-FFF2-40B4-BE49-F238E27FC236}">
                <a16:creationId xmlns:a16="http://schemas.microsoft.com/office/drawing/2014/main" id="{8C1BB3BB-420D-9B4A-D673-AE52383B0E47}"/>
              </a:ext>
            </a:extLst>
          </p:cNvPr>
          <p:cNvSpPr>
            <a:spLocks noGrp="1"/>
          </p:cNvSpPr>
          <p:nvPr>
            <p:ph sz="half" idx="1"/>
          </p:nvPr>
        </p:nvSpPr>
        <p:spPr/>
        <p:txBody>
          <a:bodyPr/>
          <a:lstStyle/>
          <a:p>
            <a:endParaRPr lang="en-US" dirty="0"/>
          </a:p>
          <a:p>
            <a:pPr marL="0" indent="0">
              <a:buNone/>
            </a:pPr>
            <a:endParaRPr lang="en-US" dirty="0"/>
          </a:p>
          <a:p>
            <a:pPr lvl="1"/>
            <a:r>
              <a:rPr lang="en-US" sz="2400" dirty="0"/>
              <a:t>The top six items with the highest revenue all were from the Mountain-200 series of bikes.</a:t>
            </a:r>
          </a:p>
          <a:p>
            <a:pPr lvl="1"/>
            <a:endParaRPr lang="en-US" sz="2400" dirty="0"/>
          </a:p>
          <a:p>
            <a:pPr lvl="1"/>
            <a:r>
              <a:rPr lang="en-US" sz="2400" dirty="0"/>
              <a:t>The Road-250 series of bikes performed well in 2022.</a:t>
            </a:r>
          </a:p>
        </p:txBody>
      </p:sp>
      <p:graphicFrame>
        <p:nvGraphicFramePr>
          <p:cNvPr id="9" name="Content Placeholder 8">
            <a:extLst>
              <a:ext uri="{FF2B5EF4-FFF2-40B4-BE49-F238E27FC236}">
                <a16:creationId xmlns:a16="http://schemas.microsoft.com/office/drawing/2014/main" id="{CEC6155F-8BBF-3706-D133-640AE2DF17CE}"/>
              </a:ext>
            </a:extLst>
          </p:cNvPr>
          <p:cNvGraphicFramePr>
            <a:graphicFrameLocks noGrp="1" noChangeAspect="1"/>
          </p:cNvGraphicFramePr>
          <p:nvPr>
            <p:ph sz="half" idx="2"/>
          </p:nvPr>
        </p:nvGraphicFramePr>
        <p:xfrm>
          <a:off x="6218238" y="1846263"/>
          <a:ext cx="4937125" cy="40227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289978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2AF4D-5364-C11F-A376-5F567CFD5E39}"/>
              </a:ext>
            </a:extLst>
          </p:cNvPr>
          <p:cNvSpPr>
            <a:spLocks noGrp="1"/>
          </p:cNvSpPr>
          <p:nvPr>
            <p:ph type="title"/>
          </p:nvPr>
        </p:nvSpPr>
        <p:spPr/>
        <p:txBody>
          <a:bodyPr/>
          <a:lstStyle/>
          <a:p>
            <a:r>
              <a:rPr lang="en-US" dirty="0"/>
              <a:t>Best Selling Items By Number of Sales</a:t>
            </a:r>
          </a:p>
        </p:txBody>
      </p:sp>
      <p:sp>
        <p:nvSpPr>
          <p:cNvPr id="3" name="Content Placeholder 2">
            <a:extLst>
              <a:ext uri="{FF2B5EF4-FFF2-40B4-BE49-F238E27FC236}">
                <a16:creationId xmlns:a16="http://schemas.microsoft.com/office/drawing/2014/main" id="{5974ACAB-6C5D-6527-9ECD-43533DF6C069}"/>
              </a:ext>
            </a:extLst>
          </p:cNvPr>
          <p:cNvSpPr>
            <a:spLocks noGrp="1"/>
          </p:cNvSpPr>
          <p:nvPr>
            <p:ph sz="half" idx="1"/>
          </p:nvPr>
        </p:nvSpPr>
        <p:spPr/>
        <p:txBody>
          <a:bodyPr/>
          <a:lstStyle/>
          <a:p>
            <a:pPr marL="0" indent="0">
              <a:buNone/>
            </a:pPr>
            <a:endParaRPr lang="en-US" dirty="0"/>
          </a:p>
          <a:p>
            <a:pPr marL="0" indent="0">
              <a:buNone/>
            </a:pPr>
            <a:endParaRPr lang="en-US" dirty="0"/>
          </a:p>
          <a:p>
            <a:pPr lvl="1"/>
            <a:r>
              <a:rPr lang="en-US" sz="2400" dirty="0"/>
              <a:t>The 30 oz. Water Bottle greatly outsold all other items.</a:t>
            </a:r>
          </a:p>
          <a:p>
            <a:pPr lvl="1"/>
            <a:endParaRPr lang="en-US" sz="2400" dirty="0"/>
          </a:p>
          <a:p>
            <a:pPr lvl="1"/>
            <a:r>
              <a:rPr lang="en-US" sz="2400" dirty="0"/>
              <a:t>The items with the highest number of sales in 2022 were items with lower prices and consumables.</a:t>
            </a:r>
          </a:p>
        </p:txBody>
      </p:sp>
      <p:graphicFrame>
        <p:nvGraphicFramePr>
          <p:cNvPr id="7" name="Content Placeholder 6">
            <a:extLst>
              <a:ext uri="{FF2B5EF4-FFF2-40B4-BE49-F238E27FC236}">
                <a16:creationId xmlns:a16="http://schemas.microsoft.com/office/drawing/2014/main" id="{75074481-6473-B1ED-7F4F-1B252B787A7F}"/>
              </a:ext>
            </a:extLst>
          </p:cNvPr>
          <p:cNvGraphicFramePr>
            <a:graphicFrameLocks noGrp="1" noChangeAspect="1"/>
          </p:cNvGraphicFramePr>
          <p:nvPr>
            <p:ph sz="half" idx="2"/>
          </p:nvPr>
        </p:nvGraphicFramePr>
        <p:xfrm>
          <a:off x="6218238" y="1846263"/>
          <a:ext cx="4937125" cy="40227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0225744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56F9C-8F88-219D-DA36-4B7D0D5730A3}"/>
              </a:ext>
            </a:extLst>
          </p:cNvPr>
          <p:cNvSpPr>
            <a:spLocks noGrp="1"/>
          </p:cNvSpPr>
          <p:nvPr>
            <p:ph type="title"/>
          </p:nvPr>
        </p:nvSpPr>
        <p:spPr/>
        <p:txBody>
          <a:bodyPr/>
          <a:lstStyle/>
          <a:p>
            <a:r>
              <a:rPr lang="en-US" dirty="0"/>
              <a:t>Revenue Leader By Territory</a:t>
            </a:r>
          </a:p>
        </p:txBody>
      </p:sp>
      <p:sp>
        <p:nvSpPr>
          <p:cNvPr id="3" name="Content Placeholder 2">
            <a:extLst>
              <a:ext uri="{FF2B5EF4-FFF2-40B4-BE49-F238E27FC236}">
                <a16:creationId xmlns:a16="http://schemas.microsoft.com/office/drawing/2014/main" id="{096BC753-5045-B3D7-2DDA-37E9D53A9E2D}"/>
              </a:ext>
            </a:extLst>
          </p:cNvPr>
          <p:cNvSpPr>
            <a:spLocks noGrp="1"/>
          </p:cNvSpPr>
          <p:nvPr>
            <p:ph sz="half" idx="1"/>
          </p:nvPr>
        </p:nvSpPr>
        <p:spPr>
          <a:xfrm>
            <a:off x="310632" y="1845734"/>
            <a:ext cx="3723486" cy="4023359"/>
          </a:xfrm>
        </p:spPr>
        <p:txBody>
          <a:bodyPr>
            <a:normAutofit/>
          </a:bodyPr>
          <a:lstStyle/>
          <a:p>
            <a:pPr lvl="1"/>
            <a:endParaRPr lang="en-US" dirty="0"/>
          </a:p>
          <a:p>
            <a:pPr lvl="1"/>
            <a:endParaRPr lang="en-US" dirty="0"/>
          </a:p>
          <a:p>
            <a:pPr lvl="1"/>
            <a:endParaRPr lang="en-US" dirty="0"/>
          </a:p>
          <a:p>
            <a:pPr lvl="1"/>
            <a:r>
              <a:rPr lang="en-US" dirty="0"/>
              <a:t>A product from the Mountain-200 series of bikes was the revenue leader in 6 out of the 10 territories.</a:t>
            </a:r>
          </a:p>
          <a:p>
            <a:pPr lvl="1"/>
            <a:endParaRPr lang="en-US" sz="2400" dirty="0"/>
          </a:p>
          <a:p>
            <a:pPr lvl="1"/>
            <a:r>
              <a:rPr lang="en-US" dirty="0"/>
              <a:t>A mountain bike was the revenue leader in 7 out of the 10 territories, and a road bike was the revenue leader in 2 out of the 10 territories.</a:t>
            </a:r>
          </a:p>
          <a:p>
            <a:pPr lvl="1"/>
            <a:endParaRPr lang="en-US" sz="2400" dirty="0"/>
          </a:p>
          <a:p>
            <a:pPr lvl="1"/>
            <a:endParaRPr lang="en-US" dirty="0"/>
          </a:p>
        </p:txBody>
      </p:sp>
      <p:graphicFrame>
        <p:nvGraphicFramePr>
          <p:cNvPr id="7" name="Content Placeholder 6">
            <a:extLst>
              <a:ext uri="{FF2B5EF4-FFF2-40B4-BE49-F238E27FC236}">
                <a16:creationId xmlns:a16="http://schemas.microsoft.com/office/drawing/2014/main" id="{E5E647EC-38F9-DD81-CB0F-8924A77A1D70}"/>
              </a:ext>
            </a:extLst>
          </p:cNvPr>
          <p:cNvGraphicFramePr>
            <a:graphicFrameLocks noGrp="1" noChangeAspect="1"/>
          </p:cNvGraphicFramePr>
          <p:nvPr>
            <p:ph sz="half" idx="2"/>
            <p:extLst>
              <p:ext uri="{D42A27DB-BD31-4B8C-83A1-F6EECF244321}">
                <p14:modId xmlns:p14="http://schemas.microsoft.com/office/powerpoint/2010/main" val="3078253327"/>
              </p:ext>
            </p:extLst>
          </p:nvPr>
        </p:nvGraphicFramePr>
        <p:xfrm>
          <a:off x="4303068" y="1846263"/>
          <a:ext cx="7618785" cy="40227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0401200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623C6-83B0-D608-A985-9CB94E1B7EAE}"/>
              </a:ext>
            </a:extLst>
          </p:cNvPr>
          <p:cNvSpPr>
            <a:spLocks noGrp="1"/>
          </p:cNvSpPr>
          <p:nvPr>
            <p:ph type="title"/>
          </p:nvPr>
        </p:nvSpPr>
        <p:spPr/>
        <p:txBody>
          <a:bodyPr/>
          <a:lstStyle/>
          <a:p>
            <a:r>
              <a:rPr lang="en-US" dirty="0"/>
              <a:t>Sales Leader By Territory</a:t>
            </a:r>
          </a:p>
        </p:txBody>
      </p:sp>
      <p:sp>
        <p:nvSpPr>
          <p:cNvPr id="3" name="Content Placeholder 2">
            <a:extLst>
              <a:ext uri="{FF2B5EF4-FFF2-40B4-BE49-F238E27FC236}">
                <a16:creationId xmlns:a16="http://schemas.microsoft.com/office/drawing/2014/main" id="{14EB5FAD-A38F-A359-BE74-CAB6BA6A1F92}"/>
              </a:ext>
            </a:extLst>
          </p:cNvPr>
          <p:cNvSpPr>
            <a:spLocks noGrp="1"/>
          </p:cNvSpPr>
          <p:nvPr>
            <p:ph sz="half" idx="1"/>
          </p:nvPr>
        </p:nvSpPr>
        <p:spPr>
          <a:xfrm>
            <a:off x="303897" y="1845734"/>
            <a:ext cx="3730221" cy="4023359"/>
          </a:xfrm>
        </p:spPr>
        <p:txBody>
          <a:bodyPr>
            <a:normAutofit/>
          </a:bodyPr>
          <a:lstStyle/>
          <a:p>
            <a:endParaRPr lang="en-US" dirty="0"/>
          </a:p>
          <a:p>
            <a:endParaRPr lang="en-US" dirty="0"/>
          </a:p>
          <a:p>
            <a:pPr lvl="1"/>
            <a:r>
              <a:rPr lang="en-US" dirty="0"/>
              <a:t>The sales leader for each territory was either the 30 oz. Water Bottle or AWC Logo Cap</a:t>
            </a:r>
          </a:p>
          <a:p>
            <a:endParaRPr lang="en-US" dirty="0"/>
          </a:p>
          <a:p>
            <a:pPr lvl="1"/>
            <a:r>
              <a:rPr lang="en-US" dirty="0"/>
              <a:t>More units of the 30 oz. Water Bottle were sold in the Southwest U.S. than any other item in any other territory</a:t>
            </a:r>
          </a:p>
          <a:p>
            <a:pPr marL="201168" lvl="1" indent="0">
              <a:buNone/>
            </a:pPr>
            <a:endParaRPr lang="en-US" sz="2400" dirty="0"/>
          </a:p>
        </p:txBody>
      </p:sp>
      <p:graphicFrame>
        <p:nvGraphicFramePr>
          <p:cNvPr id="7" name="Content Placeholder 6">
            <a:extLst>
              <a:ext uri="{FF2B5EF4-FFF2-40B4-BE49-F238E27FC236}">
                <a16:creationId xmlns:a16="http://schemas.microsoft.com/office/drawing/2014/main" id="{1C3C0971-4B7C-AB27-AD59-C98E75C6F384}"/>
              </a:ext>
            </a:extLst>
          </p:cNvPr>
          <p:cNvGraphicFramePr>
            <a:graphicFrameLocks noGrp="1" noChangeAspect="1"/>
          </p:cNvGraphicFramePr>
          <p:nvPr>
            <p:ph sz="half" idx="2"/>
            <p:extLst>
              <p:ext uri="{D42A27DB-BD31-4B8C-83A1-F6EECF244321}">
                <p14:modId xmlns:p14="http://schemas.microsoft.com/office/powerpoint/2010/main" val="2972837046"/>
              </p:ext>
            </p:extLst>
          </p:nvPr>
        </p:nvGraphicFramePr>
        <p:xfrm>
          <a:off x="4343400" y="1846263"/>
          <a:ext cx="7537076" cy="40227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748247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27D1B49-3023-23C6-DFF9-48E0C6DD91B3}"/>
              </a:ext>
            </a:extLst>
          </p:cNvPr>
          <p:cNvSpPr>
            <a:spLocks noGrp="1"/>
          </p:cNvSpPr>
          <p:nvPr>
            <p:ph type="title"/>
          </p:nvPr>
        </p:nvSpPr>
        <p:spPr/>
        <p:txBody>
          <a:bodyPr/>
          <a:lstStyle/>
          <a:p>
            <a:r>
              <a:rPr lang="en-US" dirty="0"/>
              <a:t>Conclusions</a:t>
            </a:r>
          </a:p>
        </p:txBody>
      </p:sp>
      <p:pic>
        <p:nvPicPr>
          <p:cNvPr id="8" name="Graphic 7" descr="Badge 1 outline">
            <a:extLst>
              <a:ext uri="{FF2B5EF4-FFF2-40B4-BE49-F238E27FC236}">
                <a16:creationId xmlns:a16="http://schemas.microsoft.com/office/drawing/2014/main" id="{147A4E2F-2BC6-08E4-26B6-62A7204B5D8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950720" y="2514600"/>
            <a:ext cx="914400" cy="914400"/>
          </a:xfrm>
          <a:prstGeom prst="rect">
            <a:avLst/>
          </a:prstGeom>
        </p:spPr>
      </p:pic>
      <p:pic>
        <p:nvPicPr>
          <p:cNvPr id="10" name="Graphic 9" descr="Badge outline">
            <a:extLst>
              <a:ext uri="{FF2B5EF4-FFF2-40B4-BE49-F238E27FC236}">
                <a16:creationId xmlns:a16="http://schemas.microsoft.com/office/drawing/2014/main" id="{678670C4-9DFA-1064-3DBC-7BBE64E49D9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669280" y="2514600"/>
            <a:ext cx="914400" cy="914400"/>
          </a:xfrm>
          <a:prstGeom prst="rect">
            <a:avLst/>
          </a:prstGeom>
        </p:spPr>
      </p:pic>
      <p:pic>
        <p:nvPicPr>
          <p:cNvPr id="12" name="Graphic 11" descr="Badge 3 outline">
            <a:extLst>
              <a:ext uri="{FF2B5EF4-FFF2-40B4-BE49-F238E27FC236}">
                <a16:creationId xmlns:a16="http://schemas.microsoft.com/office/drawing/2014/main" id="{59E709E8-0ED5-BACC-0679-BBA0316857C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326880" y="2514600"/>
            <a:ext cx="914400" cy="914400"/>
          </a:xfrm>
          <a:prstGeom prst="rect">
            <a:avLst/>
          </a:prstGeom>
        </p:spPr>
      </p:pic>
      <p:sp>
        <p:nvSpPr>
          <p:cNvPr id="14" name="TextBox 13">
            <a:extLst>
              <a:ext uri="{FF2B5EF4-FFF2-40B4-BE49-F238E27FC236}">
                <a16:creationId xmlns:a16="http://schemas.microsoft.com/office/drawing/2014/main" id="{715085F0-25DE-3B60-6F80-B8ED1181565D}"/>
              </a:ext>
            </a:extLst>
          </p:cNvPr>
          <p:cNvSpPr txBox="1"/>
          <p:nvPr/>
        </p:nvSpPr>
        <p:spPr>
          <a:xfrm>
            <a:off x="1210945" y="3435349"/>
            <a:ext cx="2393950" cy="1200329"/>
          </a:xfrm>
          <a:prstGeom prst="rect">
            <a:avLst/>
          </a:prstGeom>
          <a:noFill/>
        </p:spPr>
        <p:txBody>
          <a:bodyPr wrap="square" rtlCol="0">
            <a:spAutoFit/>
          </a:bodyPr>
          <a:lstStyle/>
          <a:p>
            <a:pPr algn="ctr">
              <a:buClr>
                <a:schemeClr val="accent1"/>
              </a:buClr>
              <a:buSzPct val="70000"/>
            </a:pPr>
            <a:r>
              <a:rPr lang="en-US" dirty="0"/>
              <a:t>The Mountain-200 series of bikes appear to have been a great success in 2022.</a:t>
            </a:r>
          </a:p>
        </p:txBody>
      </p:sp>
      <p:sp>
        <p:nvSpPr>
          <p:cNvPr id="15" name="TextBox 14">
            <a:extLst>
              <a:ext uri="{FF2B5EF4-FFF2-40B4-BE49-F238E27FC236}">
                <a16:creationId xmlns:a16="http://schemas.microsoft.com/office/drawing/2014/main" id="{96E7FF06-353B-72BA-C1B4-1E88CC7C93DC}"/>
              </a:ext>
            </a:extLst>
          </p:cNvPr>
          <p:cNvSpPr txBox="1"/>
          <p:nvPr/>
        </p:nvSpPr>
        <p:spPr>
          <a:xfrm>
            <a:off x="4899025" y="3435349"/>
            <a:ext cx="2393950" cy="923330"/>
          </a:xfrm>
          <a:prstGeom prst="rect">
            <a:avLst/>
          </a:prstGeom>
          <a:noFill/>
        </p:spPr>
        <p:txBody>
          <a:bodyPr wrap="square" rtlCol="0">
            <a:spAutoFit/>
          </a:bodyPr>
          <a:lstStyle/>
          <a:p>
            <a:pPr algn="ctr">
              <a:buClr>
                <a:schemeClr val="accent1"/>
              </a:buClr>
              <a:buSzPct val="70000"/>
            </a:pPr>
            <a:r>
              <a:rPr lang="en-US" dirty="0"/>
              <a:t>Cheaper items and consumables sell the most units.</a:t>
            </a:r>
          </a:p>
        </p:txBody>
      </p:sp>
      <p:sp>
        <p:nvSpPr>
          <p:cNvPr id="17" name="TextBox 16">
            <a:extLst>
              <a:ext uri="{FF2B5EF4-FFF2-40B4-BE49-F238E27FC236}">
                <a16:creationId xmlns:a16="http://schemas.microsoft.com/office/drawing/2014/main" id="{606FF7B6-AA3D-13E3-E613-81734297AF8B}"/>
              </a:ext>
            </a:extLst>
          </p:cNvPr>
          <p:cNvSpPr txBox="1"/>
          <p:nvPr/>
        </p:nvSpPr>
        <p:spPr>
          <a:xfrm>
            <a:off x="8587105" y="3435349"/>
            <a:ext cx="2393950" cy="923330"/>
          </a:xfrm>
          <a:prstGeom prst="rect">
            <a:avLst/>
          </a:prstGeom>
          <a:noFill/>
        </p:spPr>
        <p:txBody>
          <a:bodyPr wrap="square" rtlCol="0">
            <a:spAutoFit/>
          </a:bodyPr>
          <a:lstStyle/>
          <a:p>
            <a:pPr algn="ctr">
              <a:buClr>
                <a:schemeClr val="accent1"/>
              </a:buClr>
              <a:buSzPct val="70000"/>
            </a:pPr>
            <a:r>
              <a:rPr lang="en-US" dirty="0"/>
              <a:t>The revenue leader for most of the territories was a mountain bike. </a:t>
            </a:r>
          </a:p>
        </p:txBody>
      </p:sp>
    </p:spTree>
    <p:extLst>
      <p:ext uri="{BB962C8B-B14F-4D97-AF65-F5344CB8AC3E}">
        <p14:creationId xmlns:p14="http://schemas.microsoft.com/office/powerpoint/2010/main" val="3001358922"/>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Narrow"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Narrow"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Narrow"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Narrow"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Retrospect</Template>
  <TotalTime>195</TotalTime>
  <Words>358</Words>
  <Application>Microsoft Office PowerPoint</Application>
  <PresentationFormat>Widescreen</PresentationFormat>
  <Paragraphs>53</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Calibri</vt:lpstr>
      <vt:lpstr>Calibri Light</vt:lpstr>
      <vt:lpstr>Retrospect</vt:lpstr>
      <vt:lpstr>Adventure Works 2022 A Sales Breakdown By Product and Territory</vt:lpstr>
      <vt:lpstr>Table of Contents</vt:lpstr>
      <vt:lpstr>Problem Statement</vt:lpstr>
      <vt:lpstr>Data Sources</vt:lpstr>
      <vt:lpstr>Best Selling Items By Revenue</vt:lpstr>
      <vt:lpstr>Best Selling Items By Number of Sales</vt:lpstr>
      <vt:lpstr>Revenue Leader By Territory</vt:lpstr>
      <vt:lpstr>Sales Leader By Territory</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Cody Bullock</dc:creator>
  <cp:lastModifiedBy>Cody Bullock</cp:lastModifiedBy>
  <cp:revision>2</cp:revision>
  <dcterms:created xsi:type="dcterms:W3CDTF">2025-01-08T04:05:03Z</dcterms:created>
  <dcterms:modified xsi:type="dcterms:W3CDTF">2025-02-25T04:06:21Z</dcterms:modified>
</cp:coreProperties>
</file>