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673" r:id="rId2"/>
    <p:sldMasterId id="2147483686" r:id="rId3"/>
  </p:sldMasterIdLst>
  <p:notesMasterIdLst>
    <p:notesMasterId r:id="rId50"/>
  </p:notesMasterIdLst>
  <p:handoutMasterIdLst>
    <p:handoutMasterId r:id="rId51"/>
  </p:handoutMasterIdLst>
  <p:sldIdLst>
    <p:sldId id="530" r:id="rId4"/>
    <p:sldId id="897" r:id="rId5"/>
    <p:sldId id="900" r:id="rId6"/>
    <p:sldId id="886" r:id="rId7"/>
    <p:sldId id="885" r:id="rId8"/>
    <p:sldId id="901" r:id="rId9"/>
    <p:sldId id="805" r:id="rId10"/>
    <p:sldId id="909" r:id="rId11"/>
    <p:sldId id="902" r:id="rId12"/>
    <p:sldId id="910" r:id="rId13"/>
    <p:sldId id="907" r:id="rId14"/>
    <p:sldId id="904" r:id="rId15"/>
    <p:sldId id="911" r:id="rId16"/>
    <p:sldId id="912" r:id="rId17"/>
    <p:sldId id="913" r:id="rId18"/>
    <p:sldId id="914" r:id="rId19"/>
    <p:sldId id="905" r:id="rId20"/>
    <p:sldId id="925" r:id="rId21"/>
    <p:sldId id="926" r:id="rId22"/>
    <p:sldId id="915" r:id="rId23"/>
    <p:sldId id="932" r:id="rId24"/>
    <p:sldId id="906" r:id="rId25"/>
    <p:sldId id="927" r:id="rId26"/>
    <p:sldId id="939" r:id="rId27"/>
    <p:sldId id="937" r:id="rId28"/>
    <p:sldId id="935" r:id="rId29"/>
    <p:sldId id="934" r:id="rId30"/>
    <p:sldId id="938" r:id="rId31"/>
    <p:sldId id="936" r:id="rId32"/>
    <p:sldId id="940" r:id="rId33"/>
    <p:sldId id="941" r:id="rId34"/>
    <p:sldId id="884" r:id="rId35"/>
    <p:sldId id="899" r:id="rId36"/>
    <p:sldId id="889" r:id="rId37"/>
    <p:sldId id="894" r:id="rId38"/>
    <p:sldId id="892" r:id="rId39"/>
    <p:sldId id="898" r:id="rId40"/>
    <p:sldId id="888" r:id="rId41"/>
    <p:sldId id="942" r:id="rId42"/>
    <p:sldId id="256" r:id="rId43"/>
    <p:sldId id="257" r:id="rId44"/>
    <p:sldId id="258" r:id="rId45"/>
    <p:sldId id="259" r:id="rId46"/>
    <p:sldId id="260" r:id="rId47"/>
    <p:sldId id="261" r:id="rId48"/>
    <p:sldId id="262" r:id="rId4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DA83C2A1-1FCF-4A89-9E45-BA84A279C745}">
          <p14:sldIdLst>
            <p14:sldId id="530"/>
            <p14:sldId id="897"/>
            <p14:sldId id="900"/>
            <p14:sldId id="886"/>
            <p14:sldId id="885"/>
            <p14:sldId id="901"/>
            <p14:sldId id="805"/>
            <p14:sldId id="909"/>
            <p14:sldId id="902"/>
            <p14:sldId id="910"/>
            <p14:sldId id="907"/>
            <p14:sldId id="904"/>
            <p14:sldId id="911"/>
            <p14:sldId id="912"/>
            <p14:sldId id="913"/>
            <p14:sldId id="914"/>
            <p14:sldId id="905"/>
            <p14:sldId id="925"/>
            <p14:sldId id="926"/>
            <p14:sldId id="915"/>
            <p14:sldId id="932"/>
            <p14:sldId id="906"/>
            <p14:sldId id="927"/>
            <p14:sldId id="939"/>
            <p14:sldId id="937"/>
            <p14:sldId id="935"/>
            <p14:sldId id="934"/>
            <p14:sldId id="938"/>
            <p14:sldId id="936"/>
            <p14:sldId id="940"/>
            <p14:sldId id="941"/>
            <p14:sldId id="884"/>
            <p14:sldId id="899"/>
            <p14:sldId id="889"/>
            <p14:sldId id="894"/>
            <p14:sldId id="892"/>
            <p14:sldId id="898"/>
            <p14:sldId id="888"/>
            <p14:sldId id="942"/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Monitors &amp; Key Metrics" id="{28BBD3DD-D34B-48A0-AA42-7192552357EB}">
          <p14:sldIdLst/>
        </p14:section>
        <p14:section name="Case Study" id="{9E04C35C-2C11-4E2F-8886-EEA87F577AB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CC6600"/>
    <a:srgbClr val="FF3300"/>
    <a:srgbClr val="FFFF00"/>
    <a:srgbClr val="66FF66"/>
    <a:srgbClr val="99FF33"/>
    <a:srgbClr val="FF66FF"/>
    <a:srgbClr val="66FF99"/>
    <a:srgbClr val="66FF33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46FAC3-30A8-41ED-A2DE-C059E0F32ADA}" v="5" dt="2018-08-30T10:39:01.413"/>
    <p1510:client id="{4451F2B3-0684-4709-968F-21D846B09DF5}" v="754" dt="2018-08-30T11:01:30.5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510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microsoft.com/office/2016/11/relationships/changesInfo" Target="changesInfos/changesInfo1.xml"/><Relationship Id="rId8" Type="http://schemas.openxmlformats.org/officeDocument/2006/relationships/slide" Target="slides/slide5.xml"/><Relationship Id="rId51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ball, Joshua M" userId="7ad5b56a-2c41-4595-b794-d8b26544d195" providerId="ADAL" clId="{4451F2B3-0684-4709-968F-21D846B09DF5}"/>
    <pc:docChg chg="undo custSel addSld delSld modSld">
      <pc:chgData name="Kimball, Joshua M" userId="7ad5b56a-2c41-4595-b794-d8b26544d195" providerId="ADAL" clId="{4451F2B3-0684-4709-968F-21D846B09DF5}" dt="2018-08-30T11:01:30.532" v="748" actId="20577"/>
      <pc:docMkLst>
        <pc:docMk/>
      </pc:docMkLst>
      <pc:sldChg chg="modSp del">
        <pc:chgData name="Kimball, Joshua M" userId="7ad5b56a-2c41-4595-b794-d8b26544d195" providerId="ADAL" clId="{4451F2B3-0684-4709-968F-21D846B09DF5}" dt="2018-08-30T10:47:24.861" v="31" actId="14100"/>
        <pc:sldMkLst>
          <pc:docMk/>
          <pc:sldMk cId="0" sldId="256"/>
        </pc:sldMkLst>
        <pc:spChg chg="mod">
          <ac:chgData name="Kimball, Joshua M" userId="7ad5b56a-2c41-4595-b794-d8b26544d195" providerId="ADAL" clId="{4451F2B3-0684-4709-968F-21D846B09DF5}" dt="2018-08-30T10:47:18.392" v="29" actId="14100"/>
          <ac:spMkLst>
            <pc:docMk/>
            <pc:sldMk cId="0" sldId="256"/>
            <ac:spMk id="55" creationId="{00000000-0000-0000-0000-000000000000}"/>
          </ac:spMkLst>
        </pc:spChg>
        <pc:picChg chg="mod">
          <ac:chgData name="Kimball, Joshua M" userId="7ad5b56a-2c41-4595-b794-d8b26544d195" providerId="ADAL" clId="{4451F2B3-0684-4709-968F-21D846B09DF5}" dt="2018-08-30T10:47:24.861" v="31" actId="14100"/>
          <ac:picMkLst>
            <pc:docMk/>
            <pc:sldMk cId="0" sldId="256"/>
            <ac:picMk id="56" creationId="{00000000-0000-0000-0000-000000000000}"/>
          </ac:picMkLst>
        </pc:picChg>
      </pc:sldChg>
      <pc:sldChg chg="modSp del">
        <pc:chgData name="Kimball, Joshua M" userId="7ad5b56a-2c41-4595-b794-d8b26544d195" providerId="ADAL" clId="{4451F2B3-0684-4709-968F-21D846B09DF5}" dt="2018-08-30T10:45:11.858" v="15"/>
        <pc:sldMkLst>
          <pc:docMk/>
          <pc:sldMk cId="0" sldId="257"/>
        </pc:sldMkLst>
        <pc:spChg chg="mod">
          <ac:chgData name="Kimball, Joshua M" userId="7ad5b56a-2c41-4595-b794-d8b26544d195" providerId="ADAL" clId="{4451F2B3-0684-4709-968F-21D846B09DF5}" dt="2018-08-30T10:44:42.139" v="9" actId="5793"/>
          <ac:spMkLst>
            <pc:docMk/>
            <pc:sldMk cId="0" sldId="257"/>
            <ac:spMk id="62" creationId="{00000000-0000-0000-0000-000000000000}"/>
          </ac:spMkLst>
        </pc:spChg>
        <pc:picChg chg="mod">
          <ac:chgData name="Kimball, Joshua M" userId="7ad5b56a-2c41-4595-b794-d8b26544d195" providerId="ADAL" clId="{4451F2B3-0684-4709-968F-21D846B09DF5}" dt="2018-08-30T10:45:11.562" v="14" actId="1076"/>
          <ac:picMkLst>
            <pc:docMk/>
            <pc:sldMk cId="0" sldId="257"/>
            <ac:picMk id="63" creationId="{00000000-0000-0000-0000-000000000000}"/>
          </ac:picMkLst>
        </pc:picChg>
      </pc:sldChg>
      <pc:sldChg chg="del">
        <pc:chgData name="Kimball, Joshua M" userId="7ad5b56a-2c41-4595-b794-d8b26544d195" providerId="ADAL" clId="{4451F2B3-0684-4709-968F-21D846B09DF5}" dt="2018-08-30T10:45:11.858" v="15"/>
        <pc:sldMkLst>
          <pc:docMk/>
          <pc:sldMk cId="0" sldId="258"/>
        </pc:sldMkLst>
      </pc:sldChg>
      <pc:sldChg chg="del">
        <pc:chgData name="Kimball, Joshua M" userId="7ad5b56a-2c41-4595-b794-d8b26544d195" providerId="ADAL" clId="{4451F2B3-0684-4709-968F-21D846B09DF5}" dt="2018-08-30T10:45:11.858" v="15"/>
        <pc:sldMkLst>
          <pc:docMk/>
          <pc:sldMk cId="0" sldId="259"/>
        </pc:sldMkLst>
      </pc:sldChg>
      <pc:sldChg chg="del">
        <pc:chgData name="Kimball, Joshua M" userId="7ad5b56a-2c41-4595-b794-d8b26544d195" providerId="ADAL" clId="{4451F2B3-0684-4709-968F-21D846B09DF5}" dt="2018-08-30T10:45:11.858" v="15"/>
        <pc:sldMkLst>
          <pc:docMk/>
          <pc:sldMk cId="0" sldId="260"/>
        </pc:sldMkLst>
      </pc:sldChg>
      <pc:sldChg chg="del">
        <pc:chgData name="Kimball, Joshua M" userId="7ad5b56a-2c41-4595-b794-d8b26544d195" providerId="ADAL" clId="{4451F2B3-0684-4709-968F-21D846B09DF5}" dt="2018-08-30T10:45:11.858" v="15"/>
        <pc:sldMkLst>
          <pc:docMk/>
          <pc:sldMk cId="0" sldId="261"/>
        </pc:sldMkLst>
      </pc:sldChg>
      <pc:sldChg chg="modSp del">
        <pc:chgData name="Kimball, Joshua M" userId="7ad5b56a-2c41-4595-b794-d8b26544d195" providerId="ADAL" clId="{4451F2B3-0684-4709-968F-21D846B09DF5}" dt="2018-08-30T10:45:11.858" v="15"/>
        <pc:sldMkLst>
          <pc:docMk/>
          <pc:sldMk cId="0" sldId="262"/>
        </pc:sldMkLst>
        <pc:picChg chg="mod">
          <ac:chgData name="Kimball, Joshua M" userId="7ad5b56a-2c41-4595-b794-d8b26544d195" providerId="ADAL" clId="{4451F2B3-0684-4709-968F-21D846B09DF5}" dt="2018-08-30T10:45:11.233" v="13" actId="1076"/>
          <ac:picMkLst>
            <pc:docMk/>
            <pc:sldMk cId="0" sldId="262"/>
            <ac:picMk id="97" creationId="{00000000-0000-0000-0000-000000000000}"/>
          </ac:picMkLst>
        </pc:picChg>
      </pc:sldChg>
      <pc:sldChg chg="modSp add">
        <pc:chgData name="Kimball, Joshua M" userId="7ad5b56a-2c41-4595-b794-d8b26544d195" providerId="ADAL" clId="{4451F2B3-0684-4709-968F-21D846B09DF5}" dt="2018-08-30T11:01:30.532" v="748" actId="20577"/>
        <pc:sldMkLst>
          <pc:docMk/>
          <pc:sldMk cId="3495316344" sldId="942"/>
        </pc:sldMkLst>
        <pc:spChg chg="mod">
          <ac:chgData name="Kimball, Joshua M" userId="7ad5b56a-2c41-4595-b794-d8b26544d195" providerId="ADAL" clId="{4451F2B3-0684-4709-968F-21D846B09DF5}" dt="2018-08-30T10:55:24.541" v="210" actId="20577"/>
          <ac:spMkLst>
            <pc:docMk/>
            <pc:sldMk cId="3495316344" sldId="942"/>
            <ac:spMk id="2" creationId="{CEBC6F12-9A20-431C-AD3B-78FFD16E3271}"/>
          </ac:spMkLst>
        </pc:spChg>
        <pc:spChg chg="mod">
          <ac:chgData name="Kimball, Joshua M" userId="7ad5b56a-2c41-4595-b794-d8b26544d195" providerId="ADAL" clId="{4451F2B3-0684-4709-968F-21D846B09DF5}" dt="2018-08-30T11:01:30.532" v="748" actId="20577"/>
          <ac:spMkLst>
            <pc:docMk/>
            <pc:sldMk cId="3495316344" sldId="942"/>
            <ac:spMk id="3" creationId="{1171D9DC-7895-427B-BB52-7638E928BF6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fld id="{0A838FF8-697B-49EB-972F-198AAEC27F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832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1218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fld id="{FDC35E9D-5208-4EA0-8677-684CCA3290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989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A3F96D-E95E-4BFC-A733-A69DA66EC662}" type="slidenum">
              <a:rPr lang="en-US"/>
              <a:pPr/>
              <a:t>1</a:t>
            </a:fld>
            <a:endParaRPr lang="en-US"/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 far</a:t>
            </a:r>
            <a:r>
              <a:rPr lang="en-US" baseline="0"/>
              <a:t> I have introduced three causes of transient bottlenecks in different system layers, </a:t>
            </a:r>
          </a:p>
          <a:p>
            <a:r>
              <a:rPr lang="en-US" baseline="0"/>
              <a:t>Java GC in the system software layer, </a:t>
            </a:r>
          </a:p>
          <a:p>
            <a:r>
              <a:rPr lang="en-US" baseline="0"/>
              <a:t>DVFS in the Processor architecture layer,</a:t>
            </a:r>
          </a:p>
          <a:p>
            <a:r>
              <a:rPr lang="en-US" baseline="0"/>
              <a:t>And VM consolidation in the application layer</a:t>
            </a:r>
          </a:p>
          <a:p>
            <a:endParaRPr lang="en-US" baseline="0"/>
          </a:p>
          <a:p>
            <a:r>
              <a:rPr lang="en-US" baseline="0"/>
              <a:t>In all these three cases, I showed that even though transient bottlenecks are short-lived, </a:t>
            </a:r>
            <a:r>
              <a:rPr lang="en-US" altLang="ja-JP" sz="1300"/>
              <a:t>they have big impact on system performance. For example, they cause large response time fluctuations for web applications. This is because of the push-back wave caused by complex resource dependency in the system. </a:t>
            </a:r>
            <a:endParaRPr lang="en-US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C4E0D-402F-FB40-A555-AE73116050B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95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35E9D-5208-4EA0-8677-684CCA32901E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124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35E9D-5208-4EA0-8677-684CCA32901E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66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35E9D-5208-4EA0-8677-684CCA32901E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00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35E9D-5208-4EA0-8677-684CCA32901E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00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35E9D-5208-4EA0-8677-684CCA32901E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282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35E9D-5208-4EA0-8677-684CCA32901E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927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a743f32c5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a743f32c5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131718333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131718333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13171833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13171833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35E9D-5208-4EA0-8677-684CCA32901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007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131718333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131718333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131718333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131718333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13171833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131718333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13171833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13171833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35E9D-5208-4EA0-8677-684CCA32901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21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35E9D-5208-4EA0-8677-684CCA32901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79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slide shows</a:t>
            </a:r>
            <a:r>
              <a:rPr lang="en-US" baseline="0"/>
              <a:t> VM configuration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C4E0D-402F-FB40-A555-AE73116050B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54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/>
              <a:t>Note: we can provide scripts on a request basis, which support physical networking and virtualized hosts; however, these will require manual modification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35E9D-5208-4EA0-8677-684CCA32901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91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35E9D-5208-4EA0-8677-684CCA32901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92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baseline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71E44E-13E0-4999-947C-FA86B6E73FE7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03453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3C4E0D-402F-FB40-A555-AE73116050B2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15482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6" name="Group 2"/>
          <p:cNvGrpSpPr>
            <a:grpSpLocks/>
          </p:cNvGrpSpPr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98307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8308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G0" fmla="+- 12083 0 0"/>
                <a:gd name="G1" fmla="+- -3200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44083" y="2368"/>
                </a:cxn>
                <a:cxn ang="0">
                  <a:pos x="64000" y="32000"/>
                </a:cxn>
                <a:cxn ang="0">
                  <a:pos x="44083" y="61631"/>
                </a:cxn>
                <a:cxn ang="0">
                  <a:pos x="44083" y="61631"/>
                </a:cxn>
                <a:cxn ang="0">
                  <a:pos x="44082" y="61631"/>
                </a:cxn>
                <a:cxn ang="0">
                  <a:pos x="44083" y="61632"/>
                </a:cxn>
                <a:cxn ang="0">
                  <a:pos x="44083" y="2368"/>
                </a:cxn>
                <a:cxn ang="0">
                  <a:pos x="44082" y="2368"/>
                </a:cxn>
                <a:cxn ang="0">
                  <a:pos x="44083" y="2368"/>
                </a:cxn>
              </a:cxnLst>
              <a:rect l="T13" t="T15" r="T17" b="T19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98309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G0" fmla="+- 18994 0 0"/>
                <a:gd name="G1" fmla="+- -30013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994" y="6246"/>
                </a:cxn>
                <a:cxn ang="0">
                  <a:pos x="64000" y="32000"/>
                </a:cxn>
                <a:cxn ang="0">
                  <a:pos x="50994" y="57753"/>
                </a:cxn>
                <a:cxn ang="0">
                  <a:pos x="50994" y="57753"/>
                </a:cxn>
                <a:cxn ang="0">
                  <a:pos x="50993" y="57753"/>
                </a:cxn>
                <a:cxn ang="0">
                  <a:pos x="50994" y="57754"/>
                </a:cxn>
                <a:cxn ang="0">
                  <a:pos x="50994" y="6246"/>
                </a:cxn>
                <a:cxn ang="0">
                  <a:pos x="50993" y="6246"/>
                </a:cxn>
                <a:cxn ang="0">
                  <a:pos x="50994" y="6246"/>
                </a:cxn>
              </a:cxnLst>
              <a:rect l="T13" t="T15" r="T17" b="T19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/>
            </a:p>
          </p:txBody>
        </p:sp>
      </p:grpSp>
      <p:sp>
        <p:nvSpPr>
          <p:cNvPr id="9831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8312" name="Rectangle 8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8313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8314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0D60164-922A-4A77-9ACB-4F82DE971957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8315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5811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8316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23000"/>
            <a:ext cx="900113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CCAF05-88A8-448D-A14B-AFDD38A192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00900" y="0"/>
            <a:ext cx="1943100" cy="59420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0013" y="0"/>
            <a:ext cx="5678487" cy="59420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76C60E-AC73-4FF3-A986-02036D342A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0388" y="0"/>
            <a:ext cx="7313612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370013" y="1827213"/>
            <a:ext cx="7313612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5581BC1-CA56-4091-B6E5-E7C7759F74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0388" y="0"/>
            <a:ext cx="7313612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1CC260B-0E2F-4590-833D-4C79C51FCE4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 algn="r">
              <a:defRPr sz="1400"/>
            </a:lvl1pPr>
          </a:lstStyle>
          <a:p>
            <a:fld id="{89DF8E15-6A42-45BA-B264-118CF194AF4C}" type="datetime4">
              <a:rPr lang="en-US" smtClean="0"/>
              <a:t>August 30, 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/>
              <a:t>Thesis Proposal • Qingyang Wang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B0E4600-0381-4CF3-88F2-7ED7D2E3F9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rgbClr val="66CCFF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957743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599" cy="895564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799" y="6356350"/>
            <a:ext cx="2409826" cy="365760"/>
          </a:xfrm>
        </p:spPr>
        <p:txBody>
          <a:bodyPr/>
          <a:lstStyle>
            <a:lvl1pPr algn="r">
              <a:defRPr/>
            </a:lvl1pPr>
          </a:lstStyle>
          <a:p>
            <a:fld id="{A0719C9E-2089-4114-A5AD-5D4E0D0956DB}" type="datetime4">
              <a:rPr lang="en-US" smtClean="0"/>
              <a:t>August 30,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3848" y="6356350"/>
            <a:ext cx="3806952" cy="3657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Thesis Proposal • Qingyang Wang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 &lt;#&gt;</a:t>
            </a:r>
          </a:p>
        </p:txBody>
      </p:sp>
    </p:spTree>
    <p:extLst>
      <p:ext uri="{BB962C8B-B14F-4D97-AF65-F5344CB8AC3E}">
        <p14:creationId xmlns:p14="http://schemas.microsoft.com/office/powerpoint/2010/main" val="440979769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 algn="r">
              <a:defRPr/>
            </a:lvl1pPr>
          </a:lstStyle>
          <a:p>
            <a:fld id="{8FC58B92-591E-4A10-8A6D-3ACC0ABF5975}" type="datetime4">
              <a:rPr lang="en-US" smtClean="0"/>
              <a:t>August 30,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/>
              <a:t>Thesis Proposal • Qingyang Wang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61962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E4369BA5-C56C-4A1E-BD05-012602F2D153}" type="datetime4">
              <a:rPr lang="en-US" smtClean="0"/>
              <a:t>August 30,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Thesis Proposal • Qingyang Wang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3055-7263-2040-86A3-B4DE91530F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9996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CD1EC80-EB34-4359-9041-65E1D48F9DF8}" type="datetime4">
              <a:rPr lang="en-US" smtClean="0"/>
              <a:t>August 30,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Thesis Proposal • Qingyang Wang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3055-7263-2040-86A3-B4DE91530F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293055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599"/>
            <a:ext cx="8229600" cy="983751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841175-82BA-48D9-9078-CC61C089EE41}" type="datetime4">
              <a:rPr lang="en-US" smtClean="0"/>
              <a:t>August 30,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Thesis Proposal • Qingyang Wang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3055-7263-2040-86A3-B4DE91530F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22687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0388" y="197768"/>
            <a:ext cx="7313612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CF27BD-8DF8-47F3-A472-5ADEBA754C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5117379-C9B0-46DB-822F-747C27AFE591}" type="datetime4">
              <a:rPr lang="en-US" smtClean="0"/>
              <a:t>August 30,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Thesis Proposal • Qingyang Wang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3055-7263-2040-86A3-B4DE91530F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431370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4C78-A150-4367-B7A0-EBE666263E65}" type="datetime4">
              <a:rPr lang="en-US" smtClean="0"/>
              <a:t>August 30,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Thesis Proposal • Qingyang Wang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3055-7263-2040-86A3-B4DE91530F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180109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B85B8FD-03AC-480A-B978-77D41AD39A3F}" type="datetime4">
              <a:rPr lang="en-US" smtClean="0"/>
              <a:t>August 30,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Thesis Proposal • Qingyang Wang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3055-7263-2040-86A3-B4DE91530F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2630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20B3-0EF9-40E9-B0AA-B5337DC3C29D}" type="datetime4">
              <a:rPr lang="en-US" smtClean="0"/>
              <a:t>August 30,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Thesis Proposal • Qingyang Wang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3055-7263-2040-86A3-B4DE91530F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95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FBCF-3A7B-4508-BF91-0A980BC082B0}" type="datetime4">
              <a:rPr lang="en-US" smtClean="0"/>
              <a:t>August 30,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Thesis Proposal • Qingyang Wang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3055-7263-2040-86A3-B4DE91530F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22931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6"/>
          <p:cNvSpPr>
            <a:spLocks noChangeShapeType="1"/>
          </p:cNvSpPr>
          <p:nvPr userDrawn="1"/>
        </p:nvSpPr>
        <p:spPr bwMode="auto">
          <a:xfrm>
            <a:off x="76200" y="6477000"/>
            <a:ext cx="8915400" cy="0"/>
          </a:xfrm>
          <a:prstGeom prst="line">
            <a:avLst/>
          </a:prstGeom>
          <a:noFill/>
          <a:ln w="19050">
            <a:solidFill>
              <a:srgbClr val="006666"/>
            </a:solidFill>
            <a:prstDash val="sys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610600" y="6492240"/>
            <a:ext cx="609600" cy="3657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937C92-F037-4840-B78B-E9717E5CFA2B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66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66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52600" y="6522720"/>
            <a:ext cx="6172200" cy="335280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rgbClr val="006666"/>
                </a:solidFill>
              </a:defRPr>
            </a:lvl1pPr>
          </a:lstStyle>
          <a:p>
            <a:r>
              <a:rPr lang="en-US"/>
              <a:t>25th IEEE International Parallel &amp; Distributed Processing Symposium</a:t>
            </a:r>
          </a:p>
        </p:txBody>
      </p:sp>
      <p:sp>
        <p:nvSpPr>
          <p:cNvPr id="14" name="日付プレースホルダ 24"/>
          <p:cNvSpPr>
            <a:spLocks noGrp="1"/>
          </p:cNvSpPr>
          <p:nvPr>
            <p:ph type="dt" sz="half" idx="2"/>
          </p:nvPr>
        </p:nvSpPr>
        <p:spPr>
          <a:xfrm>
            <a:off x="76200" y="6522720"/>
            <a:ext cx="1295400" cy="335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6666"/>
                </a:solidFill>
              </a:defRPr>
            </a:lvl1pPr>
          </a:lstStyle>
          <a:p>
            <a:r>
              <a:rPr kumimoji="1" lang="en-US" altLang="ja-JP"/>
              <a:t>19 May 2011</a:t>
            </a:r>
            <a:endParaRPr kumimoji="1" lang="ja-JP" alt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30200" y="0"/>
            <a:ext cx="7670800" cy="9906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solidFill>
                  <a:srgbClr val="006666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95400"/>
            <a:ext cx="8077200" cy="5029200"/>
          </a:xfrm>
          <a:prstGeom prst="rect">
            <a:avLst/>
          </a:prstGeom>
        </p:spPr>
        <p:txBody>
          <a:bodyPr/>
          <a:lstStyle>
            <a:lvl1pPr marL="358775" indent="-358775">
              <a:lnSpc>
                <a:spcPct val="100000"/>
              </a:lnSpc>
              <a:buFont typeface="Wingdings" pitchFamily="2" charset="2"/>
              <a:buChar char="p"/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800"/>
            </a:lvl3pPr>
            <a:lvl4pPr marL="1162050" indent="-293688">
              <a:lnSpc>
                <a:spcPct val="100000"/>
              </a:lnSpc>
              <a:defRPr sz="2400"/>
            </a:lvl4pPr>
            <a:lvl5pPr>
              <a:lnSpc>
                <a:spcPct val="100000"/>
              </a:lnSpc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53604030"/>
      </p:ext>
    </p:extLst>
  </p:cSld>
  <p:clrMapOvr>
    <a:masterClrMapping/>
  </p:clrMapOvr>
  <p:transition>
    <p:pull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04349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97806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86683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6693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51036C-0274-4EC2-9D99-0D92FEFD3D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53108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43344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3101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92576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156456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72465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3235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4BC523-9F1B-46C4-880F-8DCB5EB078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ACCC8F-78A4-41B5-A2A3-8649462E5E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E5C891-94B0-490A-9A76-4DA5C74C68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64D41D-E359-47F6-A329-6F8B337AD2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8FF787-B121-4BC3-94EE-6EBA10F7D1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02DE4F-0BC2-429F-92EA-0823F87ABC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4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282" name="Group 2"/>
          <p:cNvGrpSpPr>
            <a:grpSpLocks/>
          </p:cNvGrpSpPr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97283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G0" fmla="+- 18296 0 0"/>
                <a:gd name="G1" fmla="+- -30880 0 0"/>
                <a:gd name="G2" fmla="+- 31512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296" y="5746"/>
                </a:cxn>
                <a:cxn ang="0">
                  <a:pos x="64000" y="32000"/>
                </a:cxn>
                <a:cxn ang="0">
                  <a:pos x="50296" y="58253"/>
                </a:cxn>
                <a:cxn ang="0">
                  <a:pos x="50296" y="58253"/>
                </a:cxn>
                <a:cxn ang="0">
                  <a:pos x="50295" y="58253"/>
                </a:cxn>
                <a:cxn ang="0">
                  <a:pos x="50296" y="58254"/>
                </a:cxn>
                <a:cxn ang="0">
                  <a:pos x="50296" y="5746"/>
                </a:cxn>
                <a:cxn ang="0">
                  <a:pos x="50295" y="5746"/>
                </a:cxn>
                <a:cxn ang="0">
                  <a:pos x="50296" y="5746"/>
                </a:cxn>
              </a:cxnLst>
              <a:rect l="T13" t="T15" r="T17" b="T19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97284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G0" fmla="+- 18077 0 0"/>
                <a:gd name="G1" fmla="+- -3088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077" y="5595"/>
                </a:cxn>
                <a:cxn ang="0">
                  <a:pos x="64000" y="32000"/>
                </a:cxn>
                <a:cxn ang="0">
                  <a:pos x="50077" y="58404"/>
                </a:cxn>
                <a:cxn ang="0">
                  <a:pos x="50077" y="58404"/>
                </a:cxn>
                <a:cxn ang="0">
                  <a:pos x="50076" y="58404"/>
                </a:cxn>
                <a:cxn ang="0">
                  <a:pos x="50077" y="58405"/>
                </a:cxn>
                <a:cxn ang="0">
                  <a:pos x="50077" y="5595"/>
                </a:cxn>
                <a:cxn ang="0">
                  <a:pos x="50076" y="5595"/>
                </a:cxn>
                <a:cxn ang="0">
                  <a:pos x="50077" y="5595"/>
                </a:cxn>
              </a:cxnLst>
              <a:rect l="T13" t="T15" r="T17" b="T19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/>
            </a:p>
          </p:txBody>
        </p:sp>
        <p:sp>
          <p:nvSpPr>
            <p:cNvPr id="97285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728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830388" y="0"/>
            <a:ext cx="73136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728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Verdana" charset="0"/>
              </a:defRPr>
            </a:lvl1pPr>
          </a:lstStyle>
          <a:p>
            <a:endParaRPr lang="en-US"/>
          </a:p>
        </p:txBody>
      </p:sp>
      <p:sp>
        <p:nvSpPr>
          <p:cNvPr id="9728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Verdana" charset="0"/>
              </a:defRPr>
            </a:lvl1pPr>
          </a:lstStyle>
          <a:p>
            <a:endParaRPr lang="en-US"/>
          </a:p>
        </p:txBody>
      </p:sp>
      <p:sp>
        <p:nvSpPr>
          <p:cNvPr id="9729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Verdana" charset="0"/>
              </a:defRPr>
            </a:lvl1pPr>
          </a:lstStyle>
          <a:p>
            <a:fld id="{280C9C12-BAC0-47FD-BE1C-BDF87AD52DDE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7291" name="Picture 11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15811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292" name="Picture 12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6223000"/>
            <a:ext cx="900113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¡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charset="2"/>
        <a:buChar char="¡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1900">
          <a:solidFill>
            <a:schemeClr val="tx1"/>
          </a:solidFill>
          <a:latin typeface="Verdana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charset="2"/>
        <a:buChar char="¡"/>
        <a:defRPr sz="1900">
          <a:solidFill>
            <a:schemeClr val="tx1"/>
          </a:solidFill>
          <a:latin typeface="Verdana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charset="2"/>
        <a:buChar char="¡"/>
        <a:defRPr sz="1900">
          <a:solidFill>
            <a:schemeClr val="tx1"/>
          </a:solidFill>
          <a:latin typeface="Verdana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charset="2"/>
        <a:buChar char="¡"/>
        <a:defRPr sz="1900">
          <a:solidFill>
            <a:schemeClr val="tx1"/>
          </a:solidFill>
          <a:latin typeface="Verdana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charset="2"/>
        <a:buChar char="¡"/>
        <a:defRPr sz="1900">
          <a:solidFill>
            <a:schemeClr val="tx1"/>
          </a:solidFill>
          <a:latin typeface="Verdana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charset="2"/>
        <a:buChar char="¡"/>
        <a:defRPr sz="1900">
          <a:solidFill>
            <a:schemeClr val="tx1"/>
          </a:solidFill>
          <a:latin typeface="Verdana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599" cy="895564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315092"/>
            <a:ext cx="8229600" cy="48144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/>
            <a:fld id="{B20BBF22-221F-4BBF-8DC8-0C01CBE4378E}" type="datetime4">
              <a:rPr lang="en-US" smtClean="0"/>
              <a:t>August 30,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Thesis Proposal • Qingyang Wang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60248" y="1071078"/>
            <a:ext cx="8229600" cy="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grpSp>
        <p:nvGrpSpPr>
          <p:cNvPr id="12" name="Group 3"/>
          <p:cNvGrpSpPr>
            <a:grpSpLocks noChangeAspect="1"/>
          </p:cNvGrpSpPr>
          <p:nvPr userDrawn="1"/>
        </p:nvGrpSpPr>
        <p:grpSpPr>
          <a:xfrm>
            <a:off x="7112654" y="18838"/>
            <a:ext cx="2029099" cy="736342"/>
            <a:chOff x="-1030338" y="2795244"/>
            <a:chExt cx="7488555" cy="2717527"/>
          </a:xfrm>
        </p:grpSpPr>
        <p:pic>
          <p:nvPicPr>
            <p:cNvPr id="15" name="Picture 4" descr="GeorgiaTech-CollegeOfComputing-logo.jpg"/>
            <p:cNvPicPr>
              <a:picLocks noChangeAspect="1"/>
            </p:cNvPicPr>
            <p:nvPr/>
          </p:nvPicPr>
          <p:blipFill>
            <a:blip r:embed="rId14"/>
            <a:srcRect r="19907"/>
            <a:stretch>
              <a:fillRect/>
            </a:stretch>
          </p:blipFill>
          <p:spPr>
            <a:xfrm>
              <a:off x="-1030338" y="2795244"/>
              <a:ext cx="7323693" cy="2298698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17" name="Picture 5" descr="GeorgiaTech-CollegeOfComputing-logo.jpg"/>
            <p:cNvPicPr>
              <a:picLocks noChangeAspect="1"/>
            </p:cNvPicPr>
            <p:nvPr/>
          </p:nvPicPr>
          <p:blipFill>
            <a:blip r:embed="rId14"/>
            <a:srcRect l="37203" r="19755" b="83593"/>
            <a:stretch>
              <a:fillRect/>
            </a:stretch>
          </p:blipFill>
          <p:spPr>
            <a:xfrm>
              <a:off x="2522492" y="4684650"/>
              <a:ext cx="3935725" cy="828121"/>
            </a:xfrm>
            <a:prstGeom prst="rect">
              <a:avLst/>
            </a:prstGeom>
            <a:solidFill>
              <a:srgbClr val="FFFFFF"/>
            </a:solidFill>
          </p:spPr>
        </p:pic>
      </p:grpSp>
    </p:spTree>
    <p:extLst>
      <p:ext uri="{BB962C8B-B14F-4D97-AF65-F5344CB8AC3E}">
        <p14:creationId xmlns:p14="http://schemas.microsoft.com/office/powerpoint/2010/main" val="763458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604866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8BB2DE02-53A7-4911-9139-94CBF8AF5731}" type="slidenum">
              <a:rPr lang="en-US"/>
              <a:pPr/>
              <a:t>1</a:t>
            </a:fld>
            <a:endParaRPr lang="en-US"/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75656" y="0"/>
            <a:ext cx="7668344" cy="2492896"/>
          </a:xfrm>
        </p:spPr>
        <p:txBody>
          <a:bodyPr>
            <a:normAutofit/>
          </a:bodyPr>
          <a:lstStyle/>
          <a:p>
            <a:pPr algn="ctr"/>
            <a:r>
              <a:rPr lang="en-US">
                <a:ea typeface="굴림" charset="-127"/>
              </a:rPr>
              <a:t>Automated Cloud Management through Experimental Measurements</a:t>
            </a:r>
            <a:endParaRPr lang="en-US">
              <a:solidFill>
                <a:srgbClr val="CC0000"/>
              </a:solidFill>
              <a:ea typeface="굴림" charset="-127"/>
            </a:endParaRP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5656" y="2996952"/>
            <a:ext cx="6840760" cy="3313361"/>
          </a:xfrm>
        </p:spPr>
        <p:txBody>
          <a:bodyPr>
            <a:normAutofit fontScale="92500" lnSpcReduction="10000"/>
          </a:bodyPr>
          <a:lstStyle/>
          <a:p>
            <a:pPr algn="ctr">
              <a:lnSpc>
                <a:spcPct val="90000"/>
              </a:lnSpc>
            </a:pPr>
            <a:r>
              <a:rPr lang="en-US" altLang="ko-KR" sz="3200" b="1" i="1">
                <a:solidFill>
                  <a:srgbClr val="009900"/>
                </a:solidFill>
                <a:ea typeface="굴림" charset="-127"/>
              </a:rPr>
              <a:t>Calton Pu</a:t>
            </a:r>
          </a:p>
          <a:p>
            <a:pPr algn="ctr">
              <a:lnSpc>
                <a:spcPct val="90000"/>
              </a:lnSpc>
            </a:pPr>
            <a:r>
              <a:rPr lang="en-US" altLang="ko-KR" sz="2400">
                <a:ea typeface="굴림" charset="-127"/>
              </a:rPr>
              <a:t>Professor and J.P. Imlay Chair in Software</a:t>
            </a:r>
          </a:p>
          <a:p>
            <a:pPr algn="ctr">
              <a:lnSpc>
                <a:spcPct val="90000"/>
              </a:lnSpc>
            </a:pPr>
            <a:r>
              <a:rPr lang="en-US" sz="2400" i="1"/>
              <a:t>CERCS, </a:t>
            </a:r>
            <a:r>
              <a:rPr lang="en-US" altLang="ko-KR" sz="2400" i="1">
                <a:ea typeface="굴림" charset="-127"/>
              </a:rPr>
              <a:t>Georgia Institute of Technology</a:t>
            </a:r>
          </a:p>
          <a:p>
            <a:pPr algn="ctr">
              <a:lnSpc>
                <a:spcPct val="90000"/>
              </a:lnSpc>
            </a:pPr>
            <a:r>
              <a:rPr lang="en-US" altLang="ko-KR" sz="2400" b="1">
                <a:solidFill>
                  <a:srgbClr val="993300"/>
                </a:solidFill>
                <a:ea typeface="굴림" charset="-127"/>
              </a:rPr>
              <a:t>Many PhD, MS, Undergrad students</a:t>
            </a:r>
          </a:p>
          <a:p>
            <a:pPr algn="ctr">
              <a:lnSpc>
                <a:spcPct val="90000"/>
              </a:lnSpc>
            </a:pPr>
            <a:r>
              <a:rPr lang="en-US" altLang="ko-KR" sz="2400">
                <a:ea typeface="굴림" charset="-127"/>
              </a:rPr>
              <a:t>Collaborators from </a:t>
            </a:r>
            <a:r>
              <a:rPr lang="en-US" altLang="ko-KR" sz="2400" b="1">
                <a:ea typeface="굴림" charset="-127"/>
              </a:rPr>
              <a:t>HP Labs </a:t>
            </a:r>
            <a:r>
              <a:rPr lang="en-US" altLang="ko-KR" sz="2400">
                <a:ea typeface="굴림" charset="-127"/>
              </a:rPr>
              <a:t>(CA), </a:t>
            </a:r>
            <a:r>
              <a:rPr lang="en-US" altLang="ko-KR" sz="2400" b="1">
                <a:ea typeface="굴림" charset="-127"/>
              </a:rPr>
              <a:t>ATT Labs </a:t>
            </a:r>
            <a:r>
              <a:rPr lang="en-US" altLang="ko-KR" sz="2400">
                <a:ea typeface="굴림" charset="-127"/>
              </a:rPr>
              <a:t>(NJ), </a:t>
            </a:r>
            <a:r>
              <a:rPr lang="en-US" altLang="ko-KR" sz="2400" b="1">
                <a:ea typeface="굴림" charset="-127"/>
              </a:rPr>
              <a:t>IBM Research</a:t>
            </a:r>
            <a:r>
              <a:rPr lang="en-US" altLang="ko-KR" sz="2400">
                <a:ea typeface="굴림" charset="-127"/>
              </a:rPr>
              <a:t> (NY), </a:t>
            </a:r>
            <a:r>
              <a:rPr lang="en-US" altLang="ko-KR" sz="2400" b="1">
                <a:ea typeface="굴림" charset="-127"/>
              </a:rPr>
              <a:t>Intercontinental Exchange</a:t>
            </a:r>
            <a:r>
              <a:rPr lang="en-US" altLang="ko-KR" sz="2400">
                <a:ea typeface="굴림" charset="-127"/>
              </a:rPr>
              <a:t> (GA), </a:t>
            </a:r>
            <a:r>
              <a:rPr lang="en-US" altLang="ko-KR" sz="2400" b="1">
                <a:ea typeface="굴림" charset="-127"/>
              </a:rPr>
              <a:t>Wipro </a:t>
            </a:r>
            <a:r>
              <a:rPr lang="en-US" altLang="ko-KR" sz="2400">
                <a:ea typeface="굴림" charset="-127"/>
              </a:rPr>
              <a:t>(India), </a:t>
            </a:r>
            <a:r>
              <a:rPr lang="en-US" altLang="ko-KR" sz="2400" b="1">
                <a:ea typeface="굴림" charset="-127"/>
              </a:rPr>
              <a:t>Fujitsu Labs</a:t>
            </a:r>
            <a:r>
              <a:rPr lang="en-US" altLang="ko-KR" sz="2400">
                <a:ea typeface="굴림" charset="-127"/>
              </a:rPr>
              <a:t> (Japan), </a:t>
            </a:r>
            <a:r>
              <a:rPr lang="en-US" altLang="ko-KR" sz="2400" b="1">
                <a:ea typeface="굴림" charset="-127"/>
              </a:rPr>
              <a:t>NEC Labs </a:t>
            </a:r>
            <a:r>
              <a:rPr lang="en-US" altLang="ko-KR" sz="2400">
                <a:ea typeface="굴림" charset="-127"/>
              </a:rPr>
              <a:t>(CA), </a:t>
            </a:r>
            <a:r>
              <a:rPr lang="en-US" altLang="ko-KR" sz="2400" b="1">
                <a:ea typeface="굴림" charset="-127"/>
              </a:rPr>
              <a:t>Intel</a:t>
            </a:r>
            <a:r>
              <a:rPr lang="en-US" altLang="ko-KR" sz="2400">
                <a:ea typeface="굴림" charset="-127"/>
              </a:rPr>
              <a:t> </a:t>
            </a:r>
            <a:r>
              <a:rPr lang="en-US" altLang="ko-KR" sz="2400" b="1">
                <a:ea typeface="굴림" charset="-127"/>
              </a:rPr>
              <a:t>ISTC-CC</a:t>
            </a:r>
            <a:r>
              <a:rPr lang="en-US" altLang="ko-KR" sz="2400">
                <a:ea typeface="굴림" charset="-127"/>
              </a:rPr>
              <a:t> (PA), </a:t>
            </a:r>
            <a:r>
              <a:rPr lang="en-US" altLang="ko-KR" sz="2400" b="1">
                <a:ea typeface="굴림" charset="-127"/>
              </a:rPr>
              <a:t>Xerox</a:t>
            </a:r>
            <a:r>
              <a:rPr lang="en-US" altLang="ko-KR" sz="2400">
                <a:ea typeface="굴림" charset="-127"/>
              </a:rPr>
              <a:t> (NY), </a:t>
            </a:r>
            <a:r>
              <a:rPr lang="en-US" altLang="ko-KR" sz="2400" b="1">
                <a:ea typeface="굴림" charset="-127"/>
              </a:rPr>
              <a:t>Univ. Freiburg </a:t>
            </a:r>
            <a:r>
              <a:rPr lang="en-US" altLang="ko-KR" sz="2400">
                <a:ea typeface="굴림" charset="-127"/>
              </a:rPr>
              <a:t>(Germany), </a:t>
            </a:r>
            <a:r>
              <a:rPr lang="en-US" altLang="ko-KR" sz="2400" b="1">
                <a:ea typeface="굴림" charset="-127"/>
              </a:rPr>
              <a:t>Univ. Tokyo</a:t>
            </a:r>
            <a:r>
              <a:rPr lang="en-US" altLang="ko-KR" sz="2400">
                <a:ea typeface="굴림" charset="-127"/>
              </a:rPr>
              <a:t> (Japan), and other companies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milliMonitor</a:t>
            </a:r>
            <a:r>
              <a:rPr lang="en-US"/>
              <a:t> High Level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3" y="1827212"/>
            <a:ext cx="7313612" cy="4554115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Templates &amp; Script Generator</a:t>
            </a:r>
          </a:p>
          <a:p>
            <a:pPr lvl="1"/>
            <a:r>
              <a:rPr lang="en-US"/>
              <a:t>Aspect-oriented code generator</a:t>
            </a:r>
          </a:p>
          <a:p>
            <a:pPr lvl="1"/>
            <a:r>
              <a:rPr lang="en-US"/>
              <a:t>Specializes scripts, benchmark source code and configuration using XML-based spec.</a:t>
            </a:r>
          </a:p>
          <a:p>
            <a:r>
              <a:rPr lang="en-US" err="1"/>
              <a:t>mScope</a:t>
            </a:r>
            <a:r>
              <a:rPr lang="en-US"/>
              <a:t> Monitors</a:t>
            </a:r>
          </a:p>
          <a:p>
            <a:pPr lvl="1"/>
            <a:r>
              <a:rPr lang="en-US"/>
              <a:t>Inject measurement schema into benchmark</a:t>
            </a:r>
          </a:p>
          <a:p>
            <a:pPr lvl="1"/>
            <a:r>
              <a:rPr lang="en-US"/>
              <a:t>Record identifier, timestamps and output in native benchmark logs</a:t>
            </a:r>
          </a:p>
          <a:p>
            <a:r>
              <a:rPr lang="en-US" err="1"/>
              <a:t>mScope</a:t>
            </a:r>
            <a:r>
              <a:rPr lang="en-US"/>
              <a:t> Data Transformer, </a:t>
            </a:r>
            <a:r>
              <a:rPr lang="en-US" err="1"/>
              <a:t>mScope</a:t>
            </a:r>
            <a:r>
              <a:rPr lang="en-US"/>
              <a:t> DB</a:t>
            </a:r>
          </a:p>
          <a:p>
            <a:pPr lvl="1"/>
            <a:r>
              <a:rPr lang="en-US"/>
              <a:t>Ingest and normalize data from </a:t>
            </a:r>
            <a:r>
              <a:rPr lang="en-US" err="1"/>
              <a:t>mScope</a:t>
            </a:r>
            <a:r>
              <a:rPr lang="en-US"/>
              <a:t> monitors</a:t>
            </a:r>
          </a:p>
          <a:p>
            <a:pPr lvl="1"/>
            <a:r>
              <a:rPr lang="en-US"/>
              <a:t>Dynamic database to persist transformed data</a:t>
            </a:r>
          </a:p>
          <a:p>
            <a:r>
              <a:rPr lang="en-US" err="1"/>
              <a:t>milliAnalyst</a:t>
            </a:r>
            <a:endParaRPr lang="en-US"/>
          </a:p>
          <a:p>
            <a:pPr lvl="1"/>
            <a:r>
              <a:rPr lang="en-US"/>
              <a:t>Combines known </a:t>
            </a:r>
            <a:r>
              <a:rPr lang="en-US" err="1"/>
              <a:t>millibottleneck</a:t>
            </a:r>
            <a:r>
              <a:rPr lang="en-US"/>
              <a:t> mechanisms with data</a:t>
            </a:r>
          </a:p>
          <a:p>
            <a:pPr lvl="1"/>
            <a:r>
              <a:rPr lang="en-US"/>
              <a:t>Reduces </a:t>
            </a:r>
            <a:r>
              <a:rPr lang="en-US" err="1"/>
              <a:t>millibottleneck</a:t>
            </a:r>
            <a:r>
              <a:rPr lang="en-US"/>
              <a:t> identification and root cause isolation / determination into a longest path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27BD-8DF8-47F3-A472-5ADEBA754CA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9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Assumptions &amp; Base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3" y="1827212"/>
            <a:ext cx="7313612" cy="4421187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Our infrastructure generally assumes:</a:t>
            </a:r>
          </a:p>
          <a:p>
            <a:pPr lvl="1"/>
            <a:r>
              <a:rPr lang="en-US"/>
              <a:t>Logical hostnames - network name resolution is handled by clouds’ resource scheduling and management facilities</a:t>
            </a:r>
          </a:p>
          <a:p>
            <a:pPr lvl="1"/>
            <a:r>
              <a:rPr lang="en-US"/>
              <a:t>Physical hosts</a:t>
            </a:r>
          </a:p>
          <a:p>
            <a:r>
              <a:rPr lang="en-US"/>
              <a:t>Supported clouds: </a:t>
            </a:r>
            <a:r>
              <a:rPr lang="en-US" err="1"/>
              <a:t>Emulab</a:t>
            </a:r>
            <a:r>
              <a:rPr lang="en-US"/>
              <a:t>, </a:t>
            </a:r>
            <a:r>
              <a:rPr lang="en-US" err="1"/>
              <a:t>PRObE</a:t>
            </a:r>
            <a:r>
              <a:rPr lang="en-US"/>
              <a:t> (</a:t>
            </a:r>
            <a:r>
              <a:rPr lang="en-US" err="1"/>
              <a:t>cmu</a:t>
            </a:r>
            <a:r>
              <a:rPr lang="en-US"/>
              <a:t>)</a:t>
            </a:r>
          </a:p>
          <a:p>
            <a:pPr lvl="1"/>
            <a:r>
              <a:rPr lang="en-US"/>
              <a:t>Must use FC15RUBBOS image on nodes</a:t>
            </a:r>
          </a:p>
          <a:p>
            <a:pPr lvl="1"/>
            <a:r>
              <a:rPr lang="en-US"/>
              <a:t>Image available in cloud repo. and Elba repo.</a:t>
            </a:r>
          </a:p>
          <a:p>
            <a:r>
              <a:rPr lang="en-US"/>
              <a:t>Automated analysis only supports topologies with one database node</a:t>
            </a:r>
          </a:p>
          <a:p>
            <a:r>
              <a:rPr lang="en-US"/>
              <a:t>Do not manually modify any generated artifacts; always regenerate the experiment!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27BD-8DF8-47F3-A472-5ADEBA754CA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40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Generate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3" y="1827213"/>
            <a:ext cx="7313612" cy="4421187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Describe automated cloud experiment generation pipeline</a:t>
            </a:r>
          </a:p>
          <a:p>
            <a:r>
              <a:rPr lang="en-US"/>
              <a:t>Steps to create experiment, artifacts:</a:t>
            </a:r>
          </a:p>
          <a:p>
            <a:pPr lvl="1"/>
            <a:r>
              <a:rPr lang="en-US"/>
              <a:t>Pre-condition: account and project access on cloud environment</a:t>
            </a:r>
          </a:p>
          <a:p>
            <a:pPr lvl="1"/>
            <a:r>
              <a:rPr lang="en-US"/>
              <a:t>Edit network configuration file (</a:t>
            </a:r>
            <a:r>
              <a:rPr lang="en-US" err="1"/>
              <a:t>NSFile</a:t>
            </a:r>
            <a:r>
              <a:rPr lang="en-US"/>
              <a:t>)</a:t>
            </a:r>
          </a:p>
          <a:p>
            <a:pPr lvl="1"/>
            <a:r>
              <a:rPr lang="en-US"/>
              <a:t>Log into cloud environment and create experiment using provided web interface</a:t>
            </a:r>
          </a:p>
          <a:p>
            <a:pPr lvl="2"/>
            <a:r>
              <a:rPr lang="en-US"/>
              <a:t>emulab.net</a:t>
            </a:r>
          </a:p>
          <a:p>
            <a:pPr lvl="2"/>
            <a:r>
              <a:rPr lang="en-US"/>
              <a:t>marmot.pdl.cmu.edu</a:t>
            </a:r>
          </a:p>
          <a:p>
            <a:pPr lvl="1"/>
            <a:r>
              <a:rPr lang="en-US"/>
              <a:t>Edit the default Experiment XML</a:t>
            </a:r>
          </a:p>
          <a:p>
            <a:pPr lvl="1"/>
            <a:r>
              <a:rPr lang="en-US"/>
              <a:t>Execute runRubbosExperiment.sh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27BD-8DF8-47F3-A472-5ADEBA754CA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79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Experiment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2" y="1827213"/>
            <a:ext cx="7594475" cy="4114800"/>
          </a:xfrm>
        </p:spPr>
        <p:txBody>
          <a:bodyPr>
            <a:normAutofit fontScale="85000" lnSpcReduction="10000"/>
          </a:bodyPr>
          <a:lstStyle/>
          <a:p>
            <a:r>
              <a:rPr lang="en-US"/>
              <a:t>XML file which describes the “tuning knobs” for the experiment</a:t>
            </a:r>
          </a:p>
          <a:p>
            <a:r>
              <a:rPr lang="en-US"/>
              <a:t>Modify at a minimum the following parameters:</a:t>
            </a:r>
          </a:p>
          <a:p>
            <a:pPr lvl="1"/>
            <a:r>
              <a:rPr lang="en-US"/>
              <a:t>EXPERIMENT_NAME</a:t>
            </a:r>
          </a:p>
          <a:p>
            <a:pPr lvl="1"/>
            <a:r>
              <a:rPr lang="en-US"/>
              <a:t>OUTPUT_HOME</a:t>
            </a:r>
          </a:p>
          <a:p>
            <a:pPr lvl="1"/>
            <a:r>
              <a:rPr lang="en-US"/>
              <a:t>Workloads</a:t>
            </a:r>
          </a:p>
          <a:p>
            <a:pPr lvl="1"/>
            <a:r>
              <a:rPr lang="en-US"/>
              <a:t>Align “instances” to topology defined in </a:t>
            </a:r>
            <a:r>
              <a:rPr lang="en-US" err="1"/>
              <a:t>NSFile</a:t>
            </a:r>
            <a:endParaRPr lang="en-US"/>
          </a:p>
          <a:p>
            <a:r>
              <a:rPr lang="en-US"/>
              <a:t>Used in conjunction with runRubbosExperiment.sh</a:t>
            </a:r>
          </a:p>
          <a:p>
            <a:r>
              <a:rPr lang="en-US"/>
              <a:t>Full data dictionary available in the document entitled, “Detailed Instructions,” on the Elba </a:t>
            </a:r>
            <a:r>
              <a:rPr lang="en-US" err="1"/>
              <a:t>Github</a:t>
            </a:r>
            <a:r>
              <a:rPr lang="en-US"/>
              <a:t> repo.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27BD-8DF8-47F3-A472-5ADEBA754CA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65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Experiment 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27BD-8DF8-47F3-A472-5ADEBA754CA4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33556"/>
            <a:ext cx="8109920" cy="445029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827584" y="4077072"/>
            <a:ext cx="7992888" cy="21602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676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27BD-8DF8-47F3-A472-5ADEBA754CA4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00808"/>
            <a:ext cx="8211050" cy="475252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1102971" y="2204864"/>
            <a:ext cx="5773285" cy="21602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830388" y="5168280"/>
            <a:ext cx="5765948" cy="20493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956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Generated 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27BD-8DF8-47F3-A472-5ADEBA754CA4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565" y="1628800"/>
            <a:ext cx="7564900" cy="4619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1475656" y="1988840"/>
            <a:ext cx="4541812" cy="21602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123728" y="4869160"/>
            <a:ext cx="4752528" cy="21602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361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Execute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3" y="1827212"/>
            <a:ext cx="7313612" cy="4554115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Explain our monitors</a:t>
            </a:r>
          </a:p>
          <a:p>
            <a:pPr lvl="1"/>
            <a:r>
              <a:rPr lang="en-US"/>
              <a:t>Why they are needed</a:t>
            </a:r>
          </a:p>
          <a:p>
            <a:pPr lvl="1"/>
            <a:r>
              <a:rPr lang="en-US"/>
              <a:t>What they do and the data they provide</a:t>
            </a:r>
          </a:p>
          <a:p>
            <a:r>
              <a:rPr lang="en-US"/>
              <a:t>Steps to successfully execute an experiment</a:t>
            </a:r>
          </a:p>
          <a:p>
            <a:pPr lvl="1"/>
            <a:r>
              <a:rPr lang="en-US"/>
              <a:t>Swap the experiment using the appropriate cloud environment’s web interface</a:t>
            </a:r>
          </a:p>
          <a:p>
            <a:pPr lvl="1"/>
            <a:r>
              <a:rPr lang="en-US" err="1"/>
              <a:t>ssh</a:t>
            </a:r>
            <a:r>
              <a:rPr lang="en-US"/>
              <a:t> to the shared filesystem for the cloud environment</a:t>
            </a:r>
          </a:p>
          <a:p>
            <a:pPr lvl="2"/>
            <a:r>
              <a:rPr lang="en-US"/>
              <a:t>users.emulab.net</a:t>
            </a:r>
          </a:p>
          <a:p>
            <a:pPr lvl="2"/>
            <a:r>
              <a:rPr lang="en-US"/>
              <a:t>marmot-ops.pdl.cmu.edu</a:t>
            </a:r>
          </a:p>
          <a:p>
            <a:pPr lvl="1"/>
            <a:r>
              <a:rPr lang="en-US"/>
              <a:t>After the experiment successfully swaps, “</a:t>
            </a:r>
            <a:r>
              <a:rPr lang="en-US" err="1"/>
              <a:t>ssh</a:t>
            </a:r>
            <a:r>
              <a:rPr lang="en-US"/>
              <a:t>” to the controller node, “node1”</a:t>
            </a:r>
          </a:p>
          <a:p>
            <a:pPr lvl="2"/>
            <a:r>
              <a:rPr lang="en-US"/>
              <a:t>node1.experiment_name.project_name.emulab.net</a:t>
            </a:r>
          </a:p>
          <a:p>
            <a:pPr lvl="2"/>
            <a:r>
              <a:rPr lang="en-US"/>
              <a:t>node1-eth1.experiment_name.project_name.emulab.net</a:t>
            </a:r>
          </a:p>
          <a:p>
            <a:pPr lvl="1"/>
            <a:r>
              <a:rPr lang="en-US"/>
              <a:t>Navigate to generated experiment’s directory and in the “scripts” folder, execute the “./run.sh” 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27BD-8DF8-47F3-A472-5ADEBA754CA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63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event </a:t>
            </a:r>
            <a:r>
              <a:rPr lang="en-US" altLang="ja-JP" err="1"/>
              <a:t>mScopeMonitors</a:t>
            </a:r>
            <a:endParaRPr kumimoji="1" lang="ja-JP" altLang="en-US"/>
          </a:p>
        </p:txBody>
      </p:sp>
      <p:sp>
        <p:nvSpPr>
          <p:cNvPr id="15" name="コンテンツ プレースホルダ 14"/>
          <p:cNvSpPr>
            <a:spLocks noGrp="1"/>
          </p:cNvSpPr>
          <p:nvPr>
            <p:ph idx="1"/>
          </p:nvPr>
        </p:nvSpPr>
        <p:spPr>
          <a:xfrm>
            <a:off x="1043608" y="1628800"/>
            <a:ext cx="7812361" cy="2448273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TW">
                <a:solidFill>
                  <a:schemeClr val="bg2">
                    <a:lumMod val="10000"/>
                  </a:schemeClr>
                </a:solidFill>
              </a:rPr>
              <a:t>Currently, we have implemented </a:t>
            </a:r>
            <a:r>
              <a:rPr kumimoji="1" lang="en-US" altLang="zh-TW">
                <a:solidFill>
                  <a:srgbClr val="C00000"/>
                </a:solidFill>
              </a:rPr>
              <a:t>Apache</a:t>
            </a:r>
            <a:r>
              <a:rPr kumimoji="1" lang="en-US" altLang="zh-TW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kumimoji="1" lang="en-US" altLang="zh-TW">
                <a:solidFill>
                  <a:srgbClr val="C00000"/>
                </a:solidFill>
              </a:rPr>
              <a:t>Tomcat</a:t>
            </a:r>
            <a:r>
              <a:rPr kumimoji="1" lang="en-US" altLang="zh-TW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kumimoji="1" lang="en-US" altLang="zh-TW">
                <a:solidFill>
                  <a:srgbClr val="C00000"/>
                </a:solidFill>
              </a:rPr>
              <a:t>CJDBC</a:t>
            </a:r>
            <a:r>
              <a:rPr kumimoji="1" lang="en-US" altLang="zh-TW">
                <a:solidFill>
                  <a:schemeClr val="bg2">
                    <a:lumMod val="10000"/>
                  </a:schemeClr>
                </a:solidFill>
              </a:rPr>
              <a:t>, and </a:t>
            </a:r>
            <a:r>
              <a:rPr kumimoji="1" lang="en-US" altLang="zh-TW">
                <a:solidFill>
                  <a:srgbClr val="C00000"/>
                </a:solidFill>
              </a:rPr>
              <a:t>Nginx</a:t>
            </a:r>
            <a:r>
              <a:rPr kumimoji="1" lang="en-US" altLang="zh-TW">
                <a:solidFill>
                  <a:schemeClr val="bg2">
                    <a:lumMod val="10000"/>
                  </a:schemeClr>
                </a:solidFill>
              </a:rPr>
              <a:t> event </a:t>
            </a:r>
            <a:r>
              <a:rPr kumimoji="1" lang="en-US" altLang="zh-TW" err="1">
                <a:solidFill>
                  <a:schemeClr val="bg2">
                    <a:lumMod val="10000"/>
                  </a:schemeClr>
                </a:solidFill>
              </a:rPr>
              <a:t>mScopeMonitors</a:t>
            </a:r>
            <a:r>
              <a:rPr kumimoji="1" lang="en-US" altLang="ja-JP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r>
              <a:rPr kumimoji="1" lang="en-US" altLang="ja-JP">
                <a:solidFill>
                  <a:schemeClr val="bg2">
                    <a:lumMod val="10000"/>
                  </a:schemeClr>
                </a:solidFill>
              </a:rPr>
              <a:t>Each event </a:t>
            </a:r>
            <a:r>
              <a:rPr kumimoji="1" lang="en-US" altLang="ja-JP" err="1">
                <a:solidFill>
                  <a:schemeClr val="bg2">
                    <a:lumMod val="10000"/>
                  </a:schemeClr>
                </a:solidFill>
              </a:rPr>
              <a:t>mScopeMonitor</a:t>
            </a:r>
            <a:r>
              <a:rPr kumimoji="1" lang="en-US" altLang="ja-JP">
                <a:solidFill>
                  <a:schemeClr val="bg2">
                    <a:lumMod val="10000"/>
                  </a:schemeClr>
                </a:solidFill>
              </a:rPr>
              <a:t> records </a:t>
            </a:r>
            <a:r>
              <a:rPr kumimoji="1" lang="en-US" altLang="ja-JP">
                <a:solidFill>
                  <a:srgbClr val="C00000"/>
                </a:solidFill>
              </a:rPr>
              <a:t>four</a:t>
            </a:r>
            <a:r>
              <a:rPr kumimoji="1" lang="en-US" altLang="ja-JP">
                <a:solidFill>
                  <a:schemeClr val="bg2">
                    <a:lumMod val="10000"/>
                  </a:schemeClr>
                </a:solidFill>
              </a:rPr>
              <a:t> timestamps for each request on each component, which can be used to rebuild the causal relationship.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5253" y="4077073"/>
            <a:ext cx="6863022" cy="2520279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/>
          <a:p>
            <a:fld id="{A3CF27BD-8DF8-47F3-A472-5ADEBA754CA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0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Tm="31575"/>
    </mc:Choice>
    <mc:Fallback xmlns="">
      <p:transition advTm="31575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TW"/>
              <a:t>Apache Example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Insert the requests ID as an URL parameter</a:t>
            </a:r>
          </a:p>
          <a:p>
            <a:pPr lvl="1"/>
            <a:r>
              <a:rPr lang="en-US" sz="2600"/>
              <a:t>http://rubbos/StoriesOfTheDay?ID=XXX</a:t>
            </a:r>
          </a:p>
          <a:p>
            <a:endParaRPr lang="en-US" sz="2500"/>
          </a:p>
          <a:p>
            <a:r>
              <a:rPr lang="en-US" sz="2900">
                <a:solidFill>
                  <a:schemeClr val="bg2">
                    <a:lumMod val="50000"/>
                  </a:schemeClr>
                </a:solidFill>
              </a:rPr>
              <a:t>Extend the response data structure by adding variables for storing the Downstream Sending and Downstream Receiving timestamps:</a:t>
            </a:r>
          </a:p>
          <a:p>
            <a:pPr lvl="1"/>
            <a:r>
              <a:rPr lang="en-US" sz="2600" err="1"/>
              <a:t>apr_time_t</a:t>
            </a:r>
            <a:r>
              <a:rPr lang="en-US" sz="2600"/>
              <a:t> </a:t>
            </a:r>
            <a:r>
              <a:rPr lang="en-US" sz="2600" err="1"/>
              <a:t>ds_time</a:t>
            </a:r>
            <a:r>
              <a:rPr lang="en-US" sz="2600"/>
              <a:t>, </a:t>
            </a:r>
            <a:r>
              <a:rPr lang="en-US" sz="2600" err="1"/>
              <a:t>dr_time</a:t>
            </a:r>
            <a:r>
              <a:rPr lang="en-US" sz="2600"/>
              <a:t>;</a:t>
            </a:r>
          </a:p>
          <a:p>
            <a:pPr marL="0" indent="0">
              <a:buNone/>
            </a:pPr>
            <a:endParaRPr lang="en-US" sz="2800"/>
          </a:p>
          <a:p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Add calls to Apache Portable Runtime (APR) library to record the timestamps: </a:t>
            </a:r>
          </a:p>
          <a:p>
            <a:pPr lvl="1"/>
            <a:r>
              <a:rPr lang="en-US" sz="2600"/>
              <a:t>r-&gt;</a:t>
            </a:r>
            <a:r>
              <a:rPr lang="en-US" sz="2600" err="1"/>
              <a:t>ds_time</a:t>
            </a:r>
            <a:r>
              <a:rPr lang="en-US" sz="2600"/>
              <a:t> = </a:t>
            </a:r>
            <a:r>
              <a:rPr lang="en-US" sz="2600" err="1"/>
              <a:t>apr_time_now</a:t>
            </a:r>
            <a:r>
              <a:rPr lang="en-US" sz="2600"/>
              <a:t>();</a:t>
            </a:r>
          </a:p>
          <a:p>
            <a:pPr lvl="1"/>
            <a:r>
              <a:rPr lang="en-US" sz="2600"/>
              <a:t>// sending the request to Tomcat ……</a:t>
            </a:r>
          </a:p>
          <a:p>
            <a:pPr lvl="1"/>
            <a:r>
              <a:rPr lang="en-US" sz="2600"/>
              <a:t>// receiving the request from Tomcat</a:t>
            </a:r>
          </a:p>
          <a:p>
            <a:pPr lvl="1"/>
            <a:r>
              <a:rPr lang="en-US" sz="2600"/>
              <a:t>r-&gt;</a:t>
            </a:r>
            <a:r>
              <a:rPr lang="en-US" sz="2600" err="1"/>
              <a:t>dr_time</a:t>
            </a:r>
            <a:r>
              <a:rPr lang="en-US" sz="2600"/>
              <a:t> = </a:t>
            </a:r>
            <a:r>
              <a:rPr lang="en-US" sz="2600" err="1"/>
              <a:t>apr_time_now</a:t>
            </a:r>
            <a:r>
              <a:rPr lang="en-US" sz="2600"/>
              <a:t>();</a:t>
            </a:r>
          </a:p>
          <a:p>
            <a:pPr lvl="1"/>
            <a:endParaRPr lang="en-US" sz="2500"/>
          </a:p>
          <a:p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Write the timestamps into the existing log files:</a:t>
            </a:r>
          </a:p>
          <a:p>
            <a:pPr lvl="1"/>
            <a:r>
              <a:rPr lang="en-US" sz="2500" err="1"/>
              <a:t>apr_psprintf</a:t>
            </a:r>
            <a:r>
              <a:rPr lang="en-US" sz="2500"/>
              <a:t>(“% %”, APR_TIME_T_FMT, r-&gt;</a:t>
            </a:r>
            <a:r>
              <a:rPr lang="en-US" sz="2500" err="1"/>
              <a:t>ds_time</a:t>
            </a:r>
            <a:r>
              <a:rPr lang="en-US" sz="2500"/>
              <a:t>, r-&gt;</a:t>
            </a:r>
            <a:r>
              <a:rPr lang="en-US" sz="2500" err="1"/>
              <a:t>dr_time</a:t>
            </a:r>
            <a:r>
              <a:rPr lang="en-US" sz="2500"/>
              <a:t>);</a:t>
            </a:r>
          </a:p>
          <a:p>
            <a:pPr marL="457200" lvl="1" indent="0">
              <a:buNone/>
            </a:pPr>
            <a:endParaRPr lang="en-US" sz="2500"/>
          </a:p>
          <a:p>
            <a:r>
              <a:rPr lang="en-US" sz="2700">
                <a:solidFill>
                  <a:schemeClr val="bg2">
                    <a:lumMod val="50000"/>
                  </a:schemeClr>
                </a:solidFill>
              </a:rPr>
              <a:t>Sample Output</a:t>
            </a:r>
          </a:p>
          <a:p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A3CF27BD-8DF8-47F3-A472-5ADEBA754CA4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97376"/>
            <a:ext cx="9144000" cy="68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0943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</a:t>
            </a:r>
            <a:r>
              <a:rPr lang="en-US" err="1"/>
              <a:t>NewElba</a:t>
            </a:r>
            <a:r>
              <a:rPr lang="en-US"/>
              <a:t>” Focus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Experimental studies analyzing performance data from production-scale experiments on “real data centers”</a:t>
            </a:r>
          </a:p>
          <a:p>
            <a:r>
              <a:rPr lang="en-US" dirty="0"/>
              <a:t>More than 50 papers (2005 – 2017)</a:t>
            </a:r>
          </a:p>
          <a:p>
            <a:pPr lvl="1"/>
            <a:r>
              <a:rPr lang="en-US" dirty="0"/>
              <a:t>In 2016: 5 papers</a:t>
            </a:r>
          </a:p>
          <a:p>
            <a:pPr lvl="1"/>
            <a:r>
              <a:rPr lang="en-US" dirty="0"/>
              <a:t>IEEE CLOUD, SCC, ICDCS, IRI, </a:t>
            </a:r>
            <a:r>
              <a:rPr lang="en-US" dirty="0" err="1"/>
              <a:t>BigData</a:t>
            </a:r>
            <a:r>
              <a:rPr lang="en-US" dirty="0"/>
              <a:t> Congress, </a:t>
            </a:r>
            <a:r>
              <a:rPr lang="en-US" dirty="0" err="1"/>
              <a:t>BigData</a:t>
            </a:r>
            <a:r>
              <a:rPr lang="en-US" dirty="0"/>
              <a:t>, ACM TRIOS</a:t>
            </a:r>
          </a:p>
          <a:p>
            <a:r>
              <a:rPr lang="en-US" dirty="0"/>
              <a:t>5 papers on </a:t>
            </a:r>
            <a:r>
              <a:rPr lang="en-US" b="1" i="1" dirty="0" err="1"/>
              <a:t>millibottlenecks</a:t>
            </a:r>
            <a:r>
              <a:rPr lang="en-US" dirty="0"/>
              <a:t>, formerly referred to as </a:t>
            </a:r>
            <a:r>
              <a:rPr lang="en-US" i="1" dirty="0"/>
              <a:t>transient bottlenecks. </a:t>
            </a:r>
            <a:r>
              <a:rPr lang="en-US" dirty="0"/>
              <a:t>More to follow!.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27BD-8DF8-47F3-A472-5ADEBA754CA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18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 </a:t>
            </a:r>
            <a:r>
              <a:rPr lang="en-US" err="1"/>
              <a:t>mScopeMonitors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3" y="1827213"/>
            <a:ext cx="7313612" cy="4421188"/>
          </a:xfrm>
        </p:spPr>
        <p:txBody>
          <a:bodyPr>
            <a:normAutofit fontScale="92500" lnSpcReduction="10000"/>
          </a:bodyPr>
          <a:lstStyle/>
          <a:p>
            <a:r>
              <a:rPr lang="en-US" err="1"/>
              <a:t>Collectl</a:t>
            </a:r>
            <a:r>
              <a:rPr lang="en-US"/>
              <a:t>: A monitor tool capable of recording system resource utilization, including CPU, memory, process runtime state, network and disk I/O at fine granularity (every 50ms).</a:t>
            </a:r>
          </a:p>
          <a:p>
            <a:r>
              <a:rPr lang="en-US"/>
              <a:t>SAR: collects, reports and saves system activity information (CPU, memory, disks, interrupts, network interfaces, TTY, kernel </a:t>
            </a:r>
            <a:r>
              <a:rPr lang="en-US" err="1"/>
              <a:t>tables,etc</a:t>
            </a:r>
            <a:r>
              <a:rPr lang="en-US"/>
              <a:t>.)</a:t>
            </a:r>
          </a:p>
          <a:p>
            <a:r>
              <a:rPr lang="en-US" err="1"/>
              <a:t>IOStat</a:t>
            </a:r>
            <a:r>
              <a:rPr lang="en-US"/>
              <a:t>: reports CPU statistics and input/output statistics for devices, partitions and network filesystems.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27BD-8DF8-47F3-A472-5ADEBA754CA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80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Collectl</a:t>
            </a:r>
            <a:r>
              <a:rPr lang="en-US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3" y="1827213"/>
            <a:ext cx="7313612" cy="4421188"/>
          </a:xfrm>
        </p:spPr>
        <p:txBody>
          <a:bodyPr>
            <a:normAutofit/>
          </a:bodyPr>
          <a:lstStyle/>
          <a:p>
            <a:r>
              <a:rPr lang="en-US"/>
              <a:t>Initialization string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Sample output (CPU, Mem/Net, Disk)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27BD-8DF8-47F3-A472-5ADEBA754CA4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420888"/>
            <a:ext cx="6590770" cy="5040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423734"/>
            <a:ext cx="8645487" cy="872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26" y="5570439"/>
            <a:ext cx="6963910" cy="10055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479658"/>
            <a:ext cx="8788308" cy="66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501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Analyze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3" y="1827212"/>
            <a:ext cx="7313612" cy="4554115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Explain our approach to data transformation, integration and management</a:t>
            </a:r>
          </a:p>
          <a:p>
            <a:r>
              <a:rPr lang="en-US"/>
              <a:t>Detail how we use the gathered data to isolate </a:t>
            </a:r>
            <a:r>
              <a:rPr lang="en-US" err="1"/>
              <a:t>millibottlenecks</a:t>
            </a:r>
            <a:r>
              <a:rPr lang="en-US"/>
              <a:t> and diagnose their root cause</a:t>
            </a:r>
          </a:p>
          <a:p>
            <a:r>
              <a:rPr lang="en-US"/>
              <a:t>Describe the steps needed to analyze the experiment</a:t>
            </a:r>
          </a:p>
          <a:p>
            <a:pPr lvl="1"/>
            <a:r>
              <a:rPr lang="en-US"/>
              <a:t>Copy the </a:t>
            </a:r>
            <a:r>
              <a:rPr lang="en-US" err="1"/>
              <a:t>tarball</a:t>
            </a:r>
            <a:r>
              <a:rPr lang="en-US"/>
              <a:t> archive containing the experiment data to a location proximate to the cloned Elba </a:t>
            </a:r>
            <a:r>
              <a:rPr lang="en-US" err="1"/>
              <a:t>Github</a:t>
            </a:r>
            <a:r>
              <a:rPr lang="en-US"/>
              <a:t> repo.</a:t>
            </a:r>
          </a:p>
          <a:p>
            <a:pPr lvl="1"/>
            <a:r>
              <a:rPr lang="en-US"/>
              <a:t>Unzip this archive</a:t>
            </a:r>
          </a:p>
          <a:p>
            <a:pPr lvl="1"/>
            <a:r>
              <a:rPr lang="en-US"/>
              <a:t>Navigate to the parsers directory of the cloned Elba </a:t>
            </a:r>
            <a:r>
              <a:rPr lang="en-US" err="1"/>
              <a:t>Github</a:t>
            </a:r>
            <a:r>
              <a:rPr lang="en-US"/>
              <a:t> repo.</a:t>
            </a:r>
          </a:p>
          <a:p>
            <a:pPr lvl="1"/>
            <a:r>
              <a:rPr lang="en-US"/>
              <a:t>Execute “runparsers.sh” by providing</a:t>
            </a:r>
          </a:p>
          <a:p>
            <a:pPr lvl="2"/>
            <a:r>
              <a:rPr lang="en-US"/>
              <a:t>path to the directory containing unzipped archive</a:t>
            </a:r>
          </a:p>
          <a:p>
            <a:pPr lvl="2"/>
            <a:r>
              <a:rPr lang="en-US"/>
              <a:t>target location to store the processing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27BD-8DF8-47F3-A472-5ADEBA754CA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59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556260" y="3821792"/>
            <a:ext cx="8229600" cy="975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err="1">
                <a:solidFill>
                  <a:srgbClr val="B50B0B"/>
                </a:solidFill>
              </a:rPr>
              <a:t>mScopeDataTranformer</a:t>
            </a:r>
            <a:r>
              <a:rPr lang="en-US" sz="1800">
                <a:solidFill>
                  <a:srgbClr val="B50B0B"/>
                </a:solidFill>
              </a:rPr>
              <a:t> transforms the native logs into structured tuples</a:t>
            </a:r>
            <a:r>
              <a:rPr lang="zh-TW" altLang="en-US" sz="1800">
                <a:solidFill>
                  <a:srgbClr val="B50B0B"/>
                </a:solidFill>
              </a:rPr>
              <a:t> </a:t>
            </a:r>
            <a:r>
              <a:rPr lang="en-US" altLang="zh-TW" sz="1800">
                <a:solidFill>
                  <a:srgbClr val="B50B0B"/>
                </a:solidFill>
              </a:rPr>
              <a:t>for</a:t>
            </a:r>
            <a:r>
              <a:rPr lang="en-US" sz="1800">
                <a:solidFill>
                  <a:srgbClr val="B50B0B"/>
                </a:solidFill>
              </a:rPr>
              <a:t> loading into </a:t>
            </a:r>
            <a:r>
              <a:rPr lang="en-US" sz="1800" err="1">
                <a:solidFill>
                  <a:srgbClr val="B50B0B"/>
                </a:solidFill>
              </a:rPr>
              <a:t>mScopeDB</a:t>
            </a:r>
            <a:r>
              <a:rPr lang="en-US" sz="1800">
                <a:solidFill>
                  <a:srgbClr val="B50B0B"/>
                </a:solidFill>
              </a:rPr>
              <a:t> for advanced analysis, such as queue length.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99" y="1352270"/>
            <a:ext cx="8890000" cy="25087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4452513"/>
            <a:ext cx="6120680" cy="228885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err="1"/>
              <a:t>milliScope</a:t>
            </a:r>
            <a:r>
              <a:rPr lang="en-US"/>
              <a:t> Dataflow &amp; Architecture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/>
          <a:p>
            <a:fld id="{A3CF27BD-8DF8-47F3-A472-5ADEBA754CA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89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parsers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3" y="1827212"/>
            <a:ext cx="7313612" cy="4421187"/>
          </a:xfrm>
        </p:spPr>
        <p:txBody>
          <a:bodyPr>
            <a:normAutofit fontScale="77500" lnSpcReduction="20000"/>
          </a:bodyPr>
          <a:lstStyle/>
          <a:p>
            <a:r>
              <a:rPr lang="en-US" err="1"/>
              <a:t>Cparsers</a:t>
            </a:r>
            <a:r>
              <a:rPr lang="en-US"/>
              <a:t> – extract request-level data out of component logs. </a:t>
            </a:r>
            <a:r>
              <a:rPr lang="en-US" i="1"/>
              <a:t>These are pictured in addition to Resource parsers</a:t>
            </a:r>
            <a:endParaRPr lang="en-US"/>
          </a:p>
          <a:p>
            <a:pPr lvl="1"/>
            <a:r>
              <a:rPr lang="en-US" err="1"/>
              <a:t>ServiceTime</a:t>
            </a:r>
            <a:r>
              <a:rPr lang="en-US"/>
              <a:t> – reads request-level data and calculates </a:t>
            </a:r>
            <a:r>
              <a:rPr lang="en-US" err="1"/>
              <a:t>dst</a:t>
            </a:r>
            <a:endParaRPr lang="en-US"/>
          </a:p>
          <a:p>
            <a:pPr lvl="1"/>
            <a:r>
              <a:rPr lang="en-US" err="1"/>
              <a:t>Pointintime</a:t>
            </a:r>
            <a:r>
              <a:rPr lang="en-US"/>
              <a:t> – reads request-level data (Apache) and calculated pit</a:t>
            </a:r>
          </a:p>
          <a:p>
            <a:pPr lvl="1"/>
            <a:r>
              <a:rPr lang="en-US"/>
              <a:t>Multifile – basically joins and aggregates data in uniform entities (</a:t>
            </a:r>
            <a:r>
              <a:rPr lang="en-US" err="1"/>
              <a:t>dst_table</a:t>
            </a:r>
            <a:r>
              <a:rPr lang="en-US"/>
              <a:t>, </a:t>
            </a:r>
            <a:r>
              <a:rPr lang="en-US" err="1"/>
              <a:t>resource_table</a:t>
            </a:r>
            <a:r>
              <a:rPr lang="en-US"/>
              <a:t>); pit is independent</a:t>
            </a:r>
          </a:p>
          <a:p>
            <a:r>
              <a:rPr lang="en-US"/>
              <a:t>How to reconcile not ingesting XML into </a:t>
            </a:r>
            <a:r>
              <a:rPr lang="en-US" err="1"/>
              <a:t>mScopeDataTransformer</a:t>
            </a:r>
            <a:r>
              <a:rPr lang="en-US"/>
              <a:t>?</a:t>
            </a:r>
          </a:p>
          <a:p>
            <a:pPr lvl="1"/>
            <a:r>
              <a:rPr lang="en-US"/>
              <a:t>Component parsers were supposed to output XML</a:t>
            </a:r>
          </a:p>
          <a:p>
            <a:pPr lvl="1"/>
            <a:r>
              <a:rPr lang="en-US"/>
              <a:t>Even if they were, we still need to calculate aggregates like queue lengths and </a:t>
            </a:r>
            <a:r>
              <a:rPr lang="en-US" err="1"/>
              <a:t>dst</a:t>
            </a:r>
            <a:endParaRPr lang="en-US"/>
          </a:p>
          <a:p>
            <a:pPr lvl="2"/>
            <a:r>
              <a:rPr lang="en-US" err="1"/>
              <a:t>Prob</a:t>
            </a:r>
            <a:r>
              <a:rPr lang="en-US"/>
              <a:t> in database; the issue with this is trying to do the integration and calculation when the schemas change…</a:t>
            </a:r>
          </a:p>
          <a:p>
            <a:pPr lvl="2"/>
            <a:r>
              <a:rPr lang="en-US"/>
              <a:t>Or, compute aggregates externally and import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27BD-8DF8-47F3-A472-5ADEBA754CA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50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mScopeDataTransformer</a:t>
            </a:r>
            <a:r>
              <a:rPr lang="en-US"/>
              <a:t>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Data pipeline transforms highly variable monitoring data into aggregates that are helpful in </a:t>
            </a:r>
            <a:r>
              <a:rPr lang="en-US" err="1"/>
              <a:t>millibottleneck</a:t>
            </a:r>
            <a:r>
              <a:rPr lang="en-US"/>
              <a:t> isolation and root cause analysis</a:t>
            </a:r>
          </a:p>
          <a:p>
            <a:r>
              <a:rPr lang="en-US"/>
              <a:t>These aggregates are:</a:t>
            </a:r>
          </a:p>
          <a:p>
            <a:pPr lvl="1"/>
            <a:r>
              <a:rPr lang="en-US"/>
              <a:t>Point-in-Time Response Time</a:t>
            </a:r>
          </a:p>
          <a:p>
            <a:pPr lvl="1"/>
            <a:r>
              <a:rPr lang="en-US"/>
              <a:t>Queue Length</a:t>
            </a:r>
          </a:p>
          <a:p>
            <a:pPr lvl="1"/>
            <a:r>
              <a:rPr lang="en-US"/>
              <a:t>Downstream Service Time</a:t>
            </a:r>
          </a:p>
          <a:p>
            <a:pPr lvl="1"/>
            <a:r>
              <a:rPr lang="en-US"/>
              <a:t>Resource Consumption Descriptive Statistics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27BD-8DF8-47F3-A472-5ADEBA754CA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77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Parsing and Data Integration Approach - </a:t>
            </a:r>
            <a:r>
              <a:rPr lang="en-US" err="1"/>
              <a:t>Collectl</a:t>
            </a:r>
            <a:r>
              <a:rPr lang="en-US"/>
              <a:t> Example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04"/>
          <a:stretch/>
        </p:blipFill>
        <p:spPr>
          <a:xfrm>
            <a:off x="251520" y="5155543"/>
            <a:ext cx="8703085" cy="129614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27BD-8DF8-47F3-A472-5ADEBA754CA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370013" y="1628799"/>
            <a:ext cx="7513022" cy="3526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¡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2"/>
              <a:buChar char="l"/>
              <a:defRPr sz="1900">
                <a:solidFill>
                  <a:schemeClr val="tx1"/>
                </a:solidFill>
                <a:latin typeface="Verdana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charset="2"/>
              <a:buChar char="¡"/>
              <a:defRPr sz="1900">
                <a:solidFill>
                  <a:schemeClr val="tx1"/>
                </a:solidFill>
                <a:latin typeface="Verdana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charset="2"/>
              <a:buChar char="¡"/>
              <a:defRPr sz="1900">
                <a:solidFill>
                  <a:schemeClr val="tx1"/>
                </a:solidFill>
                <a:latin typeface="Verdana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charset="2"/>
              <a:buChar char="¡"/>
              <a:defRPr sz="1900">
                <a:solidFill>
                  <a:schemeClr val="tx1"/>
                </a:solidFill>
                <a:latin typeface="Verdana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charset="2"/>
              <a:buChar char="¡"/>
              <a:defRPr sz="1900">
                <a:solidFill>
                  <a:schemeClr val="tx1"/>
                </a:solidFill>
                <a:latin typeface="Verdana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charset="2"/>
              <a:buChar char="¡"/>
              <a:defRPr sz="1900"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r>
              <a:rPr lang="en-US" kern="0"/>
              <a:t>Parser design – relational model foundation</a:t>
            </a:r>
          </a:p>
          <a:p>
            <a:pPr lvl="1" eaLnBrk="1" hangingPunct="1"/>
            <a:r>
              <a:rPr lang="en-US" kern="0"/>
              <a:t>Normalized time (epoch, GMT)</a:t>
            </a:r>
          </a:p>
          <a:p>
            <a:pPr lvl="1" eaLnBrk="1" hangingPunct="1"/>
            <a:r>
              <a:rPr lang="en-US" kern="0"/>
              <a:t>Attribute label uniqueness, consistency</a:t>
            </a:r>
          </a:p>
          <a:p>
            <a:pPr lvl="2" eaLnBrk="1" hangingPunct="1"/>
            <a:r>
              <a:rPr lang="en-US" kern="0"/>
              <a:t>Symbols converted to English, i.e. % =&gt; PCT</a:t>
            </a:r>
          </a:p>
          <a:p>
            <a:pPr lvl="2" eaLnBrk="1" hangingPunct="1"/>
            <a:r>
              <a:rPr lang="en-US" kern="0"/>
              <a:t>Numbering added to Resource Category, i.e. CPU_0, CPU_1, </a:t>
            </a:r>
            <a:r>
              <a:rPr lang="en-US" kern="0" err="1"/>
              <a:t>etc</a:t>
            </a:r>
            <a:r>
              <a:rPr lang="en-US" kern="0"/>
              <a:t>, to ensure uniqueness</a:t>
            </a:r>
          </a:p>
          <a:p>
            <a:pPr lvl="1" eaLnBrk="1" hangingPunct="1"/>
            <a:r>
              <a:rPr lang="en-US" kern="0"/>
              <a:t>Column name grammar aids data integration</a:t>
            </a:r>
          </a:p>
          <a:p>
            <a:pPr marL="457200" lvl="1" indent="0" algn="ctr" eaLnBrk="1" hangingPunct="1">
              <a:buNone/>
            </a:pPr>
            <a:r>
              <a:rPr lang="en-US" b="1" i="1" kern="0" err="1"/>
              <a:t>Hostname</a:t>
            </a:r>
            <a:r>
              <a:rPr lang="en-US" b="1" kern="0" err="1"/>
              <a:t>_</a:t>
            </a:r>
            <a:r>
              <a:rPr lang="en-US" b="1" i="1" kern="0" err="1"/>
              <a:t>ResourceCategory_Attribute_Metadata</a:t>
            </a:r>
            <a:endParaRPr lang="en-US" b="1" i="1" kern="0"/>
          </a:p>
          <a:p>
            <a:pPr lvl="1" eaLnBrk="1" hangingPunct="1"/>
            <a:r>
              <a:rPr lang="en-US" kern="0"/>
              <a:t>Makes explicit the node-to-resource relationship</a:t>
            </a:r>
          </a:p>
          <a:p>
            <a:pPr eaLnBrk="1" hangingPunct="1"/>
            <a:r>
              <a:rPr lang="en-US" kern="0"/>
              <a:t>Sample </a:t>
            </a:r>
            <a:r>
              <a:rPr lang="en-US" kern="0" err="1"/>
              <a:t>Collectl</a:t>
            </a:r>
            <a:r>
              <a:rPr lang="en-US" kern="0"/>
              <a:t> Output</a:t>
            </a:r>
          </a:p>
          <a:p>
            <a:pPr marL="0" indent="0" eaLnBrk="1" hangingPunct="1">
              <a:buFont typeface="Wingdings" charset="2"/>
              <a:buNone/>
            </a:pPr>
            <a:endParaRPr lang="en-US" kern="0"/>
          </a:p>
        </p:txBody>
      </p:sp>
      <p:sp>
        <p:nvSpPr>
          <p:cNvPr id="3" name="Rectangle 2"/>
          <p:cNvSpPr/>
          <p:nvPr/>
        </p:nvSpPr>
        <p:spPr bwMode="auto">
          <a:xfrm>
            <a:off x="1979712" y="5155543"/>
            <a:ext cx="1800200" cy="21767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6514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Processing Resource Monitor Data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04"/>
          <a:stretch/>
        </p:blipFill>
        <p:spPr>
          <a:xfrm>
            <a:off x="207763" y="4802696"/>
            <a:ext cx="8703085" cy="129614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27BD-8DF8-47F3-A472-5ADEBA754CA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370013" y="1628800"/>
            <a:ext cx="7513022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¡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2"/>
              <a:buChar char="l"/>
              <a:defRPr sz="1900">
                <a:solidFill>
                  <a:schemeClr val="tx1"/>
                </a:solidFill>
                <a:latin typeface="Verdana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charset="2"/>
              <a:buChar char="¡"/>
              <a:defRPr sz="1900">
                <a:solidFill>
                  <a:schemeClr val="tx1"/>
                </a:solidFill>
                <a:latin typeface="Verdana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charset="2"/>
              <a:buChar char="¡"/>
              <a:defRPr sz="1900">
                <a:solidFill>
                  <a:schemeClr val="tx1"/>
                </a:solidFill>
                <a:latin typeface="Verdana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charset="2"/>
              <a:buChar char="¡"/>
              <a:defRPr sz="1900">
                <a:solidFill>
                  <a:schemeClr val="tx1"/>
                </a:solidFill>
                <a:latin typeface="Verdana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charset="2"/>
              <a:buChar char="¡"/>
              <a:defRPr sz="1900">
                <a:solidFill>
                  <a:schemeClr val="tx1"/>
                </a:solidFill>
                <a:latin typeface="Verdana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charset="2"/>
              <a:buChar char="¡"/>
              <a:defRPr sz="1900"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r>
              <a:rPr lang="en-US" i="1" kern="0"/>
              <a:t>dst_multifile_parser.py </a:t>
            </a:r>
            <a:r>
              <a:rPr lang="en-US" kern="0"/>
              <a:t>processes component logs, calculates downstream service time and integrates values across time</a:t>
            </a:r>
          </a:p>
          <a:p>
            <a:pPr marL="0" indent="0" eaLnBrk="1" hangingPunct="1">
              <a:buNone/>
            </a:pPr>
            <a:endParaRPr lang="en-US" i="1" kern="0"/>
          </a:p>
          <a:p>
            <a:pPr marL="0" indent="0" eaLnBrk="1" hangingPunct="1">
              <a:buNone/>
            </a:pPr>
            <a:endParaRPr lang="en-US" i="1" kern="0"/>
          </a:p>
          <a:p>
            <a:pPr marL="0" indent="0" eaLnBrk="1" hangingPunct="1">
              <a:buNone/>
            </a:pPr>
            <a:endParaRPr lang="en-US" i="1" kern="0"/>
          </a:p>
          <a:p>
            <a:pPr marL="0" indent="0" eaLnBrk="1" hangingPunct="1">
              <a:buNone/>
            </a:pPr>
            <a:endParaRPr lang="en-US" i="1" kern="0"/>
          </a:p>
          <a:p>
            <a:pPr eaLnBrk="1" hangingPunct="1"/>
            <a:r>
              <a:rPr lang="en-US" i="1" kern="0"/>
              <a:t>collectl_multifile_parser.py </a:t>
            </a:r>
            <a:r>
              <a:rPr lang="en-US" kern="0"/>
              <a:t>processes </a:t>
            </a:r>
            <a:r>
              <a:rPr lang="en-US" kern="0" err="1"/>
              <a:t>collectl</a:t>
            </a:r>
            <a:r>
              <a:rPr lang="en-US" kern="0"/>
              <a:t> data and integrates values across time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235205" y="2647181"/>
            <a:ext cx="46482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35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Diagnostic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27BD-8DF8-47F3-A472-5ADEBA754CA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370013" y="1628800"/>
            <a:ext cx="7513022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¡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2"/>
              <a:buChar char="l"/>
              <a:defRPr sz="1900">
                <a:solidFill>
                  <a:schemeClr val="tx1"/>
                </a:solidFill>
                <a:latin typeface="Verdana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charset="2"/>
              <a:buChar char="¡"/>
              <a:defRPr sz="1900">
                <a:solidFill>
                  <a:schemeClr val="tx1"/>
                </a:solidFill>
                <a:latin typeface="Verdana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charset="2"/>
              <a:buChar char="¡"/>
              <a:defRPr sz="1900">
                <a:solidFill>
                  <a:schemeClr val="tx1"/>
                </a:solidFill>
                <a:latin typeface="Verdana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charset="2"/>
              <a:buChar char="¡"/>
              <a:defRPr sz="1900">
                <a:solidFill>
                  <a:schemeClr val="tx1"/>
                </a:solidFill>
                <a:latin typeface="Verdana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charset="2"/>
              <a:buChar char="¡"/>
              <a:defRPr sz="1900">
                <a:solidFill>
                  <a:schemeClr val="tx1"/>
                </a:solidFill>
                <a:latin typeface="Verdana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charset="2"/>
              <a:buChar char="¡"/>
              <a:defRPr sz="1900"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r>
              <a:rPr lang="en-US" kern="0"/>
              <a:t>Point-in-Time Response Time Graph</a:t>
            </a:r>
          </a:p>
          <a:p>
            <a:pPr marL="0" indent="0" eaLnBrk="1" hangingPunct="1">
              <a:buNone/>
            </a:pPr>
            <a:endParaRPr lang="en-US" kern="0">
              <a:cs typeface="Arial"/>
            </a:endParaRPr>
          </a:p>
          <a:p>
            <a:pPr marL="0" indent="0" eaLnBrk="1" hangingPunct="1">
              <a:buNone/>
            </a:pPr>
            <a:endParaRPr lang="en-US" kern="0">
              <a:cs typeface="Arial"/>
            </a:endParaRPr>
          </a:p>
          <a:p>
            <a:pPr marL="0" indent="0" eaLnBrk="1" hangingPunct="1">
              <a:buNone/>
            </a:pPr>
            <a:endParaRPr lang="en-US" kern="0">
              <a:cs typeface="Arial"/>
            </a:endParaRPr>
          </a:p>
          <a:p>
            <a:pPr marL="0" indent="0" eaLnBrk="1" hangingPunct="1">
              <a:buNone/>
            </a:pPr>
            <a:r>
              <a:rPr lang="en-US" kern="0"/>
              <a:t> </a:t>
            </a:r>
          </a:p>
          <a:p>
            <a:pPr eaLnBrk="1" hangingPunct="1"/>
            <a:r>
              <a:rPr lang="en-US" kern="0"/>
              <a:t>Queue Length Graph</a:t>
            </a:r>
          </a:p>
        </p:txBody>
      </p:sp>
      <p:pic>
        <p:nvPicPr>
          <p:cNvPr id="3" name="Picture 9">
            <a:extLst>
              <a:ext uri="{FF2B5EF4-FFF2-40B4-BE49-F238E27FC236}">
                <a16:creationId xmlns:a16="http://schemas.microsoft.com/office/drawing/2014/main" id="{158D715A-6345-4B8D-9B0D-DEFC422B4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627" y="4729540"/>
            <a:ext cx="5701423" cy="2068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15CE1C77-6147-43AF-ABB4-DC06FD636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612" y="2152650"/>
            <a:ext cx="3267314" cy="209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618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Diagnostic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27BD-8DF8-47F3-A472-5ADEBA754CA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370013" y="1628775"/>
            <a:ext cx="7513637" cy="4351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¡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2"/>
              <a:buChar char="l"/>
              <a:defRPr sz="1900">
                <a:solidFill>
                  <a:schemeClr val="tx1"/>
                </a:solidFill>
                <a:latin typeface="Verdana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charset="2"/>
              <a:buChar char="¡"/>
              <a:defRPr sz="1900">
                <a:solidFill>
                  <a:schemeClr val="tx1"/>
                </a:solidFill>
                <a:latin typeface="Verdana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charset="2"/>
              <a:buChar char="¡"/>
              <a:defRPr sz="1900">
                <a:solidFill>
                  <a:schemeClr val="tx1"/>
                </a:solidFill>
                <a:latin typeface="Verdana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charset="2"/>
              <a:buChar char="¡"/>
              <a:defRPr sz="1900">
                <a:solidFill>
                  <a:schemeClr val="tx1"/>
                </a:solidFill>
                <a:latin typeface="Verdana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charset="2"/>
              <a:buChar char="¡"/>
              <a:defRPr sz="1900">
                <a:solidFill>
                  <a:schemeClr val="tx1"/>
                </a:solidFill>
                <a:latin typeface="Verdana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charset="2"/>
              <a:buChar char="¡"/>
              <a:defRPr sz="1900"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>
              <a:buFont typeface="Courier New" charset="2"/>
              <a:buChar char="o"/>
            </a:pPr>
            <a:r>
              <a:rPr lang="en-US" kern="0"/>
              <a:t>Resource (CPU) Utilization Graph</a:t>
            </a:r>
            <a:endParaRPr lang="en-US">
              <a:cs typeface="Arial"/>
            </a:endParaRPr>
          </a:p>
          <a:p>
            <a:pPr marL="0" indent="0" eaLnBrk="1" hangingPunct="1">
              <a:buNone/>
            </a:pPr>
            <a:endParaRPr lang="en-US" kern="0">
              <a:cs typeface="Arial"/>
            </a:endParaRPr>
          </a:p>
          <a:p>
            <a:pPr marL="0" indent="0" eaLnBrk="1" hangingPunct="1">
              <a:buNone/>
            </a:pPr>
            <a:endParaRPr lang="en-US" kern="0">
              <a:cs typeface="Arial"/>
            </a:endParaRPr>
          </a:p>
          <a:p>
            <a:pPr marL="0" indent="0" eaLnBrk="1" hangingPunct="1">
              <a:buNone/>
            </a:pPr>
            <a:endParaRPr lang="en-US" kern="0">
              <a:cs typeface="Arial"/>
            </a:endParaRPr>
          </a:p>
          <a:p>
            <a:pPr marL="0" indent="0" eaLnBrk="1" hangingPunct="1">
              <a:buNone/>
            </a:pPr>
            <a:endParaRPr lang="en-US" kern="0">
              <a:cs typeface="Arial"/>
            </a:endParaRPr>
          </a:p>
          <a:p>
            <a:pPr marL="0" indent="0" eaLnBrk="1" hangingPunct="1">
              <a:buNone/>
            </a:pPr>
            <a:endParaRPr lang="en-US" kern="0">
              <a:cs typeface="Arial"/>
            </a:endParaRPr>
          </a:p>
          <a:p>
            <a:pPr marL="0" indent="0" eaLnBrk="1" hangingPunct="1">
              <a:buNone/>
            </a:pPr>
            <a:endParaRPr lang="en-US" kern="0">
              <a:cs typeface="Arial"/>
            </a:endParaRPr>
          </a:p>
          <a:p>
            <a:pPr marL="0" indent="0" eaLnBrk="1" hangingPunct="1">
              <a:buNone/>
            </a:pPr>
            <a:endParaRPr lang="en-US" kern="0">
              <a:cs typeface="Arial"/>
            </a:endParaRPr>
          </a:p>
          <a:p>
            <a:pPr eaLnBrk="1" hangingPunct="1">
              <a:buFont typeface="Courier New" charset="2"/>
              <a:buChar char="o"/>
            </a:pPr>
            <a:r>
              <a:rPr lang="en-US" kern="0">
                <a:cs typeface="Arial"/>
              </a:rPr>
              <a:t>Downstream Service Time Graph. Similar to </a:t>
            </a:r>
            <a:r>
              <a:rPr lang="en-US" kern="0" err="1">
                <a:cs typeface="Arial"/>
              </a:rPr>
              <a:t>PiT</a:t>
            </a:r>
            <a:r>
              <a:rPr lang="en-US" kern="0">
                <a:cs typeface="Arial"/>
              </a:rPr>
              <a:t> graph but generated for each node.</a:t>
            </a:r>
            <a:endParaRPr lang="en-US">
              <a:cs typeface="Arial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88" y="2324100"/>
            <a:ext cx="6336704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217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Importance of N-Tier Systems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5C891-94B0-490A-9A76-4DA5C74C687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70013" y="1827213"/>
            <a:ext cx="7313612" cy="41148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charset="2"/>
              <a:buChar char="¡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2"/>
              <a:buChar char="l"/>
              <a:defRPr sz="1900">
                <a:solidFill>
                  <a:schemeClr val="tx1"/>
                </a:solidFill>
                <a:latin typeface="Verdana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charset="2"/>
              <a:buChar char="¡"/>
              <a:defRPr sz="1900">
                <a:solidFill>
                  <a:schemeClr val="tx1"/>
                </a:solidFill>
                <a:latin typeface="Verdana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charset="2"/>
              <a:buChar char="¡"/>
              <a:defRPr sz="1900">
                <a:solidFill>
                  <a:schemeClr val="tx1"/>
                </a:solidFill>
                <a:latin typeface="Verdana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charset="2"/>
              <a:buChar char="¡"/>
              <a:defRPr sz="1900">
                <a:solidFill>
                  <a:schemeClr val="tx1"/>
                </a:solidFill>
                <a:latin typeface="Verdana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charset="2"/>
              <a:buChar char="¡"/>
              <a:defRPr sz="1900">
                <a:solidFill>
                  <a:schemeClr val="tx1"/>
                </a:solidFill>
                <a:latin typeface="Verdana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charset="2"/>
              <a:buChar char="¡"/>
              <a:defRPr sz="1900"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r>
              <a:rPr lang="en-US" kern="0"/>
              <a:t>Scalable distributed architecture</a:t>
            </a:r>
          </a:p>
          <a:p>
            <a:pPr lvl="1" eaLnBrk="1" hangingPunct="1"/>
            <a:r>
              <a:rPr lang="en-US" kern="0"/>
              <a:t>Division of labor for low-latency tasks</a:t>
            </a:r>
          </a:p>
          <a:p>
            <a:pPr lvl="1" eaLnBrk="1" hangingPunct="1"/>
            <a:r>
              <a:rPr lang="en-US" kern="0"/>
              <a:t>Web servers for parsing/HTML handling</a:t>
            </a:r>
          </a:p>
          <a:p>
            <a:pPr lvl="1" eaLnBrk="1" hangingPunct="1"/>
            <a:r>
              <a:rPr lang="en-US" kern="0"/>
              <a:t>App servers for business logic handling</a:t>
            </a:r>
          </a:p>
          <a:p>
            <a:pPr lvl="1" eaLnBrk="1" hangingPunct="1"/>
            <a:r>
              <a:rPr lang="en-US" kern="0"/>
              <a:t>DB servers for consistent data management</a:t>
            </a:r>
          </a:p>
          <a:p>
            <a:pPr eaLnBrk="1" hangingPunct="1"/>
            <a:r>
              <a:rPr lang="en-US" kern="0"/>
              <a:t>Separation of stateless from </a:t>
            </a:r>
            <a:r>
              <a:rPr lang="en-US" kern="0" err="1"/>
              <a:t>stateful</a:t>
            </a:r>
            <a:endParaRPr lang="en-US" kern="0"/>
          </a:p>
          <a:p>
            <a:pPr lvl="1" eaLnBrk="1" hangingPunct="1"/>
            <a:r>
              <a:rPr lang="en-US" kern="0"/>
              <a:t>DB servers handle the difficult state part</a:t>
            </a:r>
          </a:p>
          <a:p>
            <a:pPr lvl="1" eaLnBrk="1" hangingPunct="1"/>
            <a:r>
              <a:rPr lang="en-US" kern="0"/>
              <a:t>Web and App servers are “stateless” so more instances can be easily added, if needed</a:t>
            </a:r>
          </a:p>
          <a:p>
            <a:pPr eaLnBrk="1" hangingPunct="1"/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17522145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MilliAnalyst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3" y="1827213"/>
            <a:ext cx="7313612" cy="4421187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Uniform data interface consisting of three entities:</a:t>
            </a:r>
          </a:p>
          <a:p>
            <a:pPr lvl="1"/>
            <a:r>
              <a:rPr lang="en-US" err="1"/>
              <a:t>PointinTime</a:t>
            </a:r>
            <a:r>
              <a:rPr lang="en-US"/>
              <a:t> </a:t>
            </a:r>
          </a:p>
          <a:p>
            <a:pPr lvl="1"/>
            <a:r>
              <a:rPr lang="en-US" err="1"/>
              <a:t>DownstreamServiceTime</a:t>
            </a:r>
            <a:r>
              <a:rPr lang="en-US"/>
              <a:t> (DST)</a:t>
            </a:r>
          </a:p>
          <a:p>
            <a:pPr lvl="1"/>
            <a:r>
              <a:rPr lang="en-US" err="1"/>
              <a:t>ResourceObservations</a:t>
            </a:r>
            <a:endParaRPr lang="en-US"/>
          </a:p>
          <a:p>
            <a:r>
              <a:rPr lang="en-US"/>
              <a:t>Each of these entities can have a variable number of number of attributes </a:t>
            </a:r>
          </a:p>
          <a:p>
            <a:r>
              <a:rPr lang="en-US"/>
              <a:t>Experiment specification impacts this, i.e. the number of nodes determines the number of DST attributes</a:t>
            </a:r>
          </a:p>
          <a:p>
            <a:r>
              <a:rPr lang="en-US"/>
              <a:t>Number of attributes can also depend on characteristics that might not be known prior to running an experiment, such as a node’s number of CPUs, cores, NICs or disks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27BD-8DF8-47F3-A472-5ADEBA754CA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989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Method needs to handle this variable number of attributes, i.e. no fixed schemas</a:t>
            </a:r>
          </a:p>
          <a:p>
            <a:r>
              <a:rPr lang="en-US"/>
              <a:t>Method needs to be able to integrate data across time and space</a:t>
            </a:r>
          </a:p>
          <a:p>
            <a:r>
              <a:rPr lang="en-US"/>
              <a:t>Representation needs to be able to handle data anomalies and support efficient filtering and retrieval of small data subsets across all of the measurements</a:t>
            </a:r>
          </a:p>
          <a:p>
            <a:r>
              <a:rPr lang="en-US"/>
              <a:t>Support graph-based reasoning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27BD-8DF8-47F3-A472-5ADEBA754CA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174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err="1"/>
              <a:t>Millibottleneck</a:t>
            </a:r>
            <a:r>
              <a:rPr kumimoji="1" lang="en-US"/>
              <a:t> Summary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370013" y="1827212"/>
            <a:ext cx="7313612" cy="4698132"/>
          </a:xfrm>
        </p:spPr>
        <p:txBody>
          <a:bodyPr>
            <a:normAutofit lnSpcReduction="10000"/>
          </a:bodyPr>
          <a:lstStyle/>
          <a:p>
            <a:pPr marL="447675" lvl="1" indent="-447675" defTabSz="914400">
              <a:lnSpc>
                <a:spcPct val="80000"/>
              </a:lnSpc>
              <a:spcBef>
                <a:spcPts val="1800"/>
              </a:spcBef>
              <a:buClr>
                <a:srgbClr val="002060"/>
              </a:buClr>
              <a:buFont typeface="Wingdings" pitchFamily="2" charset="2"/>
              <a:buChar char="p"/>
            </a:pPr>
            <a:r>
              <a:rPr lang="en-US" altLang="ja-JP" sz="3200" err="1"/>
              <a:t>Millibottlenecks</a:t>
            </a:r>
            <a:r>
              <a:rPr lang="en-US" altLang="ja-JP" sz="3200"/>
              <a:t> </a:t>
            </a:r>
            <a:r>
              <a:rPr lang="en-US" altLang="ja-JP" sz="3200">
                <a:solidFill>
                  <a:srgbClr val="0075CC"/>
                </a:solidFill>
              </a:rPr>
              <a:t>happen in different system layers</a:t>
            </a:r>
            <a:endParaRPr lang="en-US" altLang="ja-JP" sz="3200"/>
          </a:p>
          <a:p>
            <a:pPr lvl="1" defTabSz="914400">
              <a:lnSpc>
                <a:spcPct val="90000"/>
              </a:lnSpc>
              <a:spcBef>
                <a:spcPts val="400"/>
              </a:spcBef>
            </a:pPr>
            <a:r>
              <a:rPr lang="en-US" altLang="ja-JP"/>
              <a:t>System software: Java garbage collection</a:t>
            </a:r>
          </a:p>
          <a:p>
            <a:pPr lvl="1" defTabSz="914400">
              <a:lnSpc>
                <a:spcPct val="90000"/>
              </a:lnSpc>
              <a:spcBef>
                <a:spcPts val="400"/>
              </a:spcBef>
            </a:pPr>
            <a:r>
              <a:rPr lang="en-US" altLang="ja-JP"/>
              <a:t>Processor architecture: DVFS</a:t>
            </a:r>
          </a:p>
          <a:p>
            <a:pPr lvl="1" defTabSz="914400">
              <a:lnSpc>
                <a:spcPct val="90000"/>
              </a:lnSpc>
              <a:spcBef>
                <a:spcPts val="400"/>
              </a:spcBef>
            </a:pPr>
            <a:r>
              <a:rPr lang="en-US" altLang="ja-JP"/>
              <a:t>Application Virtual Machine consolidation</a:t>
            </a:r>
          </a:p>
          <a:p>
            <a:pPr marL="447675" lvl="1" indent="-447675" defTabSz="914400">
              <a:spcBef>
                <a:spcPts val="2400"/>
              </a:spcBef>
              <a:buClr>
                <a:srgbClr val="002060"/>
              </a:buClr>
              <a:buFont typeface="Wingdings" pitchFamily="2" charset="2"/>
              <a:buChar char="p"/>
            </a:pPr>
            <a:r>
              <a:rPr lang="en-US" altLang="ja-JP" sz="3200"/>
              <a:t>Though </a:t>
            </a:r>
            <a:r>
              <a:rPr lang="en-US" altLang="ja-JP" sz="3200" b="1">
                <a:solidFill>
                  <a:srgbClr val="00B050"/>
                </a:solidFill>
              </a:rPr>
              <a:t>short-lived</a:t>
            </a:r>
            <a:r>
              <a:rPr lang="en-US" altLang="ja-JP" sz="3200"/>
              <a:t>, </a:t>
            </a:r>
            <a:r>
              <a:rPr lang="en-US" altLang="ja-JP" sz="3200" err="1"/>
              <a:t>millibottlenecks</a:t>
            </a:r>
            <a:r>
              <a:rPr lang="en-US" altLang="ja-JP" sz="3200"/>
              <a:t> have </a:t>
            </a:r>
            <a:r>
              <a:rPr lang="en-US" altLang="ja-JP" sz="3200" b="1">
                <a:solidFill>
                  <a:srgbClr val="FF0000"/>
                </a:solidFill>
              </a:rPr>
              <a:t>big impact </a:t>
            </a:r>
            <a:r>
              <a:rPr lang="en-US" altLang="ja-JP" sz="3200"/>
              <a:t>on n-tier application performance</a:t>
            </a:r>
          </a:p>
          <a:p>
            <a:pPr lvl="1" defTabSz="914400">
              <a:spcBef>
                <a:spcPts val="400"/>
              </a:spcBef>
            </a:pPr>
            <a:r>
              <a:rPr lang="en-US" altLang="ja-JP"/>
              <a:t>VLRT requests</a:t>
            </a:r>
          </a:p>
          <a:p>
            <a:pPr lvl="1" defTabSz="914400">
              <a:spcBef>
                <a:spcPts val="400"/>
              </a:spcBef>
            </a:pPr>
            <a:r>
              <a:rPr lang="en-US" altLang="ja-JP"/>
              <a:t>Queue amplification from n-tier system component dependencies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1F253055-7263-2040-86A3-B4DE91530F8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6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669"/>
    </mc:Choice>
    <mc:Fallback xmlns="">
      <p:transition spd="slow" advTm="40669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Discussion on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Three kinds of solutions for Latency Long Tail Problem</a:t>
            </a:r>
          </a:p>
          <a:p>
            <a:pPr lvl="1"/>
            <a:r>
              <a:rPr lang="en-US"/>
              <a:t>Bug-fix, specific solutions for each cause (many causes, not all can be fixed)</a:t>
            </a:r>
          </a:p>
          <a:p>
            <a:pPr lvl="1"/>
            <a:r>
              <a:rPr lang="en-US"/>
              <a:t>General solutions for transient bottlenecks (primarily improved queue management)</a:t>
            </a:r>
          </a:p>
          <a:p>
            <a:pPr lvl="1"/>
            <a:r>
              <a:rPr lang="en-US"/>
              <a:t>Last-resort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27BD-8DF8-47F3-A472-5ADEBA754CA4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439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Bug-Fix, Specific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Some cases can be “fixed”</a:t>
            </a:r>
          </a:p>
          <a:p>
            <a:pPr lvl="1"/>
            <a:r>
              <a:rPr lang="en-US"/>
              <a:t>Java GC in JVM 1.5 was “fixed” in JVM 1.6</a:t>
            </a:r>
          </a:p>
          <a:p>
            <a:pPr lvl="1"/>
            <a:r>
              <a:rPr lang="en-US"/>
              <a:t>DVFS anti-synchrony can be “fixed” by changing control periods (some complications)</a:t>
            </a:r>
          </a:p>
          <a:p>
            <a:r>
              <a:rPr lang="en-US"/>
              <a:t>Other cases are harder to fix</a:t>
            </a:r>
          </a:p>
          <a:p>
            <a:pPr lvl="1"/>
            <a:r>
              <a:rPr lang="en-US"/>
              <a:t>VM consolidation case (noisy neighbor) is really non-deterministic</a:t>
            </a:r>
          </a:p>
          <a:p>
            <a:pPr lvl="1"/>
            <a:r>
              <a:rPr lang="en-US"/>
              <a:t>Kernel daemon processes (many)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27BD-8DF8-47F3-A472-5ADEBA754CA4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374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More General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Approaches that address transient bottlenecks (instead of specific “bugs”)</a:t>
            </a:r>
          </a:p>
          <a:p>
            <a:pPr lvl="1"/>
            <a:r>
              <a:rPr lang="en-US"/>
              <a:t>3 stages: (1) transient bottleneck formation, (2) queue amplification, (3) packet retransmission</a:t>
            </a:r>
          </a:p>
          <a:p>
            <a:r>
              <a:rPr lang="en-US"/>
              <a:t>(1) Transient bottleneck detection and remedial action (e.g., disruption)</a:t>
            </a:r>
          </a:p>
          <a:p>
            <a:pPr lvl="1"/>
            <a:r>
              <a:rPr lang="en-US"/>
              <a:t>Difficult, due to the short lifespan of transient bottlenecks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27BD-8DF8-47F3-A472-5ADEBA754CA4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849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(2) Disrupting Queue Amplification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Deeper queues </a:t>
            </a:r>
          </a:p>
          <a:p>
            <a:pPr lvl="1"/>
            <a:r>
              <a:rPr lang="en-US" dirty="0"/>
              <a:t>They only postpone queue overflow, but they create queue bloat problem (very bad)</a:t>
            </a:r>
          </a:p>
          <a:p>
            <a:r>
              <a:rPr lang="en-US" dirty="0"/>
              <a:t>Differentiated classes of services </a:t>
            </a:r>
          </a:p>
          <a:p>
            <a:pPr lvl="1"/>
            <a:r>
              <a:rPr lang="en-US" dirty="0"/>
              <a:t>Let short tasks “get around” long tasks</a:t>
            </a:r>
          </a:p>
          <a:p>
            <a:pPr lvl="1"/>
            <a:r>
              <a:rPr lang="en-US" dirty="0"/>
              <a:t>Current research topic</a:t>
            </a:r>
          </a:p>
          <a:p>
            <a:r>
              <a:rPr lang="en-US" dirty="0"/>
              <a:t>(3) Packet retransmission</a:t>
            </a:r>
          </a:p>
          <a:p>
            <a:pPr lvl="1"/>
            <a:r>
              <a:rPr lang="en-US" dirty="0"/>
              <a:t>Requires prevention, same as (2)</a:t>
            </a:r>
          </a:p>
          <a:p>
            <a:pPr lvl="1"/>
            <a:r>
              <a:rPr lang="en-US" dirty="0"/>
              <a:t>New Linux TCP timeout (1 sec instead of 3sec)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27BD-8DF8-47F3-A472-5ADEBA754CA4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9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Last-Resort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Zero knowledge on causes; just maintain very low utilization on all resources (CPU)</a:t>
            </a:r>
          </a:p>
          <a:p>
            <a:pPr lvl="1"/>
            <a:r>
              <a:rPr lang="en-US"/>
              <a:t>A “safe” utilization cap depend on many factors, including </a:t>
            </a:r>
            <a:r>
              <a:rPr lang="en-US" err="1"/>
              <a:t>burstiness</a:t>
            </a:r>
            <a:r>
              <a:rPr lang="en-US"/>
              <a:t> of workload</a:t>
            </a:r>
          </a:p>
          <a:p>
            <a:r>
              <a:rPr lang="en-US"/>
              <a:t>Turns out to be the most popular solution</a:t>
            </a:r>
          </a:p>
          <a:p>
            <a:pPr lvl="1"/>
            <a:r>
              <a:rPr lang="en-US"/>
              <a:t>Gartner reports on average data center server utilization: 18%; other reports as low as 6%</a:t>
            </a:r>
          </a:p>
          <a:p>
            <a:pPr lvl="1"/>
            <a:r>
              <a:rPr lang="en-US"/>
              <a:t>Google reports 30% (including batch jobs)</a:t>
            </a:r>
          </a:p>
          <a:p>
            <a:r>
              <a:rPr lang="en-US"/>
              <a:t>Obviously not an ideal situation for ROI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27BD-8DF8-47F3-A472-5ADEBA754CA4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905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Research Challenges in Clouds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ROI can be improved (a lot)</a:t>
            </a:r>
          </a:p>
          <a:p>
            <a:r>
              <a:rPr lang="en-US" dirty="0"/>
              <a:t>A challenging problem: latency long tail</a:t>
            </a:r>
          </a:p>
          <a:p>
            <a:pPr lvl="1"/>
            <a:r>
              <a:rPr lang="en-US" dirty="0"/>
              <a:t>Very long response time (VLRT) requests</a:t>
            </a:r>
          </a:p>
          <a:p>
            <a:pPr lvl="1"/>
            <a:r>
              <a:rPr lang="en-US" dirty="0"/>
              <a:t>Difficult to reproduce, almost invisible</a:t>
            </a:r>
          </a:p>
          <a:p>
            <a:pPr lvl="1"/>
            <a:r>
              <a:rPr lang="en-US" dirty="0"/>
              <a:t>We found 3, but there are many more</a:t>
            </a:r>
          </a:p>
          <a:p>
            <a:r>
              <a:rPr lang="en-US" dirty="0"/>
              <a:t>Cause-specific bug fixes are limited to each case</a:t>
            </a:r>
          </a:p>
          <a:p>
            <a:pPr lvl="1"/>
            <a:r>
              <a:rPr lang="en-US" dirty="0"/>
              <a:t>Transient bottlenecks as a simple model for more generic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27BD-8DF8-47F3-A472-5ADEBA754CA4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472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C6F12-9A20-431C-AD3B-78FFD16E3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Management and Cloud Experimentation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1D9DC-7895-427B-BB52-7638E928B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dependencies are unknown </a:t>
            </a:r>
            <a:r>
              <a:rPr lang="en-US" i="1" dirty="0"/>
              <a:t>a priori</a:t>
            </a:r>
          </a:p>
          <a:p>
            <a:r>
              <a:rPr lang="en-US" dirty="0"/>
              <a:t>Deploying and executing experiments would fail, i.e. unmet dependency</a:t>
            </a:r>
          </a:p>
          <a:p>
            <a:r>
              <a:rPr lang="en-US" dirty="0"/>
              <a:t>Building new toolchain to account for dependencies more explicitly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80A8C-8114-4FDD-A8EE-2CD6ED55F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27BD-8DF8-47F3-A472-5ADEBA754CA4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16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Latency Long Tail Problem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70013" y="1827213"/>
            <a:ext cx="7313612" cy="1601787"/>
          </a:xfrm>
        </p:spPr>
        <p:txBody>
          <a:bodyPr/>
          <a:lstStyle/>
          <a:p>
            <a:r>
              <a:rPr lang="en-US"/>
              <a:t>At moderate CPU utilization levels (about 60% at 9000 users), 4% of requests take several seconds, instead of milliseconds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5C891-94B0-490A-9A76-4DA5C74C6871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30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429000"/>
            <a:ext cx="6270198" cy="3314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31279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WED-Make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idx="1"/>
          </p:nvPr>
        </p:nvSpPr>
        <p:spPr>
          <a:xfrm>
            <a:off x="914400" y="1827213"/>
            <a:ext cx="8121535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indent="-457200">
              <a:buFont typeface="Courier New" panose="02070309020205020404" pitchFamily="49" charset="0"/>
              <a:buChar char="o"/>
            </a:pPr>
            <a:r>
              <a:rPr lang="pt-BR" sz="2400" dirty="0"/>
              <a:t>A build automation tool</a:t>
            </a:r>
            <a:endParaRPr sz="2400" dirty="0"/>
          </a:p>
          <a:p>
            <a:pPr marL="571500" indent="-457200">
              <a:buFont typeface="Courier New" panose="02070309020205020404" pitchFamily="49" charset="0"/>
              <a:buChar char="o"/>
            </a:pPr>
            <a:r>
              <a:rPr lang="pt-BR" sz="2400" dirty="0"/>
              <a:t>Declarative syntax</a:t>
            </a:r>
            <a:endParaRPr sz="2400" dirty="0"/>
          </a:p>
          <a:p>
            <a:pPr marL="571500" indent="-457200">
              <a:buFont typeface="Courier New" panose="02070309020205020404" pitchFamily="49" charset="0"/>
              <a:buChar char="o"/>
            </a:pPr>
            <a:r>
              <a:rPr lang="pt-BR" sz="2400" dirty="0"/>
              <a:t>Explicit dependencies for the execution of each task</a:t>
            </a:r>
            <a:endParaRPr sz="2400" dirty="0"/>
          </a:p>
          <a:p>
            <a:pPr marL="571500" indent="-457200">
              <a:buFont typeface="Courier New" panose="02070309020205020404" pitchFamily="49" charset="0"/>
              <a:buChar char="o"/>
            </a:pPr>
            <a:r>
              <a:rPr lang="pt-BR" sz="2400" dirty="0"/>
              <a:t>Dependencies collectively determine the execution order of tasks</a:t>
            </a:r>
            <a:endParaRPr sz="2400" dirty="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5363" y="4090285"/>
            <a:ext cx="5242221" cy="2569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3647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Experiment Configuration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0794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The initial execution state is defined in a plain Bash script file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Initial valuation of variables, i.e., configuration parameters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725" y="1996075"/>
            <a:ext cx="7448550" cy="36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3647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WED-Makefile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0794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Event-based, data-driven workflow specification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Composed by a name, an initial guard (start condition), a final guard (stop condition), and a collection of tasks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Task: name + guard (list of dependencies to be satisfied) + bash (script to be run when guard is satisfied)</a:t>
            </a:r>
            <a:endParaRPr b="1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238" y="3159700"/>
            <a:ext cx="3800475" cy="25717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1" name="Google Shape;71;p15"/>
          <p:cNvSpPr txBox="1"/>
          <p:nvPr/>
        </p:nvSpPr>
        <p:spPr>
          <a:xfrm>
            <a:off x="12300250" y="5260400"/>
            <a:ext cx="73359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8863" y="3159700"/>
            <a:ext cx="3533775" cy="23812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3647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Example: Installation of the Apache HTTP server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788" y="1311225"/>
            <a:ext cx="8722424" cy="423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3647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Example: Configuration of mod_jk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800" y="1457050"/>
            <a:ext cx="8712400" cy="394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3647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Control-flow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0794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Whenever the global execution state (i.e., the values of global variables) is updated, guards of all tasks are evaluated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If a guard is satisfied, the execution of its associated Bash script is triggered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The execution of a Bash script updates the global execution state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The loop continues until the final guard (stop condition) is satisfied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526" y="2890375"/>
            <a:ext cx="7464951" cy="371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3647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Runtime System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450" y="3421325"/>
            <a:ext cx="7077075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10794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WED-Make parses a WED-Makefile and generates SQL code to be installed on a database server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SQL triggers and stored procedures manage the execution of WED-Makefile instances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Transactional execution: ACID transactions wrap the execution of tasks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Latency Long Tail: A Serious Research Challenge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No system resource is near saturation</a:t>
            </a:r>
          </a:p>
          <a:p>
            <a:pPr lvl="1"/>
            <a:r>
              <a:rPr lang="en-US"/>
              <a:t>Very Long Response Time (VLRT) requests start to appear at moderate utilization levels (often at 50% or lower)</a:t>
            </a:r>
          </a:p>
          <a:p>
            <a:r>
              <a:rPr lang="en-US"/>
              <a:t>VLRT requests themselves are not bugs:</a:t>
            </a:r>
          </a:p>
          <a:p>
            <a:pPr lvl="1"/>
            <a:r>
              <a:rPr lang="en-US"/>
              <a:t>They only take milliseconds when run by themselves</a:t>
            </a:r>
          </a:p>
          <a:p>
            <a:pPr lvl="1"/>
            <a:r>
              <a:rPr lang="en-US"/>
              <a:t>Each run presents different VLRT requests</a:t>
            </a:r>
          </a:p>
          <a:p>
            <a:r>
              <a:rPr lang="en-US"/>
              <a:t>VLRT requests appear and disappear too quickly for most monitoring tools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5C891-94B0-490A-9A76-4DA5C74C687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27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Tooling Requirements for Diagnosing Latency Long 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Event monitoring</a:t>
            </a:r>
          </a:p>
          <a:p>
            <a:r>
              <a:rPr lang="en-US"/>
              <a:t>Resource monitoring</a:t>
            </a:r>
          </a:p>
          <a:p>
            <a:r>
              <a:rPr lang="en-US"/>
              <a:t>Sophisticated analytics</a:t>
            </a:r>
          </a:p>
          <a:p>
            <a:pPr lvl="1"/>
            <a:r>
              <a:rPr lang="en-US"/>
              <a:t>Dependency graphs</a:t>
            </a:r>
          </a:p>
          <a:p>
            <a:r>
              <a:rPr lang="en-US"/>
              <a:t>Orthogonal needs:</a:t>
            </a:r>
          </a:p>
          <a:p>
            <a:pPr lvl="1"/>
            <a:r>
              <a:rPr lang="en-US"/>
              <a:t>Enormous data variety challenge demands </a:t>
            </a:r>
            <a:r>
              <a:rPr lang="en-US">
                <a:sym typeface="Wingdings" panose="05000000000000000000" pitchFamily="2" charset="2"/>
              </a:rPr>
              <a:t>clever parsing techniques</a:t>
            </a:r>
          </a:p>
          <a:p>
            <a:pPr lvl="1"/>
            <a:r>
              <a:rPr lang="en-US">
                <a:sym typeface="Wingdings" panose="05000000000000000000" pitchFamily="2" charset="2"/>
              </a:rPr>
              <a:t>Bottom-up and top-down analytical procedures to manage uncertainty with respect to “true” root cause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27BD-8DF8-47F3-A472-5ADEBA754CA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40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/>
              <a:t>Web-Facing Multi-Tier Apps</a:t>
            </a: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53055-7263-2040-86A3-B4DE91530F8D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930" y="3392843"/>
            <a:ext cx="7031097" cy="3420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コンテンツ プレースホルダ 14"/>
          <p:cNvSpPr>
            <a:spLocks noGrp="1"/>
          </p:cNvSpPr>
          <p:nvPr/>
        </p:nvSpPr>
        <p:spPr>
          <a:xfrm>
            <a:off x="1083930" y="1556792"/>
            <a:ext cx="7833430" cy="1728192"/>
          </a:xfrm>
          <a:prstGeom prst="rect">
            <a:avLst/>
          </a:prstGeom>
        </p:spPr>
        <p:txBody>
          <a:bodyPr/>
          <a:lstStyle>
            <a:lvl1pPr marL="358775" indent="-358775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" pitchFamily="2" charset="2"/>
              <a:buChar char="p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2050" indent="-293688" algn="l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Example: </a:t>
            </a:r>
            <a:r>
              <a:rPr lang="en-US" err="1"/>
              <a:t>RUBBoS</a:t>
            </a:r>
            <a:r>
              <a:rPr lang="en-US"/>
              <a:t> benchmark based on Slashdot</a:t>
            </a:r>
          </a:p>
          <a:p>
            <a:pPr lvl="1"/>
            <a:r>
              <a:rPr lang="en-US"/>
              <a:t>Sample configuration (1/2/1/2)</a:t>
            </a:r>
          </a:p>
        </p:txBody>
      </p:sp>
    </p:spTree>
    <p:extLst>
      <p:ext uri="{BB962C8B-B14F-4D97-AF65-F5344CB8AC3E}">
        <p14:creationId xmlns:p14="http://schemas.microsoft.com/office/powerpoint/2010/main" val="2271228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milliMonitor</a:t>
            </a:r>
            <a:r>
              <a:rPr lang="en-US"/>
              <a:t> – alpha </a:t>
            </a:r>
            <a:r>
              <a:rPr lang="en-US" sz="2800"/>
              <a:t>(v0.1)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27BD-8DF8-47F3-A472-5ADEBA754CA4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71" y="1616224"/>
            <a:ext cx="8234979" cy="463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118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milliMonitor</a:t>
            </a:r>
            <a:r>
              <a:rPr lang="en-US"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Each component aligns with one of the phases of our pipeline</a:t>
            </a:r>
          </a:p>
          <a:p>
            <a:r>
              <a:rPr lang="en-US"/>
              <a:t>Generate Experiment – specifying an experiment and generating artifacts</a:t>
            </a:r>
          </a:p>
          <a:p>
            <a:r>
              <a:rPr lang="en-US"/>
              <a:t>Execute Experiment – automatically provisioning a cloud and deploying the artifacts</a:t>
            </a:r>
          </a:p>
          <a:p>
            <a:r>
              <a:rPr lang="en-US"/>
              <a:t>Analyze Experimental Data – automatically collecting, parsing and reasoning over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27BD-8DF8-47F3-A472-5ADEBA754CA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5951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Eclipse">
  <a:themeElements>
    <a:clrScheme name="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Eclips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clipse 1">
    <a:dk1>
      <a:srgbClr val="000000"/>
    </a:dk1>
    <a:lt1>
      <a:srgbClr val="FFFFFF"/>
    </a:lt1>
    <a:dk2>
      <a:srgbClr val="006666"/>
    </a:dk2>
    <a:lt2>
      <a:srgbClr val="5F5F5F"/>
    </a:lt2>
    <a:accent1>
      <a:srgbClr val="33CCCC"/>
    </a:accent1>
    <a:accent2>
      <a:srgbClr val="99CCCC"/>
    </a:accent2>
    <a:accent3>
      <a:srgbClr val="FFFFFF"/>
    </a:accent3>
    <a:accent4>
      <a:srgbClr val="000000"/>
    </a:accent4>
    <a:accent5>
      <a:srgbClr val="ADE2E2"/>
    </a:accent5>
    <a:accent6>
      <a:srgbClr val="8AB9B9"/>
    </a:accent6>
    <a:hlink>
      <a:srgbClr val="006666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Eclipse 1">
    <a:dk1>
      <a:srgbClr val="000000"/>
    </a:dk1>
    <a:lt1>
      <a:srgbClr val="FFFFFF"/>
    </a:lt1>
    <a:dk2>
      <a:srgbClr val="006666"/>
    </a:dk2>
    <a:lt2>
      <a:srgbClr val="5F5F5F"/>
    </a:lt2>
    <a:accent1>
      <a:srgbClr val="33CCCC"/>
    </a:accent1>
    <a:accent2>
      <a:srgbClr val="99CCCC"/>
    </a:accent2>
    <a:accent3>
      <a:srgbClr val="FFFFFF"/>
    </a:accent3>
    <a:accent4>
      <a:srgbClr val="000000"/>
    </a:accent4>
    <a:accent5>
      <a:srgbClr val="ADE2E2"/>
    </a:accent5>
    <a:accent6>
      <a:srgbClr val="8AB9B9"/>
    </a:accent6>
    <a:hlink>
      <a:srgbClr val="006666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Eclipse 1">
    <a:dk1>
      <a:srgbClr val="000000"/>
    </a:dk1>
    <a:lt1>
      <a:srgbClr val="FFFFFF"/>
    </a:lt1>
    <a:dk2>
      <a:srgbClr val="006666"/>
    </a:dk2>
    <a:lt2>
      <a:srgbClr val="5F5F5F"/>
    </a:lt2>
    <a:accent1>
      <a:srgbClr val="33CCCC"/>
    </a:accent1>
    <a:accent2>
      <a:srgbClr val="99CCCC"/>
    </a:accent2>
    <a:accent3>
      <a:srgbClr val="FFFFFF"/>
    </a:accent3>
    <a:accent4>
      <a:srgbClr val="000000"/>
    </a:accent4>
    <a:accent5>
      <a:srgbClr val="ADE2E2"/>
    </a:accent5>
    <a:accent6>
      <a:srgbClr val="8AB9B9"/>
    </a:accent6>
    <a:hlink>
      <a:srgbClr val="006666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2506</Words>
  <Application>Microsoft Office PowerPoint</Application>
  <PresentationFormat>On-screen Show (4:3)</PresentationFormat>
  <Paragraphs>346</Paragraphs>
  <Slides>46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46</vt:i4>
      </vt:variant>
    </vt:vector>
  </HeadingPairs>
  <TitlesOfParts>
    <vt:vector size="59" baseType="lpstr">
      <vt:lpstr>굴림</vt:lpstr>
      <vt:lpstr>ＭＳ Ｐゴシック</vt:lpstr>
      <vt:lpstr>Arial</vt:lpstr>
      <vt:lpstr>Bookman Old Style</vt:lpstr>
      <vt:lpstr>Courier New</vt:lpstr>
      <vt:lpstr>Gill Sans MT</vt:lpstr>
      <vt:lpstr>Times New Roman</vt:lpstr>
      <vt:lpstr>Verdana</vt:lpstr>
      <vt:lpstr>Wingdings</vt:lpstr>
      <vt:lpstr>Wingdings 3</vt:lpstr>
      <vt:lpstr>Eclipse</vt:lpstr>
      <vt:lpstr>Origin</vt:lpstr>
      <vt:lpstr>Simple Light</vt:lpstr>
      <vt:lpstr>Automated Cloud Management through Experimental Measurements</vt:lpstr>
      <vt:lpstr>“NewElba” Focus and Publications</vt:lpstr>
      <vt:lpstr>Importance of N-Tier Systems</vt:lpstr>
      <vt:lpstr>Latency Long Tail Problem</vt:lpstr>
      <vt:lpstr>Latency Long Tail: A Serious Research Challenge</vt:lpstr>
      <vt:lpstr>Tooling Requirements for Diagnosing Latency Long Tail</vt:lpstr>
      <vt:lpstr>Web-Facing Multi-Tier Apps</vt:lpstr>
      <vt:lpstr>milliMonitor – alpha (v0.1)</vt:lpstr>
      <vt:lpstr>milliMonitor Overview</vt:lpstr>
      <vt:lpstr>milliMonitor High Level Design</vt:lpstr>
      <vt:lpstr>Assumptions &amp; Base Requirements</vt:lpstr>
      <vt:lpstr>Generate Experiment</vt:lpstr>
      <vt:lpstr>Experiment Specification</vt:lpstr>
      <vt:lpstr>Example Experiment XML</vt:lpstr>
      <vt:lpstr>Example Template</vt:lpstr>
      <vt:lpstr>Example Generated Script</vt:lpstr>
      <vt:lpstr>Execute Experiment</vt:lpstr>
      <vt:lpstr>event mScopeMonitors</vt:lpstr>
      <vt:lpstr>Apache Example</vt:lpstr>
      <vt:lpstr>resource mScopeMonitors</vt:lpstr>
      <vt:lpstr>Collectl Example</vt:lpstr>
      <vt:lpstr>Analyze Experiment</vt:lpstr>
      <vt:lpstr>milliScope Dataflow &amp; Architecture</vt:lpstr>
      <vt:lpstr>Other parsers</vt:lpstr>
      <vt:lpstr>mScopeDataTransformer Design</vt:lpstr>
      <vt:lpstr>Parsing and Data Integration Approach - Collectl Example</vt:lpstr>
      <vt:lpstr>Processing Resource Monitor Data</vt:lpstr>
      <vt:lpstr>Example Diagnostic Graphs</vt:lpstr>
      <vt:lpstr>Example Diagnostic Graphs</vt:lpstr>
      <vt:lpstr>MilliAnalyst</vt:lpstr>
      <vt:lpstr>PowerPoint Presentation</vt:lpstr>
      <vt:lpstr>Millibottleneck Summary</vt:lpstr>
      <vt:lpstr>Discussion on Solutions</vt:lpstr>
      <vt:lpstr>Bug-Fix, Specific Solutions</vt:lpstr>
      <vt:lpstr>More General Solutions</vt:lpstr>
      <vt:lpstr>(2) Disrupting Queue Amplification</vt:lpstr>
      <vt:lpstr>Last-Resort Solution</vt:lpstr>
      <vt:lpstr>Research Challenges in Clouds</vt:lpstr>
      <vt:lpstr>Dependency Management and Cloud Experimentation</vt:lpstr>
      <vt:lpstr>WED-Make</vt:lpstr>
      <vt:lpstr>Experiment Configuration</vt:lpstr>
      <vt:lpstr>WED-Makefile</vt:lpstr>
      <vt:lpstr>Example: Installation of the Apache HTTP server</vt:lpstr>
      <vt:lpstr>Example: Configuration of mod_jk</vt:lpstr>
      <vt:lpstr>Control-flow</vt:lpstr>
      <vt:lpstr>Runtime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Cloud Management through Experimental Measurements</dc:title>
  <dc:creator>jmk</dc:creator>
  <cp:lastModifiedBy>Kimball, Joshua M</cp:lastModifiedBy>
  <cp:revision>2</cp:revision>
  <dcterms:modified xsi:type="dcterms:W3CDTF">2018-08-30T11:01:33Z</dcterms:modified>
</cp:coreProperties>
</file>