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9929800" cy="6797675"/>
  <p:embeddedFontLst>
    <p:embeddedFont>
      <p:font typeface="Belleza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8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orient="horz" pos="949">
          <p15:clr>
            <a:srgbClr val="A4A3A4"/>
          </p15:clr>
        </p15:guide>
        <p15:guide id="4" orient="horz" pos="184">
          <p15:clr>
            <a:srgbClr val="A4A3A4"/>
          </p15:clr>
        </p15:guide>
        <p15:guide id="5" orient="horz" pos="424">
          <p15:clr>
            <a:srgbClr val="A4A3A4"/>
          </p15:clr>
        </p15:guide>
        <p15:guide id="6" pos="1112">
          <p15:clr>
            <a:srgbClr val="A4A3A4"/>
          </p15:clr>
        </p15:guide>
        <p15:guide id="7" pos="1776">
          <p15:clr>
            <a:srgbClr val="A4A3A4"/>
          </p15:clr>
        </p15:guide>
        <p15:guide id="8" pos="1387">
          <p15:clr>
            <a:srgbClr val="A4A3A4"/>
          </p15:clr>
        </p15:guide>
        <p15:guide id="9" pos="3839">
          <p15:clr>
            <a:srgbClr val="A4A3A4"/>
          </p15:clr>
        </p15:guide>
        <p15:guide id="10" pos="7678">
          <p15:clr>
            <a:srgbClr val="A4A3A4"/>
          </p15:clr>
        </p15:guide>
        <p15:guide id="11" pos="645">
          <p15:clr>
            <a:srgbClr val="A4A3A4"/>
          </p15:clr>
        </p15:guide>
      </p15:sldGuideLst>
    </p:ext>
    <p:ext uri="{2D200454-40CA-4A62-9FC3-DE9A4176ACB9}">
      <p15:notesGuideLst>
        <p15:guide id="1" orient="horz" pos="2139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4" roundtripDataSignature="AMtx7miqkz1Bv3P2yIv+pLpGhj1vokcH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8" orient="horz"/>
        <p:guide pos="866" orient="horz"/>
        <p:guide pos="949" orient="horz"/>
        <p:guide pos="184" orient="horz"/>
        <p:guide pos="424" orient="horz"/>
        <p:guide pos="1112"/>
        <p:guide pos="1776"/>
        <p:guide pos="1387"/>
        <p:guide pos="3839"/>
        <p:guide pos="7678"/>
        <p:guide pos="64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39" orient="horz"/>
        <p:guide pos="312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ellez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4" y="0"/>
            <a:ext cx="4301683" cy="340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8132" y="0"/>
            <a:ext cx="4301681" cy="340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700338" y="508000"/>
            <a:ext cx="4535487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24130" y="3229278"/>
            <a:ext cx="7281554" cy="3059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2678"/>
              </a:buClr>
              <a:buSzPts val="1200"/>
              <a:buFont typeface="Gulim"/>
              <a:buChar char="•"/>
              <a:defRPr b="0" i="0" sz="1200" u="none" cap="none" strike="noStrike">
                <a:solidFill>
                  <a:srgbClr val="0C2678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2678"/>
              </a:buClr>
              <a:buSzPts val="1200"/>
              <a:buFont typeface="Gulim"/>
              <a:buChar char="•"/>
              <a:defRPr b="0" i="0" sz="1200" u="none" cap="none" strike="noStrike">
                <a:solidFill>
                  <a:srgbClr val="0C2678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2678"/>
              </a:buClr>
              <a:buSzPts val="1200"/>
              <a:buFont typeface="Gulim"/>
              <a:buChar char="•"/>
              <a:defRPr b="0" i="0" sz="1200" u="none" cap="none" strike="noStrike">
                <a:solidFill>
                  <a:srgbClr val="0C2678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2678"/>
              </a:buClr>
              <a:buSzPts val="1200"/>
              <a:buFont typeface="Gulim"/>
              <a:buChar char="•"/>
              <a:defRPr b="0" i="0" sz="1200" u="none" cap="none" strike="noStrike">
                <a:solidFill>
                  <a:srgbClr val="0C2678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2678"/>
              </a:buClr>
              <a:buSzPts val="1200"/>
              <a:buFont typeface="Gulim"/>
              <a:buChar char="•"/>
              <a:defRPr b="0" i="0" sz="1200" u="none" cap="none" strike="noStrike">
                <a:solidFill>
                  <a:srgbClr val="0C2678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4" y="6457467"/>
            <a:ext cx="4301683" cy="34021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3494" y="6456699"/>
            <a:ext cx="4304001" cy="3409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‹#›</a:t>
            </a:fld>
            <a:endParaRPr b="1" i="0" sz="1200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2700338" y="508000"/>
            <a:ext cx="4535487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1324130" y="3229278"/>
            <a:ext cx="7281600" cy="30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 txBox="1"/>
          <p:nvPr>
            <p:ph idx="12" type="sldNum"/>
          </p:nvPr>
        </p:nvSpPr>
        <p:spPr>
          <a:xfrm>
            <a:off x="5623494" y="6456699"/>
            <a:ext cx="4304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/>
          <p:nvPr>
            <p:ph idx="2" type="sldImg"/>
          </p:nvPr>
        </p:nvSpPr>
        <p:spPr>
          <a:xfrm>
            <a:off x="2700338" y="508000"/>
            <a:ext cx="4535487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1324130" y="3229278"/>
            <a:ext cx="7281600" cy="30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678"/>
              </a:buClr>
              <a:buSzPts val="300"/>
              <a:buFont typeface="Gulim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/>
          <p:nvPr>
            <p:ph idx="2" type="sldImg"/>
          </p:nvPr>
        </p:nvSpPr>
        <p:spPr>
          <a:xfrm>
            <a:off x="2700338" y="508000"/>
            <a:ext cx="4535487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1324130" y="3229278"/>
            <a:ext cx="7281600" cy="30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6" name="Google Shape;36;p3:notes"/>
          <p:cNvSpPr txBox="1"/>
          <p:nvPr>
            <p:ph idx="12" type="sldNum"/>
          </p:nvPr>
        </p:nvSpPr>
        <p:spPr>
          <a:xfrm>
            <a:off x="5623494" y="6456699"/>
            <a:ext cx="4304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/>
          <p:nvPr>
            <p:ph idx="2" type="sldImg"/>
          </p:nvPr>
        </p:nvSpPr>
        <p:spPr>
          <a:xfrm>
            <a:off x="2700338" y="508000"/>
            <a:ext cx="4535487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1324130" y="3229278"/>
            <a:ext cx="7281600" cy="30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7" name="Google Shape;47;p4:notes"/>
          <p:cNvSpPr txBox="1"/>
          <p:nvPr>
            <p:ph idx="12" type="sldNum"/>
          </p:nvPr>
        </p:nvSpPr>
        <p:spPr>
          <a:xfrm>
            <a:off x="5623494" y="6456699"/>
            <a:ext cx="4304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2700338" y="508000"/>
            <a:ext cx="4535487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1324130" y="3229278"/>
            <a:ext cx="7281600" cy="30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 txBox="1"/>
          <p:nvPr>
            <p:ph idx="12" type="sldNum"/>
          </p:nvPr>
        </p:nvSpPr>
        <p:spPr>
          <a:xfrm>
            <a:off x="5623494" y="6456699"/>
            <a:ext cx="4304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2700338" y="508000"/>
            <a:ext cx="4535487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1324130" y="3229278"/>
            <a:ext cx="7281600" cy="30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 txBox="1"/>
          <p:nvPr>
            <p:ph idx="12" type="sldNum"/>
          </p:nvPr>
        </p:nvSpPr>
        <p:spPr>
          <a:xfrm>
            <a:off x="5623494" y="6456699"/>
            <a:ext cx="4304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2700338" y="508000"/>
            <a:ext cx="4535487" cy="2551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1324130" y="3229278"/>
            <a:ext cx="7281600" cy="30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 txBox="1"/>
          <p:nvPr>
            <p:ph idx="12" type="sldNum"/>
          </p:nvPr>
        </p:nvSpPr>
        <p:spPr>
          <a:xfrm>
            <a:off x="5623494" y="6456699"/>
            <a:ext cx="4304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/>
          <p:nvPr/>
        </p:nvSpPr>
        <p:spPr>
          <a:xfrm>
            <a:off x="11452860" y="3556634"/>
            <a:ext cx="739142" cy="2935605"/>
          </a:xfrm>
          <a:prstGeom prst="rect">
            <a:avLst/>
          </a:prstGeom>
          <a:solidFill>
            <a:srgbClr val="969696">
              <a:alpha val="5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31"/>
              <a:buFont typeface="Arial"/>
              <a:buNone/>
            </a:pPr>
            <a:r>
              <a:t/>
            </a:r>
            <a:endParaRPr b="1" i="0" sz="1231" u="none" cap="none" strike="noStrike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cxnSp>
        <p:nvCxnSpPr>
          <p:cNvPr id="15" name="Google Shape;15;p9"/>
          <p:cNvCxnSpPr/>
          <p:nvPr/>
        </p:nvCxnSpPr>
        <p:spPr>
          <a:xfrm>
            <a:off x="906780" y="3555048"/>
            <a:ext cx="112852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43877" y="502356"/>
            <a:ext cx="11463218" cy="728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43879" y="1518097"/>
            <a:ext cx="11463216" cy="1887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Char char="•"/>
              <a:defRPr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  <a:buClr>
                <a:srgbClr val="161616"/>
              </a:buClr>
              <a:buSzPts val="1400"/>
              <a:buFont typeface="Arial"/>
              <a:buChar char="−"/>
              <a:defRPr sz="20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433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61616"/>
              </a:buClr>
              <a:buSzPts val="1980"/>
              <a:buFont typeface="Arial"/>
              <a:buChar char="▪"/>
              <a:defRPr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15000"/>
              </a:lnSpc>
              <a:spcBef>
                <a:spcPts val="886"/>
              </a:spcBef>
              <a:spcAft>
                <a:spcPts val="0"/>
              </a:spcAft>
              <a:buClr>
                <a:srgbClr val="161616"/>
              </a:buClr>
              <a:buSzPts val="1800"/>
              <a:buFont typeface="Arial"/>
              <a:buChar char="o"/>
              <a:defRPr sz="18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Arial"/>
              <a:buChar char="»"/>
              <a:defRPr sz="16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351692" y="338141"/>
            <a:ext cx="109728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939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939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939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939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939" u="none" cap="none" strike="noStrik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954" u="none" cap="none" strike="noStrike">
                <a:solidFill>
                  <a:srgbClr val="000066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954" u="none" cap="none" strike="noStrike">
                <a:solidFill>
                  <a:srgbClr val="000066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954" u="none" cap="none" strike="noStrike">
                <a:solidFill>
                  <a:srgbClr val="000066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954" u="none" cap="none" strike="noStrike">
                <a:solidFill>
                  <a:srgbClr val="000066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336062" y="1265241"/>
            <a:ext cx="11463216" cy="1425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478726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39"/>
              <a:buFont typeface="Verdana"/>
              <a:buChar char="•"/>
              <a:defRPr b="1" i="0" sz="3939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3631" lvl="1" marL="9144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9"/>
              <a:buFont typeface="Verdana"/>
              <a:buChar char="–"/>
              <a:defRPr b="0" i="0" sz="1969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8010" lvl="2" marL="1371600" marR="0" rtl="0" algn="l">
              <a:lnSpc>
                <a:spcPct val="95000"/>
              </a:lnSpc>
              <a:spcBef>
                <a:spcPts val="709"/>
              </a:spcBef>
              <a:spcAft>
                <a:spcPts val="0"/>
              </a:spcAft>
              <a:buClr>
                <a:schemeClr val="dk2"/>
              </a:buClr>
              <a:buSzPts val="1723"/>
              <a:buFont typeface="Verdana"/>
              <a:buChar char="•"/>
              <a:defRPr b="0" i="0" sz="1723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2389" lvl="3" marL="1828800" marR="0" rtl="0" algn="l">
              <a:lnSpc>
                <a:spcPct val="97000"/>
              </a:lnSpc>
              <a:spcBef>
                <a:spcPts val="517"/>
              </a:spcBef>
              <a:spcAft>
                <a:spcPts val="0"/>
              </a:spcAft>
              <a:buClr>
                <a:schemeClr val="dk2"/>
              </a:buClr>
              <a:buSzPts val="1477"/>
              <a:buFont typeface="Verdana"/>
              <a:buChar char="–"/>
              <a:defRPr b="0" i="0" sz="1477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2389" lvl="4" marL="2286000" marR="0" rtl="0" algn="l">
              <a:lnSpc>
                <a:spcPct val="133310"/>
              </a:lnSpc>
              <a:spcBef>
                <a:spcPts val="414"/>
              </a:spcBef>
              <a:spcAft>
                <a:spcPts val="0"/>
              </a:spcAft>
              <a:buClr>
                <a:schemeClr val="lt1"/>
              </a:buClr>
              <a:buSzPts val="1477"/>
              <a:buFont typeface="Verdana"/>
              <a:buChar char="»"/>
              <a:defRPr b="0" i="0" sz="147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333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7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1333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7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1333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7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1333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7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/>
          <p:nvPr>
            <p:ph idx="4294967295" type="ctrTitle"/>
          </p:nvPr>
        </p:nvSpPr>
        <p:spPr>
          <a:xfrm>
            <a:off x="563875" y="2103375"/>
            <a:ext cx="116280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32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Undergraduate Project: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32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YOLO-based License Plate Recognition</a:t>
            </a:r>
            <a:endParaRPr b="1" i="0" sz="3200" u="none" cap="none" strike="noStrik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title"/>
          </p:nvPr>
        </p:nvSpPr>
        <p:spPr>
          <a:xfrm>
            <a:off x="343877" y="502356"/>
            <a:ext cx="114633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 txBox="1"/>
          <p:nvPr>
            <p:ph idx="1" type="body"/>
          </p:nvPr>
        </p:nvSpPr>
        <p:spPr>
          <a:xfrm>
            <a:off x="343879" y="1518097"/>
            <a:ext cx="114633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50"/>
              </a:spcBef>
              <a:spcAft>
                <a:spcPts val="0"/>
              </a:spcAft>
              <a:buSzPts val="600"/>
              <a:buAutoNum type="arabicPeriod"/>
            </a:pPr>
            <a:r>
              <a:rPr lang="en-US"/>
              <a:t>Problem Statements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250"/>
              </a:spcBef>
              <a:spcAft>
                <a:spcPts val="0"/>
              </a:spcAft>
              <a:buSzPts val="600"/>
              <a:buAutoNum type="arabicPeriod"/>
            </a:pPr>
            <a:r>
              <a:rPr lang="en-US"/>
              <a:t>Backgrounds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250"/>
              </a:spcBef>
              <a:spcAft>
                <a:spcPts val="0"/>
              </a:spcAft>
              <a:buSzPts val="600"/>
              <a:buAutoNum type="arabicPeriod"/>
            </a:pPr>
            <a:r>
              <a:rPr lang="en-US"/>
              <a:t>Solution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250"/>
              </a:spcBef>
              <a:spcAft>
                <a:spcPts val="0"/>
              </a:spcAft>
              <a:buSzPts val="600"/>
              <a:buAutoNum type="arabicPeriod"/>
            </a:pPr>
            <a:r>
              <a:rPr lang="en-US"/>
              <a:t>Implementation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250"/>
              </a:spcBef>
              <a:spcAft>
                <a:spcPts val="0"/>
              </a:spcAft>
              <a:buSzPts val="600"/>
              <a:buAutoNum type="arabicPeriod"/>
            </a:pPr>
            <a:r>
              <a:rPr lang="en-US"/>
              <a:t>Evaluation</a:t>
            </a:r>
            <a:endParaRPr/>
          </a:p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343877" y="502356"/>
            <a:ext cx="114633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343879" y="1518097"/>
            <a:ext cx="11463300" cy="26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Given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 set of video frames with license plates</a:t>
            </a:r>
            <a:endParaRPr/>
          </a:p>
          <a:p>
            <a:pPr indent="-35433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■"/>
            </a:pPr>
            <a:r>
              <a:rPr lang="en-US"/>
              <a:t>A diverse type of license plates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License plate recognition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Detect license plates in the image and draw bounding boxes surrounding them</a:t>
            </a:r>
            <a:endParaRPr/>
          </a:p>
          <a:p>
            <a:pPr indent="-35433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■"/>
            </a:pPr>
            <a:r>
              <a:rPr lang="en-US"/>
              <a:t>Extension of object detection problem</a:t>
            </a:r>
            <a:endParaRPr/>
          </a:p>
          <a:p>
            <a:pPr indent="-35433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■"/>
            </a:pPr>
            <a:r>
              <a:rPr lang="en-US"/>
              <a:t>Utilized in various real-world applications including traffic management, parking lot management</a:t>
            </a:r>
            <a:endParaRPr/>
          </a:p>
        </p:txBody>
      </p:sp>
      <p:pic>
        <p:nvPicPr>
          <p:cNvPr id="40" name="Google Shape;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25" y="4724950"/>
            <a:ext cx="4023374" cy="19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/>
          <p:nvPr/>
        </p:nvSpPr>
        <p:spPr>
          <a:xfrm>
            <a:off x="395425" y="4211300"/>
            <a:ext cx="2196900" cy="398700"/>
          </a:xfrm>
          <a:prstGeom prst="chevron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image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3700" y="4724950"/>
            <a:ext cx="2226890" cy="19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343877" y="502356"/>
            <a:ext cx="114633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343879" y="1518097"/>
            <a:ext cx="114633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Deep-learning based object detection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YOLO (You-Only-Look-Once)</a:t>
            </a:r>
            <a:endParaRPr/>
          </a:p>
          <a:p>
            <a:pPr indent="-35433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■"/>
            </a:pPr>
            <a:r>
              <a:rPr lang="en-US"/>
              <a:t>Partition the input image into SxS grids and find bounding box coordinates in each grid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SSD (Single Shot Detector)</a:t>
            </a:r>
            <a:endParaRPr/>
          </a:p>
          <a:p>
            <a:pPr indent="-35433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■"/>
            </a:pPr>
            <a:r>
              <a:rPr lang="en-US"/>
              <a:t>Find bounding box coordinates in a number of image resolutions</a:t>
            </a:r>
            <a:endParaRPr/>
          </a:p>
        </p:txBody>
      </p:sp>
      <p:pic>
        <p:nvPicPr>
          <p:cNvPr id="51" name="Google Shape;5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50" y="3973475"/>
            <a:ext cx="4023374" cy="19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/>
          <p:nvPr/>
        </p:nvSpPr>
        <p:spPr>
          <a:xfrm>
            <a:off x="529300" y="3504963"/>
            <a:ext cx="4108500" cy="398700"/>
          </a:xfrm>
          <a:prstGeom prst="chevron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YOLO-approach: Grid-based detection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4"/>
          <p:cNvCxnSpPr/>
          <p:nvPr/>
        </p:nvCxnSpPr>
        <p:spPr>
          <a:xfrm>
            <a:off x="1040425" y="3982925"/>
            <a:ext cx="0" cy="197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4"/>
          <p:cNvCxnSpPr/>
          <p:nvPr/>
        </p:nvCxnSpPr>
        <p:spPr>
          <a:xfrm>
            <a:off x="1514125" y="3971050"/>
            <a:ext cx="0" cy="197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/>
          <p:nvPr/>
        </p:nvCxnSpPr>
        <p:spPr>
          <a:xfrm>
            <a:off x="1987825" y="3982925"/>
            <a:ext cx="0" cy="197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4"/>
          <p:cNvCxnSpPr/>
          <p:nvPr/>
        </p:nvCxnSpPr>
        <p:spPr>
          <a:xfrm>
            <a:off x="2461525" y="3971050"/>
            <a:ext cx="0" cy="197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4"/>
          <p:cNvCxnSpPr/>
          <p:nvPr/>
        </p:nvCxnSpPr>
        <p:spPr>
          <a:xfrm>
            <a:off x="2935225" y="3982925"/>
            <a:ext cx="0" cy="197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4"/>
          <p:cNvCxnSpPr/>
          <p:nvPr/>
        </p:nvCxnSpPr>
        <p:spPr>
          <a:xfrm>
            <a:off x="3408925" y="3971050"/>
            <a:ext cx="0" cy="197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4"/>
          <p:cNvCxnSpPr/>
          <p:nvPr/>
        </p:nvCxnSpPr>
        <p:spPr>
          <a:xfrm>
            <a:off x="3882625" y="3982925"/>
            <a:ext cx="0" cy="197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4"/>
          <p:cNvCxnSpPr/>
          <p:nvPr/>
        </p:nvCxnSpPr>
        <p:spPr>
          <a:xfrm>
            <a:off x="4356325" y="3971050"/>
            <a:ext cx="0" cy="197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4"/>
          <p:cNvCxnSpPr/>
          <p:nvPr/>
        </p:nvCxnSpPr>
        <p:spPr>
          <a:xfrm rot="10800000">
            <a:off x="518200" y="4368100"/>
            <a:ext cx="4001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4"/>
          <p:cNvCxnSpPr/>
          <p:nvPr/>
        </p:nvCxnSpPr>
        <p:spPr>
          <a:xfrm rot="10800000">
            <a:off x="518200" y="4807200"/>
            <a:ext cx="4001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4"/>
          <p:cNvCxnSpPr/>
          <p:nvPr/>
        </p:nvCxnSpPr>
        <p:spPr>
          <a:xfrm rot="10800000">
            <a:off x="529288" y="5246300"/>
            <a:ext cx="4001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4"/>
          <p:cNvCxnSpPr/>
          <p:nvPr/>
        </p:nvCxnSpPr>
        <p:spPr>
          <a:xfrm rot="10800000">
            <a:off x="529288" y="5685400"/>
            <a:ext cx="4001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4"/>
          <p:cNvSpPr/>
          <p:nvPr/>
        </p:nvSpPr>
        <p:spPr>
          <a:xfrm>
            <a:off x="5357100" y="3504963"/>
            <a:ext cx="4108500" cy="398700"/>
          </a:xfrm>
          <a:prstGeom prst="chevron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SSD-approach: Multi-resolution detection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3725" y="4010150"/>
            <a:ext cx="4023374" cy="19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625" y="4566300"/>
            <a:ext cx="3212950" cy="15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1050" y="5082149"/>
            <a:ext cx="2455399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3550" y="5446250"/>
            <a:ext cx="1937151" cy="9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7904" y="5809875"/>
            <a:ext cx="1323046" cy="6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 txBox="1"/>
          <p:nvPr>
            <p:ph idx="12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43877" y="502356"/>
            <a:ext cx="114633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Solution 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43879" y="1518097"/>
            <a:ext cx="114633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YOLO-based license plate recognition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Select YOLO for faster processing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Real-time processing of a video with license plates in its frames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Tuning hyperparameters and YOLO version for accuracy improvement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Batch size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Training dataset size : Test dataset size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YOLO v3, v4</a:t>
            </a:r>
            <a:endParaRPr/>
          </a:p>
        </p:txBody>
      </p:sp>
      <p:sp>
        <p:nvSpPr>
          <p:cNvPr id="79" name="Google Shape;79;p5"/>
          <p:cNvSpPr txBox="1"/>
          <p:nvPr>
            <p:ph idx="12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43877" y="502356"/>
            <a:ext cx="114633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43879" y="1518097"/>
            <a:ext cx="114633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labelling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Extracted 5,000 video frames from black-box videos with 5 fps settings and manually labelled each video frames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Training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Trained on NVIDIA RTX 3060 Ti with approximately 160K iterations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775" y="4108425"/>
            <a:ext cx="4085375" cy="23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474775" y="3592813"/>
            <a:ext cx="2134800" cy="398700"/>
          </a:xfrm>
          <a:prstGeom prst="chevron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Labelling dataset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43877" y="502356"/>
            <a:ext cx="114633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Evaluation 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43879" y="1518097"/>
            <a:ext cx="114633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Achieved 82 % accuracy with 0.044 loss rate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Hyperparameter tuning and YOLO’s version replacement shows nearly no difference in accuracy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Batch size tuning (32 / 64 / 128)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Training : test dataset size ratio (9:1 / 8:2)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YOLO version (v3 / v4)</a:t>
            </a:r>
            <a:endParaRPr/>
          </a:p>
        </p:txBody>
      </p:sp>
      <p:sp>
        <p:nvSpPr>
          <p:cNvPr id="97" name="Google Shape;97;p7"/>
          <p:cNvSpPr txBox="1"/>
          <p:nvPr>
            <p:ph idx="12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/11</a:t>
            </a:r>
            <a:endParaRPr/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 b="0" l="0" r="0" t="45512"/>
          <a:stretch/>
        </p:blipFill>
        <p:spPr>
          <a:xfrm>
            <a:off x="343875" y="4401150"/>
            <a:ext cx="4252900" cy="23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8725" y="4401150"/>
            <a:ext cx="4118870" cy="23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/>
          <p:nvPr/>
        </p:nvSpPr>
        <p:spPr>
          <a:xfrm>
            <a:off x="343875" y="3900700"/>
            <a:ext cx="2743200" cy="398700"/>
          </a:xfrm>
          <a:prstGeom prst="chevron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rate convergence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5248725" y="3900700"/>
            <a:ext cx="3264300" cy="398700"/>
          </a:xfrm>
          <a:prstGeom prst="chevron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license plate recognition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A13D3A"/>
      </a:dk1>
      <a:lt1>
        <a:srgbClr val="FFFFFF"/>
      </a:lt1>
      <a:dk2>
        <a:srgbClr val="0C2678"/>
      </a:dk2>
      <a:lt2>
        <a:srgbClr val="596E6E"/>
      </a:lt2>
      <a:accent1>
        <a:srgbClr val="9773AE"/>
      </a:accent1>
      <a:accent2>
        <a:srgbClr val="DC8240"/>
      </a:accent2>
      <a:accent3>
        <a:srgbClr val="AAACBE"/>
      </a:accent3>
      <a:accent4>
        <a:srgbClr val="DADADA"/>
      </a:accent4>
      <a:accent5>
        <a:srgbClr val="C9BCD3"/>
      </a:accent5>
      <a:accent6>
        <a:srgbClr val="C77539"/>
      </a:accent6>
      <a:hlink>
        <a:srgbClr val="577D3D"/>
      </a:hlink>
      <a:folHlink>
        <a:srgbClr val="549C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2010-10-21T01:44:10Z</dcterms:created>
  <dc:creator>Deloitte</dc:creator>
</cp:coreProperties>
</file>