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706" autoAdjust="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D2C38-5495-467F-8093-0ECF4B77F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D2865A-6D7C-469A-B9E7-EF861ECC9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46ED40-3030-41E5-8DEB-A3F6DB82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902BB-311E-4804-85D5-71B5F6991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330A7-EE09-49BA-9A4C-2A87B4AA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7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5B45A-FE12-44B8-A64B-ADF6F279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42D1B8-DDB4-4F98-997D-6512675C6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B7B9D-AFD4-47D2-AA2D-B8C1492E8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EC31F-03D6-4C4A-AEBF-C78E2630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DA685B-06BE-4FA2-8D06-AF52B755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69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68C4E4-3A84-42BF-9319-D4DA7ADB7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AF6B02-67BD-4907-B5D5-A5DBA812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F5076-F8BF-4F98-A453-DA1C330A6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388C49-7AB1-4086-9D95-600B009B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F889F-60E1-4CBF-AF86-F363BAAD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9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ADCE4-1D1E-4A9C-A6D1-DFA88B29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363F9-4323-45D0-976E-6962FA486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EF577-FD8B-4468-AEE8-5DDF83F4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23EE2-BCD9-4430-8D57-850D9E64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6194E4-3B0D-4F69-A15E-7A7F8EA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2F2B3-1C22-4CFD-970A-5A0BF1DB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087F7-F23E-4D54-BAA8-90529174A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820FF-9C9D-4FBD-AFFA-037A39B8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D4A5F-E04D-49AD-A51C-0DE4CE61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EB369-1226-4E8C-B937-172F9FD5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97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9154B-9060-4078-AED3-D7EC0FFA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E70706-8F97-4817-A39F-4556B0295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379EAB-DCB8-41DF-8390-FFE20A52B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72FA9-3C1F-4DCF-8255-9C103C9B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F58C6-D47F-4DD7-B3A8-AEE81A8D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AD5F1C-6F28-4A78-8B8A-980A839D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76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DC25-5B0A-4EFE-8E71-81414A40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81CBB-47F3-4E9D-B76C-F4C9C4CF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B16A4-4EB0-4235-8DA1-05B93D676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83705B-0B75-48A6-A817-9254C970A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29809A-874F-40DD-931E-A47A388D0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4B2EEC9-346A-4107-AF68-72230E63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75E187-D046-464D-80CD-C16F794C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7FCDB7-02A6-4D4E-BA74-C0C2F9C2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A68A5-2703-4A91-8B39-3C1A9806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332757-75DF-4F33-B96F-012E5F69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E6CD21-F8AC-4A25-A725-8E02EC3A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FE0FF-8A4B-486C-9AB7-AA3AD4E6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880079-6328-49C2-B75F-7C293AD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F14905-6725-454A-8BE1-F0C5EEEA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70A6C-B4E2-46E6-8EB8-EB58F0A9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30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E01D-9EDC-47EF-9F01-8F384099B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A8953-FBC0-470E-8EA1-FE18C2D4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B91FA5-3E23-4F39-BEF5-2B354C15B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2B3E3-D931-4385-AFC3-CE38928F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E86965-D598-4F2B-A2FD-053C4313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10CCD1-2A65-495E-AE6B-DCA24BF3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8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1BC01-01A4-491F-9E47-3ED3D4E4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050CE6-572F-4892-9E9A-82E106343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D03636-73B9-4C62-A36A-ED46E915F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1B3934-E649-46DA-A9F4-BF6D479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891AD-A9BF-4604-81DD-D2A6D294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E79AF-0D0D-4830-AD51-036FDF4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BAEA46-1206-4181-95D1-AB4A9864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ED326-B22F-4463-9992-A551D2917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097C43-DDBA-43DD-B0D1-811BC7B11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D441-2961-4220-B0BE-4C8F83E28128}" type="datetimeFigureOut">
              <a:rPr lang="ko-KR" altLang="en-US" smtClean="0"/>
              <a:t>2021-06-11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5F597-215C-47DA-BA2F-F11E5B853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F00B5-1A27-483C-8E50-129BD4D1C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9585-C00B-4FE0-AC21-09152ACD2E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3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2021727" cy="453799"/>
            <a:chOff x="471007" y="976753"/>
            <a:chExt cx="2021727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14670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자가채점표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4A6011B-6D0F-4D4A-AC26-B821A0B01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41155"/>
              </p:ext>
            </p:extLst>
          </p:nvPr>
        </p:nvGraphicFramePr>
        <p:xfrm>
          <a:off x="747753" y="1658935"/>
          <a:ext cx="10705128" cy="16203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4188">
                  <a:extLst>
                    <a:ext uri="{9D8B030D-6E8A-4147-A177-3AD203B41FA5}">
                      <a16:colId xmlns:a16="http://schemas.microsoft.com/office/drawing/2014/main" val="2983174398"/>
                    </a:ext>
                  </a:extLst>
                </a:gridCol>
                <a:gridCol w="1784188">
                  <a:extLst>
                    <a:ext uri="{9D8B030D-6E8A-4147-A177-3AD203B41FA5}">
                      <a16:colId xmlns:a16="http://schemas.microsoft.com/office/drawing/2014/main" val="629710080"/>
                    </a:ext>
                  </a:extLst>
                </a:gridCol>
                <a:gridCol w="1784188">
                  <a:extLst>
                    <a:ext uri="{9D8B030D-6E8A-4147-A177-3AD203B41FA5}">
                      <a16:colId xmlns:a16="http://schemas.microsoft.com/office/drawing/2014/main" val="520552333"/>
                    </a:ext>
                  </a:extLst>
                </a:gridCol>
                <a:gridCol w="1784188">
                  <a:extLst>
                    <a:ext uri="{9D8B030D-6E8A-4147-A177-3AD203B41FA5}">
                      <a16:colId xmlns:a16="http://schemas.microsoft.com/office/drawing/2014/main" val="1996221225"/>
                    </a:ext>
                  </a:extLst>
                </a:gridCol>
                <a:gridCol w="1784188">
                  <a:extLst>
                    <a:ext uri="{9D8B030D-6E8A-4147-A177-3AD203B41FA5}">
                      <a16:colId xmlns:a16="http://schemas.microsoft.com/office/drawing/2014/main" val="2465866076"/>
                    </a:ext>
                  </a:extLst>
                </a:gridCol>
                <a:gridCol w="1784188">
                  <a:extLst>
                    <a:ext uri="{9D8B030D-6E8A-4147-A177-3AD203B41FA5}">
                      <a16:colId xmlns:a16="http://schemas.microsoft.com/office/drawing/2014/main" val="2212056496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다음의 내용에 따라 </a:t>
                      </a:r>
                      <a:r>
                        <a:rPr lang="en-US" altLang="ko-KR" sz="2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O/X </a:t>
                      </a:r>
                      <a:r>
                        <a:rPr lang="ko-KR" altLang="en-US" sz="2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표기를 하세요</a:t>
                      </a:r>
                      <a:r>
                        <a:rPr lang="en-US" altLang="ko-KR" sz="2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28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38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사칙연산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진수변환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삼각함수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역삼각함수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로그함수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루트연산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176483"/>
                  </a:ext>
                </a:extLst>
              </a:tr>
              <a:tr h="705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1308"/>
                  </a:ext>
                </a:extLst>
              </a:tr>
            </a:tbl>
          </a:graphicData>
        </a:graphic>
      </p:graphicFrame>
      <p:graphicFrame>
        <p:nvGraphicFramePr>
          <p:cNvPr id="53" name="표 2">
            <a:extLst>
              <a:ext uri="{FF2B5EF4-FFF2-40B4-BE49-F238E27FC236}">
                <a16:creationId xmlns:a16="http://schemas.microsoft.com/office/drawing/2014/main" id="{87CD9054-907B-4C19-B605-E613CE4E7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858208"/>
              </p:ext>
            </p:extLst>
          </p:nvPr>
        </p:nvGraphicFramePr>
        <p:xfrm>
          <a:off x="739619" y="3888425"/>
          <a:ext cx="10713260" cy="16367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8315">
                  <a:extLst>
                    <a:ext uri="{9D8B030D-6E8A-4147-A177-3AD203B41FA5}">
                      <a16:colId xmlns:a16="http://schemas.microsoft.com/office/drawing/2014/main" val="2983174398"/>
                    </a:ext>
                  </a:extLst>
                </a:gridCol>
                <a:gridCol w="2678315">
                  <a:extLst>
                    <a:ext uri="{9D8B030D-6E8A-4147-A177-3AD203B41FA5}">
                      <a16:colId xmlns:a16="http://schemas.microsoft.com/office/drawing/2014/main" val="629710080"/>
                    </a:ext>
                  </a:extLst>
                </a:gridCol>
                <a:gridCol w="3079835">
                  <a:extLst>
                    <a:ext uri="{9D8B030D-6E8A-4147-A177-3AD203B41FA5}">
                      <a16:colId xmlns:a16="http://schemas.microsoft.com/office/drawing/2014/main" val="520552333"/>
                    </a:ext>
                  </a:extLst>
                </a:gridCol>
                <a:gridCol w="2276795">
                  <a:extLst>
                    <a:ext uri="{9D8B030D-6E8A-4147-A177-3AD203B41FA5}">
                      <a16:colId xmlns:a16="http://schemas.microsoft.com/office/drawing/2014/main" val="199622122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다음의 내용에 따라 </a:t>
                      </a:r>
                      <a:r>
                        <a:rPr lang="en-US" altLang="ko-KR" sz="2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O/X </a:t>
                      </a:r>
                      <a:r>
                        <a:rPr lang="ko-KR" altLang="en-US" sz="2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표기를 하세요</a:t>
                      </a:r>
                      <a:r>
                        <a:rPr lang="en-US" altLang="ko-KR" sz="2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ko-KR" altLang="en-US" sz="28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38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프로그램 동작 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다중연산 가능여부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연산자 우선순위 반영여부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kern="120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계산기 매뉴얼 작성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176483"/>
                  </a:ext>
                </a:extLst>
              </a:tr>
              <a:tr h="74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3C4666"/>
                          </a:solidFill>
                          <a:latin typeface="Arial" panose="020B0604020202020204" pitchFamily="34" charset="0"/>
                          <a:ea typeface="+mj-ea"/>
                          <a:cs typeface="Arial" panose="020B0604020202020204" pitchFamily="34" charset="0"/>
                        </a:rPr>
                        <a:t>O</a:t>
                      </a:r>
                      <a:endParaRPr lang="ko-KR" altLang="en-US" sz="2000" b="1" kern="120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3C4666"/>
                        </a:solidFill>
                        <a:latin typeface="Arial" panose="020B0604020202020204" pitchFamily="34" charset="0"/>
                        <a:ea typeface="+mj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031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23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4ABE61BE-B4C0-44F6-B52D-F714117F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5" y="3427343"/>
            <a:ext cx="6654760" cy="1200328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3600686" cy="453799"/>
            <a:chOff x="471007" y="976753"/>
            <a:chExt cx="3600686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30460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계산기 클래스 </a:t>
              </a:r>
              <a:r>
                <a:rPr lang="en-US" altLang="ko-KR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 </a:t>
              </a:r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멤버함수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calLog()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83691" y="2827420"/>
            <a:ext cx="504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로그 연산을 수행하는 함수</a:t>
            </a:r>
            <a:endParaRPr lang="en-US" altLang="ko-KR" b="1" dirty="0"/>
          </a:p>
          <a:p>
            <a:r>
              <a:rPr lang="en-US" altLang="ko-KR" b="1" dirty="0" err="1"/>
              <a:t>math.h</a:t>
            </a:r>
            <a:r>
              <a:rPr lang="en-US" altLang="ko-KR" b="1" dirty="0"/>
              <a:t> </a:t>
            </a:r>
            <a:r>
              <a:rPr lang="ko-KR" altLang="en-US" b="1" dirty="0"/>
              <a:t>라이브러리의 </a:t>
            </a:r>
            <a:r>
              <a:rPr lang="en-US" altLang="ko-KR" b="1" dirty="0"/>
              <a:t>log10 </a:t>
            </a:r>
            <a:r>
              <a:rPr lang="ko-KR" altLang="en-US" b="1" dirty="0"/>
              <a:t>함수를 이용하여  로그 연산을 수행</a:t>
            </a:r>
            <a:endParaRPr lang="en-US" altLang="ko-KR" b="1" dirty="0"/>
          </a:p>
          <a:p>
            <a:r>
              <a:rPr lang="en-US" altLang="ko-KR" b="1" dirty="0"/>
              <a:t>[Chapter6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6779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6F8110-1E0C-4BAE-9B34-1BA913F0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520" y="2109063"/>
            <a:ext cx="6127047" cy="4551521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3600686" cy="453799"/>
            <a:chOff x="471007" y="976753"/>
            <a:chExt cx="3600686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30460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계산기 클래스 </a:t>
              </a:r>
              <a:r>
                <a:rPr lang="en-US" altLang="ko-KR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 </a:t>
              </a:r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멤버함수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calTriFunc()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83691" y="2827420"/>
            <a:ext cx="504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삼각 함수 연산을 수행하는 함수</a:t>
            </a:r>
            <a:endParaRPr lang="en-US" altLang="ko-KR" b="1" dirty="0"/>
          </a:p>
          <a:p>
            <a:r>
              <a:rPr lang="en-US" altLang="ko-KR" b="1" dirty="0" err="1"/>
              <a:t>Math.h</a:t>
            </a:r>
            <a:r>
              <a:rPr lang="en-US" altLang="ko-KR" b="1" dirty="0"/>
              <a:t> </a:t>
            </a:r>
            <a:r>
              <a:rPr lang="ko-KR" altLang="en-US" b="1" dirty="0"/>
              <a:t>라이브러리의 </a:t>
            </a:r>
            <a:r>
              <a:rPr lang="en-US" altLang="ko-KR" b="1" dirty="0"/>
              <a:t>sin, cos, tan, </a:t>
            </a:r>
            <a:r>
              <a:rPr lang="en-US" altLang="ko-KR" b="1" dirty="0" err="1"/>
              <a:t>asin</a:t>
            </a:r>
            <a:r>
              <a:rPr lang="en-US" altLang="ko-KR" b="1" dirty="0"/>
              <a:t>, </a:t>
            </a:r>
            <a:r>
              <a:rPr lang="en-US" altLang="ko-KR" b="1" dirty="0" err="1"/>
              <a:t>acos</a:t>
            </a:r>
            <a:r>
              <a:rPr lang="en-US" altLang="ko-KR" b="1" dirty="0"/>
              <a:t>, </a:t>
            </a:r>
            <a:r>
              <a:rPr lang="en-US" altLang="ko-KR" b="1" dirty="0" err="1"/>
              <a:t>atan</a:t>
            </a:r>
            <a:r>
              <a:rPr lang="en-US" altLang="ko-KR" b="1" dirty="0"/>
              <a:t> </a:t>
            </a:r>
            <a:r>
              <a:rPr lang="ko-KR" altLang="en-US" b="1" dirty="0"/>
              <a:t>함수를 이용하여  삼각 함수 연산을 수행</a:t>
            </a:r>
            <a:endParaRPr lang="en-US" altLang="ko-KR" b="1" dirty="0"/>
          </a:p>
          <a:p>
            <a:r>
              <a:rPr lang="en-US" altLang="ko-KR" b="1" dirty="0"/>
              <a:t>[Chapter6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3704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F0BB370F-85F9-4DD8-B191-9EEDE61E8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669" y="2099942"/>
            <a:ext cx="7065242" cy="4508046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1835779" cy="453799"/>
            <a:chOff x="471007" y="976753"/>
            <a:chExt cx="1835779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12811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메인 함수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main()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83691" y="2827420"/>
            <a:ext cx="5041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메인 함수</a:t>
            </a:r>
            <a:endParaRPr lang="en-US" altLang="ko-KR" b="1" dirty="0"/>
          </a:p>
          <a:p>
            <a:r>
              <a:rPr lang="ko-KR" altLang="en-US" b="1" dirty="0"/>
              <a:t>매뉴얼과 메뉴를 띄우고</a:t>
            </a:r>
            <a:r>
              <a:rPr lang="en-US" altLang="ko-KR" b="1" dirty="0"/>
              <a:t>, </a:t>
            </a:r>
            <a:r>
              <a:rPr lang="ko-KR" altLang="en-US" b="1" dirty="0"/>
              <a:t>사용자로부터 입력 받은 수식에 따라 삼각 함수</a:t>
            </a:r>
            <a:r>
              <a:rPr lang="en-US" altLang="ko-KR" b="1" dirty="0"/>
              <a:t>, </a:t>
            </a:r>
            <a:r>
              <a:rPr lang="ko-KR" altLang="en-US" b="1" dirty="0"/>
              <a:t>사칙 연산</a:t>
            </a:r>
            <a:r>
              <a:rPr lang="en-US" altLang="ko-KR" b="1" dirty="0"/>
              <a:t>, </a:t>
            </a:r>
            <a:r>
              <a:rPr lang="ko-KR" altLang="en-US" b="1" dirty="0"/>
              <a:t>로그 연산</a:t>
            </a:r>
            <a:r>
              <a:rPr lang="en-US" altLang="ko-KR" b="1" dirty="0"/>
              <a:t>, </a:t>
            </a:r>
            <a:r>
              <a:rPr lang="ko-KR" altLang="en-US" b="1" dirty="0"/>
              <a:t>진수 변환을 구분해서 해당하는 멤버함수를 실행시킴</a:t>
            </a:r>
            <a:r>
              <a:rPr lang="en-US" altLang="ko-KR" b="1" dirty="0"/>
              <a:t> </a:t>
            </a:r>
          </a:p>
          <a:p>
            <a:r>
              <a:rPr lang="en-US" altLang="ko-KR" b="1" dirty="0"/>
              <a:t>[Chapter6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[Chapter9 </a:t>
            </a:r>
            <a:r>
              <a:rPr lang="ko-KR" altLang="en-US" b="1"/>
              <a:t>활용</a:t>
            </a:r>
            <a:r>
              <a:rPr lang="en-US" altLang="ko-KR" b="1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6797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그림 59">
            <a:extLst>
              <a:ext uri="{FF2B5EF4-FFF2-40B4-BE49-F238E27FC236}">
                <a16:creationId xmlns:a16="http://schemas.microsoft.com/office/drawing/2014/main" id="{AAA57D51-93AB-4BD6-9902-149548CCE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392" y="2382205"/>
            <a:ext cx="5365780" cy="3889827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2605220" cy="453799"/>
            <a:chOff x="471007" y="976753"/>
            <a:chExt cx="2605220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205056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연산자 우선순위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464251"/>
            <a:chOff x="374913" y="2255126"/>
            <a:chExt cx="1243627" cy="157573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156696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opPriority(char</a:t>
              </a:r>
              <a:r>
                <a:rPr lang="ko-KR" altLang="en-US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ch)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5549372" y="3780850"/>
            <a:ext cx="4879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인자로 </a:t>
            </a:r>
            <a:r>
              <a:rPr lang="ko-KR" altLang="en-US" b="1" dirty="0" err="1"/>
              <a:t>입력받은</a:t>
            </a:r>
            <a:r>
              <a:rPr lang="ko-KR" altLang="en-US" b="1" dirty="0"/>
              <a:t> </a:t>
            </a:r>
            <a:r>
              <a:rPr lang="en-US" altLang="ko-KR" b="1" dirty="0"/>
              <a:t>char</a:t>
            </a:r>
            <a:r>
              <a:rPr lang="ko-KR" altLang="en-US" b="1" dirty="0"/>
              <a:t>형 변수의 종류에 따라 우선순위를 차등 부여하여 반환하는 함수</a:t>
            </a:r>
            <a:endParaRPr lang="en-US" altLang="ko-KR" b="1" dirty="0"/>
          </a:p>
          <a:p>
            <a:r>
              <a:rPr lang="en-US" altLang="ko-KR" b="1" dirty="0"/>
              <a:t>[Chapter3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9997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40DD2BF-84E3-4C0B-88B5-8758E41FA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11" y="3136047"/>
            <a:ext cx="6008594" cy="2049443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3188713" cy="453799"/>
            <a:chOff x="471007" y="976753"/>
            <a:chExt cx="3188713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26340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문자가 숫자인지 확인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isNumber(char</a:t>
              </a:r>
              <a:r>
                <a:rPr lang="ko-KR" altLang="en-US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c)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60541" y="3514437"/>
            <a:ext cx="5041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인자로 </a:t>
            </a:r>
            <a:r>
              <a:rPr lang="ko-KR" altLang="en-US" b="1" dirty="0" err="1"/>
              <a:t>입력받은</a:t>
            </a:r>
            <a:r>
              <a:rPr lang="ko-KR" altLang="en-US" b="1" dirty="0"/>
              <a:t> </a:t>
            </a:r>
            <a:r>
              <a:rPr lang="en-US" altLang="ko-KR" b="1" dirty="0"/>
              <a:t>char</a:t>
            </a:r>
            <a:r>
              <a:rPr lang="ko-KR" altLang="en-US" b="1" dirty="0"/>
              <a:t>형 변수가 숫자 또는 소수점을 나타내는지 확인하는 함수</a:t>
            </a:r>
            <a:endParaRPr lang="en-US" altLang="ko-KR" b="1" dirty="0"/>
          </a:p>
          <a:p>
            <a:r>
              <a:rPr lang="en-US" altLang="ko-KR" b="1" dirty="0"/>
              <a:t>[Chapter3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4456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97B1F8A3-E25C-4E4D-9877-A60FD815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86" y="2274865"/>
            <a:ext cx="5650555" cy="4462701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2932233" cy="453799"/>
            <a:chOff x="471007" y="976753"/>
            <a:chExt cx="2932233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237757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연산자 스택 클래스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opStack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60541" y="3514437"/>
            <a:ext cx="5041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연산자를 담을 스택 클래스</a:t>
            </a:r>
            <a:endParaRPr lang="en-US" altLang="ko-KR" b="1" dirty="0"/>
          </a:p>
          <a:p>
            <a:r>
              <a:rPr lang="en-US" altLang="ko-KR" b="1" dirty="0"/>
              <a:t>void push(): </a:t>
            </a:r>
            <a:r>
              <a:rPr lang="ko-KR" altLang="en-US" b="1" dirty="0"/>
              <a:t>스택에 연산자를 담음</a:t>
            </a:r>
            <a:endParaRPr lang="en-US" altLang="ko-KR" b="1" dirty="0"/>
          </a:p>
          <a:p>
            <a:r>
              <a:rPr lang="en-US" altLang="ko-KR" b="1" dirty="0"/>
              <a:t>char pop(): </a:t>
            </a:r>
            <a:r>
              <a:rPr lang="ko-KR" altLang="en-US" b="1" dirty="0"/>
              <a:t>스택에서 값을 꺼냄</a:t>
            </a:r>
            <a:endParaRPr lang="en-US" altLang="ko-KR" b="1" dirty="0"/>
          </a:p>
          <a:p>
            <a:r>
              <a:rPr lang="en-US" altLang="ko-KR" b="1" dirty="0"/>
              <a:t>char peek(): </a:t>
            </a:r>
            <a:r>
              <a:rPr lang="ko-KR" altLang="en-US" b="1" dirty="0"/>
              <a:t>스택 최상단의 값을 반환</a:t>
            </a:r>
            <a:endParaRPr lang="en-US" altLang="ko-KR" b="1" dirty="0"/>
          </a:p>
          <a:p>
            <a:r>
              <a:rPr lang="en-US" altLang="ko-KR" b="1" dirty="0"/>
              <a:t>bool </a:t>
            </a:r>
            <a:r>
              <a:rPr lang="en-US" altLang="ko-KR" b="1" dirty="0" err="1"/>
              <a:t>isEmpty</a:t>
            </a:r>
            <a:r>
              <a:rPr lang="en-US" altLang="ko-KR" b="1" dirty="0"/>
              <a:t>(): </a:t>
            </a:r>
            <a:r>
              <a:rPr lang="ko-KR" altLang="en-US" b="1" dirty="0"/>
              <a:t>스택이 </a:t>
            </a:r>
            <a:r>
              <a:rPr lang="ko-KR" altLang="en-US" b="1" dirty="0" err="1"/>
              <a:t>비어있는지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r>
              <a:rPr lang="en-US" altLang="ko-KR" b="1" dirty="0"/>
              <a:t>bool </a:t>
            </a:r>
            <a:r>
              <a:rPr lang="en-US" altLang="ko-KR" b="1" dirty="0" err="1"/>
              <a:t>isFull</a:t>
            </a:r>
            <a:r>
              <a:rPr lang="en-US" altLang="ko-KR" b="1" dirty="0"/>
              <a:t>(): </a:t>
            </a:r>
            <a:r>
              <a:rPr lang="ko-KR" altLang="en-US" b="1" dirty="0"/>
              <a:t>스택이 꽉 찼는지 확인</a:t>
            </a:r>
            <a:endParaRPr lang="en-US" altLang="ko-KR" b="1" dirty="0"/>
          </a:p>
          <a:p>
            <a:r>
              <a:rPr lang="en-US" altLang="ko-KR" b="1" dirty="0"/>
              <a:t>[Chapter4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[Chapter9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6462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BB3895-8067-45AA-B8CE-77EAA10E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11" y="2224662"/>
            <a:ext cx="5638800" cy="4333875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3188713" cy="453799"/>
            <a:chOff x="471007" y="976753"/>
            <a:chExt cx="3188713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263405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피연산자 스택 클래스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numStack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60541" y="3514437"/>
            <a:ext cx="504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피연산자</a:t>
            </a:r>
            <a:r>
              <a:rPr lang="en-US" altLang="ko-KR" b="1" dirty="0"/>
              <a:t>(</a:t>
            </a:r>
            <a:r>
              <a:rPr lang="ko-KR" altLang="en-US" b="1" dirty="0"/>
              <a:t>숫자</a:t>
            </a:r>
            <a:r>
              <a:rPr lang="en-US" altLang="ko-KR" b="1" dirty="0"/>
              <a:t>)</a:t>
            </a:r>
            <a:r>
              <a:rPr lang="ko-KR" altLang="en-US" b="1" dirty="0"/>
              <a:t>를 담을 스택 클래스</a:t>
            </a:r>
            <a:endParaRPr lang="en-US" altLang="ko-KR" b="1" dirty="0"/>
          </a:p>
          <a:p>
            <a:r>
              <a:rPr lang="en-US" altLang="ko-KR" b="1" dirty="0"/>
              <a:t>void push(): </a:t>
            </a:r>
            <a:r>
              <a:rPr lang="ko-KR" altLang="en-US" b="1" dirty="0"/>
              <a:t>스택에 연산자를 담음</a:t>
            </a:r>
            <a:endParaRPr lang="en-US" altLang="ko-KR" b="1" dirty="0"/>
          </a:p>
          <a:p>
            <a:r>
              <a:rPr lang="en-US" altLang="ko-KR" b="1" dirty="0"/>
              <a:t>char pop(): </a:t>
            </a:r>
            <a:r>
              <a:rPr lang="ko-KR" altLang="en-US" b="1" dirty="0"/>
              <a:t>스택에서 값을 꺼냄</a:t>
            </a:r>
            <a:r>
              <a:rPr lang="en-US" altLang="ko-KR" b="1" dirty="0"/>
              <a:t>bool </a:t>
            </a:r>
            <a:r>
              <a:rPr lang="en-US" altLang="ko-KR" b="1" dirty="0" err="1"/>
              <a:t>isEmpty</a:t>
            </a:r>
            <a:r>
              <a:rPr lang="en-US" altLang="ko-KR" b="1" dirty="0"/>
              <a:t>(): </a:t>
            </a:r>
            <a:r>
              <a:rPr lang="ko-KR" altLang="en-US" b="1" dirty="0"/>
              <a:t>스택이 </a:t>
            </a:r>
            <a:r>
              <a:rPr lang="ko-KR" altLang="en-US" b="1" dirty="0" err="1"/>
              <a:t>비어있는지</a:t>
            </a:r>
            <a:r>
              <a:rPr lang="ko-KR" altLang="en-US" b="1" dirty="0"/>
              <a:t> 확인</a:t>
            </a:r>
            <a:endParaRPr lang="en-US" altLang="ko-KR" b="1" dirty="0"/>
          </a:p>
          <a:p>
            <a:r>
              <a:rPr lang="en-US" altLang="ko-KR" b="1" dirty="0"/>
              <a:t>bool </a:t>
            </a:r>
            <a:r>
              <a:rPr lang="en-US" altLang="ko-KR" b="1" dirty="0" err="1"/>
              <a:t>isFull</a:t>
            </a:r>
            <a:r>
              <a:rPr lang="en-US" altLang="ko-KR" b="1" dirty="0"/>
              <a:t>(): </a:t>
            </a:r>
            <a:r>
              <a:rPr lang="ko-KR" altLang="en-US" b="1" dirty="0"/>
              <a:t>스택이 꽉 찼는지 확인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구조는 </a:t>
            </a:r>
            <a:r>
              <a:rPr lang="en-US" altLang="ko-KR" b="1" dirty="0" err="1"/>
              <a:t>opStack</a:t>
            </a:r>
            <a:r>
              <a:rPr lang="ko-KR" altLang="en-US" b="1" dirty="0"/>
              <a:t>과 동일</a:t>
            </a:r>
            <a:endParaRPr lang="en-US" altLang="ko-KR" b="1" dirty="0"/>
          </a:p>
          <a:p>
            <a:r>
              <a:rPr lang="en-US" altLang="ko-KR" b="1" dirty="0"/>
              <a:t>[Chapter4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[Chapter9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304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CA9C3ADB-BEDE-4E9A-A065-E9E616F23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11" y="2597876"/>
            <a:ext cx="7217373" cy="3345985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2419272" cy="453799"/>
            <a:chOff x="471007" y="976753"/>
            <a:chExt cx="2419272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186461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계산기 클래스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class Calculator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83691" y="2796807"/>
            <a:ext cx="504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공학용 계산기 클래스</a:t>
            </a:r>
            <a:endParaRPr lang="en-US" altLang="ko-KR" b="1" dirty="0"/>
          </a:p>
          <a:p>
            <a:r>
              <a:rPr lang="en-US" altLang="ko-KR" b="1" dirty="0"/>
              <a:t>void </a:t>
            </a:r>
            <a:r>
              <a:rPr lang="en-US" altLang="ko-KR" b="1" dirty="0" err="1"/>
              <a:t>doCalculate</a:t>
            </a:r>
            <a:r>
              <a:rPr lang="en-US" altLang="ko-KR" b="1" dirty="0"/>
              <a:t>(): </a:t>
            </a:r>
            <a:r>
              <a:rPr lang="ko-KR" altLang="en-US" b="1" dirty="0"/>
              <a:t>실제 계산을 수행</a:t>
            </a:r>
            <a:endParaRPr lang="en-US" altLang="ko-KR" b="1" dirty="0"/>
          </a:p>
          <a:p>
            <a:r>
              <a:rPr lang="en-US" altLang="ko-KR" b="1" dirty="0"/>
              <a:t>void postfix(): </a:t>
            </a:r>
            <a:r>
              <a:rPr lang="ko-KR" altLang="en-US" b="1" dirty="0"/>
              <a:t>수식을 후위표기법으로 변환</a:t>
            </a:r>
            <a:endParaRPr lang="en-US" altLang="ko-KR" b="1" dirty="0"/>
          </a:p>
          <a:p>
            <a:r>
              <a:rPr lang="en-US" altLang="ko-KR" b="1" dirty="0"/>
              <a:t>float </a:t>
            </a:r>
            <a:r>
              <a:rPr lang="en-US" altLang="ko-KR" b="1" dirty="0" err="1"/>
              <a:t>calSqrt</a:t>
            </a:r>
            <a:r>
              <a:rPr lang="en-US" altLang="ko-KR" b="1" dirty="0"/>
              <a:t>(): </a:t>
            </a:r>
            <a:r>
              <a:rPr lang="ko-KR" altLang="en-US" b="1" dirty="0"/>
              <a:t>루트 연산을 수행</a:t>
            </a:r>
            <a:endParaRPr lang="en-US" altLang="ko-KR" b="1" dirty="0"/>
          </a:p>
          <a:p>
            <a:r>
              <a:rPr lang="en-US" altLang="ko-KR" b="1" dirty="0"/>
              <a:t>float </a:t>
            </a:r>
            <a:r>
              <a:rPr lang="en-US" altLang="ko-KR" b="1" dirty="0" err="1"/>
              <a:t>calLog</a:t>
            </a:r>
            <a:r>
              <a:rPr lang="en-US" altLang="ko-KR" b="1" dirty="0"/>
              <a:t>(): </a:t>
            </a:r>
            <a:r>
              <a:rPr lang="ko-KR" altLang="en-US" b="1" dirty="0"/>
              <a:t>로그 연산을 수행</a:t>
            </a:r>
            <a:endParaRPr lang="en-US" altLang="ko-KR" b="1" dirty="0"/>
          </a:p>
          <a:p>
            <a:r>
              <a:rPr lang="en-US" altLang="ko-KR" b="1" dirty="0"/>
              <a:t>float </a:t>
            </a:r>
            <a:r>
              <a:rPr lang="en-US" altLang="ko-KR" b="1" dirty="0" err="1"/>
              <a:t>calTriFunc</a:t>
            </a:r>
            <a:r>
              <a:rPr lang="en-US" altLang="ko-KR" b="1" dirty="0"/>
              <a:t>(): </a:t>
            </a:r>
            <a:r>
              <a:rPr lang="ko-KR" altLang="en-US" b="1" dirty="0"/>
              <a:t>삼각함수 연산을 수행</a:t>
            </a:r>
            <a:endParaRPr lang="en-US" altLang="ko-KR" b="1" dirty="0"/>
          </a:p>
          <a:p>
            <a:r>
              <a:rPr lang="en-US" altLang="ko-KR" b="1" dirty="0"/>
              <a:t>void Conversion(): </a:t>
            </a:r>
            <a:r>
              <a:rPr lang="ko-KR" altLang="en-US" b="1" dirty="0"/>
              <a:t>진수 변환을 수행</a:t>
            </a:r>
            <a:endParaRPr lang="en-US" altLang="ko-KR" b="1" dirty="0"/>
          </a:p>
          <a:p>
            <a:r>
              <a:rPr lang="en-US" altLang="ko-KR" b="1" dirty="0"/>
              <a:t>[Chapter9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[Chapter10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433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A5F7C6-46BF-40E7-9465-CBB71AC5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28" y="2138483"/>
            <a:ext cx="4934011" cy="4455483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3600686" cy="453799"/>
            <a:chOff x="471007" y="976753"/>
            <a:chExt cx="3600686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30460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계산기 클래스 </a:t>
              </a:r>
              <a:r>
                <a:rPr lang="en-US" altLang="ko-KR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 </a:t>
              </a:r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멤버함수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postfix(string str)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83691" y="2796807"/>
            <a:ext cx="5041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매개변수 </a:t>
            </a:r>
            <a:r>
              <a:rPr lang="en-US" altLang="ko-KR" b="1" dirty="0"/>
              <a:t>str</a:t>
            </a:r>
            <a:r>
              <a:rPr lang="ko-KR" altLang="en-US" b="1" dirty="0"/>
              <a:t>을 후위표기식으로 변환하는 함수</a:t>
            </a:r>
            <a:endParaRPr lang="en-US" altLang="ko-KR" b="1" dirty="0"/>
          </a:p>
          <a:p>
            <a:r>
              <a:rPr lang="en-US" altLang="ko-KR" b="1" dirty="0"/>
              <a:t>str</a:t>
            </a:r>
            <a:r>
              <a:rPr lang="ko-KR" altLang="en-US" b="1" dirty="0"/>
              <a:t>의 길이만큼 반복문을 돌면서 숫자 또는 소수점이면 수식을 나타내는 멤버변수 </a:t>
            </a:r>
            <a:r>
              <a:rPr lang="en-US" altLang="ko-KR" b="1" dirty="0"/>
              <a:t>expression</a:t>
            </a:r>
            <a:r>
              <a:rPr lang="ko-KR" altLang="en-US" b="1" dirty="0"/>
              <a:t>에 그대로 저장하고</a:t>
            </a:r>
            <a:r>
              <a:rPr lang="en-US" altLang="ko-KR" b="1" dirty="0"/>
              <a:t>, </a:t>
            </a:r>
            <a:r>
              <a:rPr lang="ko-KR" altLang="en-US" b="1" dirty="0"/>
              <a:t>여는 괄호</a:t>
            </a:r>
            <a:r>
              <a:rPr lang="en-US" altLang="ko-KR" b="1" dirty="0"/>
              <a:t> ‘(‘</a:t>
            </a:r>
            <a:r>
              <a:rPr lang="ko-KR" altLang="en-US" b="1" dirty="0"/>
              <a:t>이면 스택에 </a:t>
            </a:r>
            <a:r>
              <a:rPr lang="en-US" altLang="ko-KR" b="1" dirty="0"/>
              <a:t>push, </a:t>
            </a:r>
            <a:r>
              <a:rPr lang="ko-KR" altLang="en-US" b="1" dirty="0"/>
              <a:t>닫는 괄호이면 스택의 요소를 </a:t>
            </a:r>
            <a:r>
              <a:rPr lang="ko-KR" altLang="en-US" b="1" dirty="0" err="1"/>
              <a:t>꺼내와서</a:t>
            </a:r>
            <a:r>
              <a:rPr lang="ko-KR" altLang="en-US" b="1" dirty="0"/>
              <a:t> </a:t>
            </a:r>
            <a:r>
              <a:rPr lang="en-US" altLang="ko-KR" b="1" dirty="0" err="1"/>
              <a:t>expressio</a:t>
            </a:r>
            <a:r>
              <a:rPr lang="ko-KR" altLang="en-US" b="1" dirty="0"/>
              <a:t>에 저장한다</a:t>
            </a:r>
            <a:r>
              <a:rPr lang="en-US" altLang="ko-KR" b="1" dirty="0"/>
              <a:t>. </a:t>
            </a:r>
            <a:r>
              <a:rPr lang="ko-KR" altLang="en-US" b="1" dirty="0"/>
              <a:t>연산자와 숫자의 구분은 공백문자 </a:t>
            </a:r>
            <a:r>
              <a:rPr lang="en-US" altLang="ko-KR" b="1" dirty="0"/>
              <a:t>space</a:t>
            </a:r>
            <a:r>
              <a:rPr lang="ko-KR" altLang="en-US" b="1" dirty="0"/>
              <a:t>로 구분한다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[Chapter9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[Chapter10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9623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그림 52">
            <a:extLst>
              <a:ext uri="{FF2B5EF4-FFF2-40B4-BE49-F238E27FC236}">
                <a16:creationId xmlns:a16="http://schemas.microsoft.com/office/drawing/2014/main" id="{53BD6F14-4836-4CC5-814B-CF1CE9D1B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933" y="2145366"/>
            <a:ext cx="4752609" cy="4312414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3600686" cy="453799"/>
            <a:chOff x="471007" y="976753"/>
            <a:chExt cx="3600686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30460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계산기 클래스 </a:t>
              </a:r>
              <a:r>
                <a:rPr lang="en-US" altLang="ko-KR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 </a:t>
              </a:r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멤버함수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doCalculate()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83691" y="2827420"/>
            <a:ext cx="50414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실제 계산을 수행하는 함수</a:t>
            </a:r>
            <a:endParaRPr lang="en-US" altLang="ko-KR" b="1" dirty="0"/>
          </a:p>
          <a:p>
            <a:r>
              <a:rPr lang="en-US" altLang="ko-KR" b="1" dirty="0"/>
              <a:t>postfix()</a:t>
            </a:r>
            <a:r>
              <a:rPr lang="ko-KR" altLang="en-US" b="1" dirty="0"/>
              <a:t>를 통해 후위표기식으로 변환한 수식이 저장된 멤버변수 </a:t>
            </a:r>
            <a:r>
              <a:rPr lang="en-US" altLang="ko-KR" b="1" dirty="0"/>
              <a:t>expression </a:t>
            </a:r>
            <a:r>
              <a:rPr lang="ko-KR" altLang="en-US" b="1" dirty="0"/>
              <a:t>배열을 </a:t>
            </a:r>
            <a:r>
              <a:rPr lang="en-US" altLang="ko-KR" b="1" dirty="0"/>
              <a:t>while</a:t>
            </a:r>
            <a:r>
              <a:rPr lang="ko-KR" altLang="en-US" b="1" dirty="0"/>
              <a:t>문으로 반복하면서 숫자 또는 소수점이면 숫자가 끝나는 지점까지 임시 배열 </a:t>
            </a:r>
            <a:r>
              <a:rPr lang="en-US" altLang="ko-KR" b="1" dirty="0" err="1"/>
              <a:t>tempStr</a:t>
            </a:r>
            <a:r>
              <a:rPr lang="ko-KR" altLang="en-US" b="1" dirty="0"/>
              <a:t>에 저장해두고 숫자가 끝나면 이를 </a:t>
            </a:r>
            <a:r>
              <a:rPr lang="en-US" altLang="ko-KR" b="1" dirty="0" err="1"/>
              <a:t>atof</a:t>
            </a:r>
            <a:r>
              <a:rPr lang="en-US" altLang="ko-KR" b="1" dirty="0"/>
              <a:t>()</a:t>
            </a:r>
            <a:r>
              <a:rPr lang="ko-KR" altLang="en-US" b="1" dirty="0"/>
              <a:t>함수로 소수로 </a:t>
            </a:r>
            <a:r>
              <a:rPr lang="ko-KR" altLang="en-US" b="1" dirty="0" err="1"/>
              <a:t>변환후</a:t>
            </a:r>
            <a:r>
              <a:rPr lang="ko-KR" altLang="en-US" b="1" dirty="0"/>
              <a:t> </a:t>
            </a:r>
            <a:r>
              <a:rPr lang="en-US" altLang="ko-KR" b="1" dirty="0" err="1"/>
              <a:t>numStack</a:t>
            </a:r>
            <a:r>
              <a:rPr lang="ko-KR" altLang="en-US" b="1" dirty="0"/>
              <a:t>에 저장한다</a:t>
            </a:r>
            <a:r>
              <a:rPr lang="en-US" altLang="ko-KR" b="1" dirty="0"/>
              <a:t>. sin, cos, tan, </a:t>
            </a:r>
            <a:r>
              <a:rPr lang="en-US" altLang="ko-KR" b="1" dirty="0" err="1"/>
              <a:t>arcsin</a:t>
            </a:r>
            <a:r>
              <a:rPr lang="en-US" altLang="ko-KR" b="1" dirty="0"/>
              <a:t>, </a:t>
            </a:r>
            <a:r>
              <a:rPr lang="en-US" altLang="ko-KR" b="1" dirty="0" err="1"/>
              <a:t>arccos</a:t>
            </a:r>
            <a:r>
              <a:rPr lang="en-US" altLang="ko-KR" b="1" dirty="0"/>
              <a:t>, arctan, log, root</a:t>
            </a:r>
            <a:r>
              <a:rPr lang="ko-KR" altLang="en-US" b="1" dirty="0"/>
              <a:t>이면 그에 해당하는 함수들을 호출하여 연산을 수행한다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[Chapter9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  <a:p>
            <a:r>
              <a:rPr lang="en-US" altLang="ko-KR" b="1" dirty="0"/>
              <a:t>[Chapter10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5112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C2AA1B-E0C6-46D8-B5BB-8BBA5F664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4" y="3525701"/>
            <a:ext cx="6516329" cy="1344940"/>
          </a:xfrm>
          <a:prstGeom prst="rect">
            <a:avLst/>
          </a:prstGeom>
        </p:spPr>
      </p:pic>
      <p:pic>
        <p:nvPicPr>
          <p:cNvPr id="4" name="Picture 2" descr="경북대학교에 대한 이미지 검색결과">
            <a:extLst>
              <a:ext uri="{FF2B5EF4-FFF2-40B4-BE49-F238E27FC236}">
                <a16:creationId xmlns:a16="http://schemas.microsoft.com/office/drawing/2014/main" id="{A1E62E03-C5A8-4991-98A2-8D45269F8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88"/>
          <a:stretch/>
        </p:blipFill>
        <p:spPr bwMode="auto">
          <a:xfrm>
            <a:off x="202795" y="45354"/>
            <a:ext cx="1501436" cy="52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59C9F-BE48-4A59-8370-38D45CC3176E}"/>
              </a:ext>
            </a:extLst>
          </p:cNvPr>
          <p:cNvSpPr txBox="1"/>
          <p:nvPr/>
        </p:nvSpPr>
        <p:spPr>
          <a:xfrm>
            <a:off x="9924256" y="76379"/>
            <a:ext cx="2267744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1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공학프로그래밍 및 실습</a:t>
            </a:r>
            <a:endParaRPr lang="en-US" altLang="ko-KR" sz="1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C46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F0E3AF2-CB70-449E-BB62-8FC594B9EE89}"/>
              </a:ext>
            </a:extLst>
          </p:cNvPr>
          <p:cNvGrpSpPr/>
          <p:nvPr/>
        </p:nvGrpSpPr>
        <p:grpSpPr>
          <a:xfrm>
            <a:off x="539552" y="980728"/>
            <a:ext cx="3600686" cy="453799"/>
            <a:chOff x="471007" y="976753"/>
            <a:chExt cx="3600686" cy="45379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F6F5ED0-DEF3-4CB5-B9BB-801A28480981}"/>
                </a:ext>
              </a:extLst>
            </p:cNvPr>
            <p:cNvSpPr/>
            <p:nvPr/>
          </p:nvSpPr>
          <p:spPr>
            <a:xfrm>
              <a:off x="1025666" y="1030442"/>
              <a:ext cx="30460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계산기 클래스 </a:t>
              </a:r>
              <a:r>
                <a:rPr lang="en-US" altLang="ko-KR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- </a:t>
              </a:r>
              <a:r>
                <a:rPr lang="ko-KR" altLang="en-US" sz="2000" b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3C4666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rPr>
                <a:t>멤버함수</a:t>
              </a:r>
              <a:endParaRPr lang="en-US" altLang="ko-KR" sz="1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C46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67">
              <a:extLst>
                <a:ext uri="{FF2B5EF4-FFF2-40B4-BE49-F238E27FC236}">
                  <a16:creationId xmlns:a16="http://schemas.microsoft.com/office/drawing/2014/main" id="{A6C77894-C733-4519-A354-13B169E2E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136" y="976753"/>
              <a:ext cx="392816" cy="270824"/>
            </a:xfrm>
            <a:custGeom>
              <a:avLst/>
              <a:gdLst>
                <a:gd name="T0" fmla="*/ 201 w 204"/>
                <a:gd name="T1" fmla="*/ 141 h 141"/>
                <a:gd name="T2" fmla="*/ 193 w 204"/>
                <a:gd name="T3" fmla="*/ 139 h 141"/>
                <a:gd name="T4" fmla="*/ 196 w 204"/>
                <a:gd name="T5" fmla="*/ 115 h 141"/>
                <a:gd name="T6" fmla="*/ 165 w 204"/>
                <a:gd name="T7" fmla="*/ 39 h 141"/>
                <a:gd name="T8" fmla="*/ 89 w 204"/>
                <a:gd name="T9" fmla="*/ 8 h 141"/>
                <a:gd name="T10" fmla="*/ 6 w 204"/>
                <a:gd name="T11" fmla="*/ 47 h 141"/>
                <a:gd name="T12" fmla="*/ 0 w 204"/>
                <a:gd name="T13" fmla="*/ 41 h 141"/>
                <a:gd name="T14" fmla="*/ 89 w 204"/>
                <a:gd name="T15" fmla="*/ 0 h 141"/>
                <a:gd name="T16" fmla="*/ 170 w 204"/>
                <a:gd name="T17" fmla="*/ 34 h 141"/>
                <a:gd name="T18" fmla="*/ 204 w 204"/>
                <a:gd name="T19" fmla="*/ 115 h 141"/>
                <a:gd name="T20" fmla="*/ 201 w 204"/>
                <a:gd name="T21" fmla="*/ 14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4" h="141">
                  <a:moveTo>
                    <a:pt x="201" y="141"/>
                  </a:moveTo>
                  <a:cubicBezTo>
                    <a:pt x="193" y="139"/>
                    <a:pt x="193" y="139"/>
                    <a:pt x="193" y="139"/>
                  </a:cubicBezTo>
                  <a:cubicBezTo>
                    <a:pt x="195" y="131"/>
                    <a:pt x="196" y="123"/>
                    <a:pt x="196" y="115"/>
                  </a:cubicBezTo>
                  <a:cubicBezTo>
                    <a:pt x="196" y="87"/>
                    <a:pt x="185" y="60"/>
                    <a:pt x="165" y="39"/>
                  </a:cubicBezTo>
                  <a:cubicBezTo>
                    <a:pt x="144" y="19"/>
                    <a:pt x="117" y="8"/>
                    <a:pt x="89" y="8"/>
                  </a:cubicBezTo>
                  <a:cubicBezTo>
                    <a:pt x="57" y="8"/>
                    <a:pt x="26" y="22"/>
                    <a:pt x="6" y="47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22" y="15"/>
                    <a:pt x="54" y="0"/>
                    <a:pt x="89" y="0"/>
                  </a:cubicBezTo>
                  <a:cubicBezTo>
                    <a:pt x="120" y="0"/>
                    <a:pt x="149" y="12"/>
                    <a:pt x="170" y="34"/>
                  </a:cubicBezTo>
                  <a:cubicBezTo>
                    <a:pt x="192" y="55"/>
                    <a:pt x="204" y="84"/>
                    <a:pt x="204" y="115"/>
                  </a:cubicBezTo>
                  <a:cubicBezTo>
                    <a:pt x="204" y="124"/>
                    <a:pt x="203" y="133"/>
                    <a:pt x="201" y="141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KoPub돋움체 Medium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4B29DC5-1162-4FB8-AED9-D2B849ECF913}"/>
                </a:ext>
              </a:extLst>
            </p:cNvPr>
            <p:cNvGrpSpPr/>
            <p:nvPr/>
          </p:nvGrpSpPr>
          <p:grpSpPr>
            <a:xfrm>
              <a:off x="471007" y="1053202"/>
              <a:ext cx="470078" cy="370044"/>
              <a:chOff x="356632" y="1352344"/>
              <a:chExt cx="470078" cy="370044"/>
            </a:xfrm>
          </p:grpSpPr>
          <p:sp>
            <p:nvSpPr>
              <p:cNvPr id="10" name="Oval 1566">
                <a:extLst>
                  <a:ext uri="{FF2B5EF4-FFF2-40B4-BE49-F238E27FC236}">
                    <a16:creationId xmlns:a16="http://schemas.microsoft.com/office/drawing/2014/main" id="{437FD969-54B5-4220-A60F-3C724A406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352344"/>
                <a:ext cx="292782" cy="292782"/>
              </a:xfrm>
              <a:prstGeom prst="ellipse">
                <a:avLst/>
              </a:prstGeom>
              <a:solidFill>
                <a:srgbClr val="E9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1" name="Freeform 1568">
                <a:extLst>
                  <a:ext uri="{FF2B5EF4-FFF2-40B4-BE49-F238E27FC236}">
                    <a16:creationId xmlns:a16="http://schemas.microsoft.com/office/drawing/2014/main" id="{7C0AA156-2F2B-4FBE-931B-A3B5C1684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4" y="1450751"/>
                <a:ext cx="21145" cy="88648"/>
              </a:xfrm>
              <a:custGeom>
                <a:avLst/>
                <a:gdLst>
                  <a:gd name="T0" fmla="*/ 2 w 11"/>
                  <a:gd name="T1" fmla="*/ 46 h 46"/>
                  <a:gd name="T2" fmla="*/ 0 w 11"/>
                  <a:gd name="T3" fmla="*/ 24 h 46"/>
                  <a:gd name="T4" fmla="*/ 3 w 11"/>
                  <a:gd name="T5" fmla="*/ 0 h 46"/>
                  <a:gd name="T6" fmla="*/ 11 w 11"/>
                  <a:gd name="T7" fmla="*/ 2 h 46"/>
                  <a:gd name="T8" fmla="*/ 8 w 11"/>
                  <a:gd name="T9" fmla="*/ 24 h 46"/>
                  <a:gd name="T10" fmla="*/ 10 w 11"/>
                  <a:gd name="T11" fmla="*/ 44 h 46"/>
                  <a:gd name="T12" fmla="*/ 2 w 11"/>
                  <a:gd name="T13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46">
                    <a:moveTo>
                      <a:pt x="2" y="46"/>
                    </a:moveTo>
                    <a:cubicBezTo>
                      <a:pt x="1" y="39"/>
                      <a:pt x="0" y="31"/>
                      <a:pt x="0" y="24"/>
                    </a:cubicBezTo>
                    <a:cubicBezTo>
                      <a:pt x="0" y="16"/>
                      <a:pt x="1" y="8"/>
                      <a:pt x="3" y="0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9" y="9"/>
                      <a:pt x="8" y="17"/>
                      <a:pt x="8" y="24"/>
                    </a:cubicBezTo>
                    <a:cubicBezTo>
                      <a:pt x="8" y="31"/>
                      <a:pt x="9" y="38"/>
                      <a:pt x="10" y="44"/>
                    </a:cubicBezTo>
                    <a:lnTo>
                      <a:pt x="2" y="46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2" name="Freeform 1569">
                <a:extLst>
                  <a:ext uri="{FF2B5EF4-FFF2-40B4-BE49-F238E27FC236}">
                    <a16:creationId xmlns:a16="http://schemas.microsoft.com/office/drawing/2014/main" id="{AC6C33AA-9120-475F-89CC-3CA76EF0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815" y="1618287"/>
                <a:ext cx="38225" cy="40664"/>
              </a:xfrm>
              <a:custGeom>
                <a:avLst/>
                <a:gdLst>
                  <a:gd name="T0" fmla="*/ 14 w 20"/>
                  <a:gd name="T1" fmla="*/ 21 h 21"/>
                  <a:gd name="T2" fmla="*/ 0 w 20"/>
                  <a:gd name="T3" fmla="*/ 4 h 21"/>
                  <a:gd name="T4" fmla="*/ 6 w 20"/>
                  <a:gd name="T5" fmla="*/ 0 h 21"/>
                  <a:gd name="T6" fmla="*/ 20 w 20"/>
                  <a:gd name="T7" fmla="*/ 15 h 21"/>
                  <a:gd name="T8" fmla="*/ 14 w 20"/>
                  <a:gd name="T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4" y="21"/>
                    </a:moveTo>
                    <a:cubicBezTo>
                      <a:pt x="9" y="16"/>
                      <a:pt x="4" y="10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5"/>
                      <a:pt x="15" y="11"/>
                      <a:pt x="20" y="15"/>
                    </a:cubicBezTo>
                    <a:lnTo>
                      <a:pt x="14" y="21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3" name="Freeform 1570">
                <a:extLst>
                  <a:ext uri="{FF2B5EF4-FFF2-40B4-BE49-F238E27FC236}">
                    <a16:creationId xmlns:a16="http://schemas.microsoft.com/office/drawing/2014/main" id="{BC93608D-9E30-4DA5-A276-309EBD8165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8302" y="1625607"/>
                <a:ext cx="42291" cy="42291"/>
              </a:xfrm>
              <a:custGeom>
                <a:avLst/>
                <a:gdLst>
                  <a:gd name="T0" fmla="*/ 6 w 22"/>
                  <a:gd name="T1" fmla="*/ 22 h 22"/>
                  <a:gd name="T2" fmla="*/ 0 w 22"/>
                  <a:gd name="T3" fmla="*/ 16 h 22"/>
                  <a:gd name="T4" fmla="*/ 16 w 22"/>
                  <a:gd name="T5" fmla="*/ 0 h 22"/>
                  <a:gd name="T6" fmla="*/ 22 w 22"/>
                  <a:gd name="T7" fmla="*/ 5 h 22"/>
                  <a:gd name="T8" fmla="*/ 6 w 22"/>
                  <a:gd name="T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6" y="22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6" y="11"/>
                      <a:pt x="11" y="6"/>
                      <a:pt x="16" y="0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17" y="11"/>
                      <a:pt x="12" y="17"/>
                      <a:pt x="6" y="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4" name="Rectangle 1571">
                <a:extLst>
                  <a:ext uri="{FF2B5EF4-FFF2-40B4-BE49-F238E27FC236}">
                    <a16:creationId xmlns:a16="http://schemas.microsoft.com/office/drawing/2014/main" id="{D05FD798-C2B9-4492-B3B7-9280CF284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989" y="1575996"/>
                <a:ext cx="161844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5" name="Freeform 1572">
                <a:extLst>
                  <a:ext uri="{FF2B5EF4-FFF2-40B4-BE49-F238E27FC236}">
                    <a16:creationId xmlns:a16="http://schemas.microsoft.com/office/drawing/2014/main" id="{89D58DD3-730F-4B36-B2BB-9B2E6E27A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670" y="1391381"/>
                <a:ext cx="300102" cy="115486"/>
              </a:xfrm>
              <a:custGeom>
                <a:avLst/>
                <a:gdLst>
                  <a:gd name="T0" fmla="*/ 156 w 156"/>
                  <a:gd name="T1" fmla="*/ 60 h 60"/>
                  <a:gd name="T2" fmla="*/ 109 w 156"/>
                  <a:gd name="T3" fmla="*/ 60 h 60"/>
                  <a:gd name="T4" fmla="*/ 93 w 156"/>
                  <a:gd name="T5" fmla="*/ 52 h 60"/>
                  <a:gd name="T6" fmla="*/ 67 w 156"/>
                  <a:gd name="T7" fmla="*/ 12 h 60"/>
                  <a:gd name="T8" fmla="*/ 58 w 156"/>
                  <a:gd name="T9" fmla="*/ 8 h 60"/>
                  <a:gd name="T10" fmla="*/ 0 w 156"/>
                  <a:gd name="T11" fmla="*/ 8 h 60"/>
                  <a:gd name="T12" fmla="*/ 0 w 156"/>
                  <a:gd name="T13" fmla="*/ 0 h 60"/>
                  <a:gd name="T14" fmla="*/ 58 w 156"/>
                  <a:gd name="T15" fmla="*/ 0 h 60"/>
                  <a:gd name="T16" fmla="*/ 74 w 156"/>
                  <a:gd name="T17" fmla="*/ 8 h 60"/>
                  <a:gd name="T18" fmla="*/ 100 w 156"/>
                  <a:gd name="T19" fmla="*/ 48 h 60"/>
                  <a:gd name="T20" fmla="*/ 109 w 156"/>
                  <a:gd name="T21" fmla="*/ 52 h 60"/>
                  <a:gd name="T22" fmla="*/ 156 w 156"/>
                  <a:gd name="T23" fmla="*/ 52 h 60"/>
                  <a:gd name="T24" fmla="*/ 156 w 156"/>
                  <a:gd name="T2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60">
                    <a:moveTo>
                      <a:pt x="156" y="60"/>
                    </a:moveTo>
                    <a:cubicBezTo>
                      <a:pt x="109" y="60"/>
                      <a:pt x="109" y="60"/>
                      <a:pt x="109" y="60"/>
                    </a:cubicBezTo>
                    <a:cubicBezTo>
                      <a:pt x="103" y="60"/>
                      <a:pt x="96" y="57"/>
                      <a:pt x="93" y="5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66" y="10"/>
                      <a:pt x="62" y="8"/>
                      <a:pt x="58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64" y="0"/>
                      <a:pt x="70" y="3"/>
                      <a:pt x="74" y="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1" y="50"/>
                      <a:pt x="105" y="52"/>
                      <a:pt x="109" y="52"/>
                    </a:cubicBezTo>
                    <a:cubicBezTo>
                      <a:pt x="156" y="52"/>
                      <a:pt x="156" y="52"/>
                      <a:pt x="156" y="52"/>
                    </a:cubicBezTo>
                    <a:lnTo>
                      <a:pt x="156" y="60"/>
                    </a:ln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6" name="Freeform 1573">
                <a:extLst>
                  <a:ext uri="{FF2B5EF4-FFF2-40B4-BE49-F238E27FC236}">
                    <a16:creationId xmlns:a16="http://schemas.microsoft.com/office/drawing/2014/main" id="{4777BACA-643D-4C85-A3D6-C5E74E5E3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570" y="1583316"/>
                <a:ext cx="300102" cy="108167"/>
              </a:xfrm>
              <a:custGeom>
                <a:avLst/>
                <a:gdLst>
                  <a:gd name="T0" fmla="*/ 49 w 156"/>
                  <a:gd name="T1" fmla="*/ 56 h 56"/>
                  <a:gd name="T2" fmla="*/ 0 w 156"/>
                  <a:gd name="T3" fmla="*/ 56 h 56"/>
                  <a:gd name="T4" fmla="*/ 0 w 156"/>
                  <a:gd name="T5" fmla="*/ 48 h 56"/>
                  <a:gd name="T6" fmla="*/ 49 w 156"/>
                  <a:gd name="T7" fmla="*/ 48 h 56"/>
                  <a:gd name="T8" fmla="*/ 58 w 156"/>
                  <a:gd name="T9" fmla="*/ 44 h 56"/>
                  <a:gd name="T10" fmla="*/ 84 w 156"/>
                  <a:gd name="T11" fmla="*/ 6 h 56"/>
                  <a:gd name="T12" fmla="*/ 100 w 156"/>
                  <a:gd name="T13" fmla="*/ 0 h 56"/>
                  <a:gd name="T14" fmla="*/ 156 w 156"/>
                  <a:gd name="T15" fmla="*/ 0 h 56"/>
                  <a:gd name="T16" fmla="*/ 156 w 156"/>
                  <a:gd name="T17" fmla="*/ 8 h 56"/>
                  <a:gd name="T18" fmla="*/ 100 w 156"/>
                  <a:gd name="T19" fmla="*/ 8 h 56"/>
                  <a:gd name="T20" fmla="*/ 91 w 156"/>
                  <a:gd name="T21" fmla="*/ 10 h 56"/>
                  <a:gd name="T22" fmla="*/ 65 w 156"/>
                  <a:gd name="T23" fmla="*/ 48 h 56"/>
                  <a:gd name="T24" fmla="*/ 49 w 156"/>
                  <a:gd name="T2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6" h="56">
                    <a:moveTo>
                      <a:pt x="49" y="56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49" y="48"/>
                      <a:pt x="49" y="48"/>
                      <a:pt x="49" y="48"/>
                    </a:cubicBezTo>
                    <a:cubicBezTo>
                      <a:pt x="53" y="48"/>
                      <a:pt x="57" y="46"/>
                      <a:pt x="58" y="44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8" y="0"/>
                      <a:pt x="96" y="0"/>
                      <a:pt x="100" y="0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156" y="8"/>
                      <a:pt x="156" y="8"/>
                      <a:pt x="156" y="8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98" y="8"/>
                      <a:pt x="92" y="8"/>
                      <a:pt x="91" y="10"/>
                    </a:cubicBezTo>
                    <a:cubicBezTo>
                      <a:pt x="65" y="48"/>
                      <a:pt x="65" y="48"/>
                      <a:pt x="65" y="48"/>
                    </a:cubicBezTo>
                    <a:cubicBezTo>
                      <a:pt x="62" y="53"/>
                      <a:pt x="55" y="56"/>
                      <a:pt x="49" y="56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7" name="Rectangle 1574">
                <a:extLst>
                  <a:ext uri="{FF2B5EF4-FFF2-40B4-BE49-F238E27FC236}">
                    <a16:creationId xmlns:a16="http://schemas.microsoft.com/office/drawing/2014/main" id="{21D550A7-247F-4866-8B1E-D379EFB40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509" y="1406833"/>
                <a:ext cx="77262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8" name="Rectangle 1575">
                <a:extLst>
                  <a:ext uri="{FF2B5EF4-FFF2-40B4-BE49-F238E27FC236}">
                    <a16:creationId xmlns:a16="http://schemas.microsoft.com/office/drawing/2014/main" id="{B41B05A5-7B95-4CC1-83CB-2A4B0BD8E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224" y="1406833"/>
                <a:ext cx="15453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19" name="Rectangle 1576">
                <a:extLst>
                  <a:ext uri="{FF2B5EF4-FFF2-40B4-BE49-F238E27FC236}">
                    <a16:creationId xmlns:a16="http://schemas.microsoft.com/office/drawing/2014/main" id="{843FD064-ACB5-456E-96BF-B6109470B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2128" y="1406833"/>
                <a:ext cx="14639" cy="14639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0" name="Rectangle 1577">
                <a:extLst>
                  <a:ext uri="{FF2B5EF4-FFF2-40B4-BE49-F238E27FC236}">
                    <a16:creationId xmlns:a16="http://schemas.microsoft.com/office/drawing/2014/main" id="{0570CC77-B002-44F9-A3C6-76AA273AD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1" name="Rectangle 1578">
                <a:extLst>
                  <a:ext uri="{FF2B5EF4-FFF2-40B4-BE49-F238E27FC236}">
                    <a16:creationId xmlns:a16="http://schemas.microsoft.com/office/drawing/2014/main" id="{5575C23C-4FD5-4E6E-A9F7-A4C27848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152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2" name="Rectangle 1579">
                <a:extLst>
                  <a:ext uri="{FF2B5EF4-FFF2-40B4-BE49-F238E27FC236}">
                    <a16:creationId xmlns:a16="http://schemas.microsoft.com/office/drawing/2014/main" id="{19B02CF1-C68A-472C-88DA-C26905BD4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057" y="1706935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3" name="Rectangle 1580">
                <a:extLst>
                  <a:ext uri="{FF2B5EF4-FFF2-40B4-BE49-F238E27FC236}">
                    <a16:creationId xmlns:a16="http://schemas.microsoft.com/office/drawing/2014/main" id="{597E133F-D37B-47CC-848E-DB4804476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34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4" name="Rectangle 1581">
                <a:extLst>
                  <a:ext uri="{FF2B5EF4-FFF2-40B4-BE49-F238E27FC236}">
                    <a16:creationId xmlns:a16="http://schemas.microsoft.com/office/drawing/2014/main" id="{DA61C0BF-5BD7-4DB7-A558-46475F14C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251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5" name="Rectangle 1582">
                <a:extLst>
                  <a:ext uri="{FF2B5EF4-FFF2-40B4-BE49-F238E27FC236}">
                    <a16:creationId xmlns:a16="http://schemas.microsoft.com/office/drawing/2014/main" id="{31139F6D-7A34-4A0B-A767-8204DCFD3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156" y="1545092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6" name="Rectangle 1583">
                <a:extLst>
                  <a:ext uri="{FF2B5EF4-FFF2-40B4-BE49-F238E27FC236}">
                    <a16:creationId xmlns:a16="http://schemas.microsoft.com/office/drawing/2014/main" id="{A6436CC3-688B-424A-B11C-25C3A31AD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7" name="Rectangle 1584">
                <a:extLst>
                  <a:ext uri="{FF2B5EF4-FFF2-40B4-BE49-F238E27FC236}">
                    <a16:creationId xmlns:a16="http://schemas.microsoft.com/office/drawing/2014/main" id="{A6AAC184-50B1-45C9-82B5-7BB74401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638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8" name="Rectangle 1585">
                <a:extLst>
                  <a:ext uri="{FF2B5EF4-FFF2-40B4-BE49-F238E27FC236}">
                    <a16:creationId xmlns:a16="http://schemas.microsoft.com/office/drawing/2014/main" id="{CF3990AE-0090-4FC7-8EA4-212EB008E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8543" y="1552411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29" name="Rectangle 1586">
                <a:extLst>
                  <a:ext uri="{FF2B5EF4-FFF2-40B4-BE49-F238E27FC236}">
                    <a16:creationId xmlns:a16="http://schemas.microsoft.com/office/drawing/2014/main" id="{3BA83B80-7F41-4CEB-BC95-9DB6723E2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0" name="Rectangle 1587">
                <a:extLst>
                  <a:ext uri="{FF2B5EF4-FFF2-40B4-BE49-F238E27FC236}">
                    <a16:creationId xmlns:a16="http://schemas.microsoft.com/office/drawing/2014/main" id="{1CEC8316-4A38-4A78-B283-938FA7D3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703" y="1360477"/>
                <a:ext cx="15453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1" name="Rectangle 1588">
                <a:extLst>
                  <a:ext uri="{FF2B5EF4-FFF2-40B4-BE49-F238E27FC236}">
                    <a16:creationId xmlns:a16="http://schemas.microsoft.com/office/drawing/2014/main" id="{7CB93C90-A748-4D1C-938B-579D7C553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608" y="1360477"/>
                <a:ext cx="14639" cy="15453"/>
              </a:xfrm>
              <a:prstGeom prst="rect">
                <a:avLst/>
              </a:pr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2" name="Oval 1589">
                <a:extLst>
                  <a:ext uri="{FF2B5EF4-FFF2-40B4-BE49-F238E27FC236}">
                    <a16:creationId xmlns:a16="http://schemas.microsoft.com/office/drawing/2014/main" id="{FA6D806D-881F-4BED-B4A6-30008E039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666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3" name="Freeform 1590">
                <a:extLst>
                  <a:ext uri="{FF2B5EF4-FFF2-40B4-BE49-F238E27FC236}">
                    <a16:creationId xmlns:a16="http://schemas.microsoft.com/office/drawing/2014/main" id="{682010AB-EF8F-4A11-9B22-196054F4F3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9346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4" name="Oval 1591">
                <a:extLst>
                  <a:ext uri="{FF2B5EF4-FFF2-40B4-BE49-F238E27FC236}">
                    <a16:creationId xmlns:a16="http://schemas.microsoft.com/office/drawing/2014/main" id="{77BD838C-91C2-43BC-A7F6-1233EAA91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33" y="1652445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5" name="Freeform 1592">
                <a:extLst>
                  <a:ext uri="{FF2B5EF4-FFF2-40B4-BE49-F238E27FC236}">
                    <a16:creationId xmlns:a16="http://schemas.microsoft.com/office/drawing/2014/main" id="{E0C950B4-715D-40E0-9D1A-255F894E3E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9414" y="1645126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6" name="Oval 1593">
                <a:extLst>
                  <a:ext uri="{FF2B5EF4-FFF2-40B4-BE49-F238E27FC236}">
                    <a16:creationId xmlns:a16="http://schemas.microsoft.com/office/drawing/2014/main" id="{AF01A899-7266-494C-B94A-7E455E976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768" y="1560544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7" name="Freeform 1594">
                <a:extLst>
                  <a:ext uri="{FF2B5EF4-FFF2-40B4-BE49-F238E27FC236}">
                    <a16:creationId xmlns:a16="http://schemas.microsoft.com/office/drawing/2014/main" id="{DA5EDDBD-DB36-4A95-BCFB-14495E25BC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448" y="1552411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8" name="Oval 1595">
                <a:extLst>
                  <a:ext uri="{FF2B5EF4-FFF2-40B4-BE49-F238E27FC236}">
                    <a16:creationId xmlns:a16="http://schemas.microsoft.com/office/drawing/2014/main" id="{A03E7F50-90AF-4A00-A0A8-5C7B12CC5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247" y="1552411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39" name="Freeform 1596">
                <a:extLst>
                  <a:ext uri="{FF2B5EF4-FFF2-40B4-BE49-F238E27FC236}">
                    <a16:creationId xmlns:a16="http://schemas.microsoft.com/office/drawing/2014/main" id="{D93A0695-CA91-429B-8407-E424FD93AC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28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0" name="Oval 1597">
                <a:extLst>
                  <a:ext uri="{FF2B5EF4-FFF2-40B4-BE49-F238E27FC236}">
                    <a16:creationId xmlns:a16="http://schemas.microsoft.com/office/drawing/2014/main" id="{EF9ABF2E-BD57-45A6-9E5F-D38403E60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798" y="146051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1" name="Freeform 1598">
                <a:extLst>
                  <a:ext uri="{FF2B5EF4-FFF2-40B4-BE49-F238E27FC236}">
                    <a16:creationId xmlns:a16="http://schemas.microsoft.com/office/drawing/2014/main" id="{FE335615-E61D-4DD9-B228-577139A2CD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6666" y="1452377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2" name="Oval 1599">
                <a:extLst>
                  <a:ext uri="{FF2B5EF4-FFF2-40B4-BE49-F238E27FC236}">
                    <a16:creationId xmlns:a16="http://schemas.microsoft.com/office/drawing/2014/main" id="{B59255EA-1C46-43D4-9828-267CEAB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866" y="1467830"/>
                <a:ext cx="61810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3" name="Freeform 1600">
                <a:extLst>
                  <a:ext uri="{FF2B5EF4-FFF2-40B4-BE49-F238E27FC236}">
                    <a16:creationId xmlns:a16="http://schemas.microsoft.com/office/drawing/2014/main" id="{AECB8004-AC23-47D4-B7E2-B89F5A09C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33" y="1460510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4" name="Oval 1601">
                <a:extLst>
                  <a:ext uri="{FF2B5EF4-FFF2-40B4-BE49-F238E27FC236}">
                    <a16:creationId xmlns:a16="http://schemas.microsoft.com/office/drawing/2014/main" id="{1D65083F-520A-45AC-B536-09CC052D6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285" y="1383248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5" name="Freeform 1602">
                <a:extLst>
                  <a:ext uri="{FF2B5EF4-FFF2-40B4-BE49-F238E27FC236}">
                    <a16:creationId xmlns:a16="http://schemas.microsoft.com/office/drawing/2014/main" id="{586830D6-111C-4E32-A14C-A2BD6D49FC7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2152" y="1375929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6" name="Oval 1603">
                <a:extLst>
                  <a:ext uri="{FF2B5EF4-FFF2-40B4-BE49-F238E27FC236}">
                    <a16:creationId xmlns:a16="http://schemas.microsoft.com/office/drawing/2014/main" id="{69E046A4-9320-4D97-94BC-8E9C14FC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367796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7" name="Freeform 1604">
                <a:extLst>
                  <a:ext uri="{FF2B5EF4-FFF2-40B4-BE49-F238E27FC236}">
                    <a16:creationId xmlns:a16="http://schemas.microsoft.com/office/drawing/2014/main" id="{3971DD8A-9E81-44AE-9599-EB0E6FDC4D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360477"/>
                <a:ext cx="77262" cy="76449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8" name="Oval 1605">
                <a:extLst>
                  <a:ext uri="{FF2B5EF4-FFF2-40B4-BE49-F238E27FC236}">
                    <a16:creationId xmlns:a16="http://schemas.microsoft.com/office/drawing/2014/main" id="{3DD1D60C-499E-40A3-BF16-515222548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765" y="1552411"/>
                <a:ext cx="60997" cy="61810"/>
              </a:xfrm>
              <a:prstGeom prst="ellipse">
                <a:avLst/>
              </a:prstGeom>
              <a:solidFill>
                <a:srgbClr val="73D04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atinLnBrk="0"/>
                <a:endParaRPr lang="ko-KR" altLang="en-US" kern="0" dirty="0">
                  <a:solidFill>
                    <a:prstClr val="black"/>
                  </a:solidFill>
                  <a:latin typeface="Century Gothic" panose="020B0502020202020204" pitchFamily="34" charset="0"/>
                  <a:ea typeface="KoPub돋움체 Medium"/>
                </a:endParaRPr>
              </a:p>
            </p:txBody>
          </p:sp>
          <p:sp>
            <p:nvSpPr>
              <p:cNvPr id="49" name="Freeform 1606">
                <a:extLst>
                  <a:ext uri="{FF2B5EF4-FFF2-40B4-BE49-F238E27FC236}">
                    <a16:creationId xmlns:a16="http://schemas.microsoft.com/office/drawing/2014/main" id="{E2E36D07-61F6-4326-8868-FA208164D7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632" y="1545092"/>
                <a:ext cx="77262" cy="77262"/>
              </a:xfrm>
              <a:custGeom>
                <a:avLst/>
                <a:gdLst>
                  <a:gd name="T0" fmla="*/ 20 w 40"/>
                  <a:gd name="T1" fmla="*/ 40 h 40"/>
                  <a:gd name="T2" fmla="*/ 0 w 40"/>
                  <a:gd name="T3" fmla="*/ 20 h 40"/>
                  <a:gd name="T4" fmla="*/ 20 w 40"/>
                  <a:gd name="T5" fmla="*/ 0 h 40"/>
                  <a:gd name="T6" fmla="*/ 40 w 40"/>
                  <a:gd name="T7" fmla="*/ 20 h 40"/>
                  <a:gd name="T8" fmla="*/ 20 w 40"/>
                  <a:gd name="T9" fmla="*/ 40 h 40"/>
                  <a:gd name="T10" fmla="*/ 20 w 40"/>
                  <a:gd name="T11" fmla="*/ 8 h 40"/>
                  <a:gd name="T12" fmla="*/ 8 w 40"/>
                  <a:gd name="T13" fmla="*/ 20 h 40"/>
                  <a:gd name="T14" fmla="*/ 20 w 40"/>
                  <a:gd name="T15" fmla="*/ 32 h 40"/>
                  <a:gd name="T16" fmla="*/ 32 w 40"/>
                  <a:gd name="T17" fmla="*/ 20 h 40"/>
                  <a:gd name="T18" fmla="*/ 20 w 40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8"/>
                    </a:moveTo>
                    <a:cubicBezTo>
                      <a:pt x="13" y="8"/>
                      <a:pt x="8" y="13"/>
                      <a:pt x="8" y="20"/>
                    </a:cubicBezTo>
                    <a:cubicBezTo>
                      <a:pt x="8" y="27"/>
                      <a:pt x="13" y="32"/>
                      <a:pt x="20" y="32"/>
                    </a:cubicBezTo>
                    <a:cubicBezTo>
                      <a:pt x="27" y="32"/>
                      <a:pt x="32" y="27"/>
                      <a:pt x="32" y="20"/>
                    </a:cubicBezTo>
                    <a:cubicBezTo>
                      <a:pt x="32" y="13"/>
                      <a:pt x="27" y="8"/>
                      <a:pt x="20" y="8"/>
                    </a:cubicBezTo>
                    <a:close/>
                  </a:path>
                </a:pathLst>
              </a:custGeom>
              <a:solidFill>
                <a:srgbClr val="3C466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KoPub돋움체 Medium"/>
                </a:endParaRP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746BFB7-BBB7-4B00-B520-132FF2A82385}"/>
              </a:ext>
            </a:extLst>
          </p:cNvPr>
          <p:cNvGrpSpPr/>
          <p:nvPr/>
        </p:nvGrpSpPr>
        <p:grpSpPr>
          <a:xfrm>
            <a:off x="548995" y="1736694"/>
            <a:ext cx="2217354" cy="236004"/>
            <a:chOff x="374913" y="2255126"/>
            <a:chExt cx="1243627" cy="80103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6557F9F-7C68-4FB4-AD16-DC387008C10D}"/>
                </a:ext>
              </a:extLst>
            </p:cNvPr>
            <p:cNvSpPr txBox="1"/>
            <p:nvPr/>
          </p:nvSpPr>
          <p:spPr>
            <a:xfrm>
              <a:off x="579435" y="2263903"/>
              <a:ext cx="834580" cy="7834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2pPr marL="0" lvl="1" indent="-85725" defTabSz="914098">
                <a:buClr>
                  <a:srgbClr val="008400"/>
                </a:buClr>
                <a:buSzPct val="140000"/>
                <a:tabLst>
                  <a:tab pos="5645270" algn="l"/>
                </a:tabLst>
                <a:defRPr sz="1600" spc="-20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</a:defRPr>
              </a:lvl2pPr>
            </a:lstStyle>
            <a:p>
              <a:pPr marL="0" marR="0" lvl="1" indent="-85725" algn="ctr" defTabSz="91409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00"/>
                </a:buClr>
                <a:buSzPct val="140000"/>
                <a:buFontTx/>
                <a:buNone/>
                <a:tabLst>
                  <a:tab pos="5645270" algn="l"/>
                </a:tabLst>
                <a:defRPr/>
              </a:pPr>
              <a:r>
                <a:rPr lang="en-US" altLang="ko-KR" sz="1500" b="1" kern="0" spc="-120">
                  <a:ln>
                    <a:solidFill>
                      <a:srgbClr val="117931">
                        <a:alpha val="0"/>
                      </a:srgbClr>
                    </a:solidFill>
                  </a:ln>
                  <a:solidFill>
                    <a:srgbClr val="C0504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calSqrt()</a:t>
              </a:r>
              <a:endParaRPr kumimoji="0" lang="ko-KR" altLang="en-US" sz="1500" b="1" i="0" u="none" strike="noStrike" kern="0" cap="none" spc="-120" normalizeH="0" baseline="0" noProof="0" dirty="0">
                <a:ln>
                  <a:solidFill>
                    <a:srgbClr val="117931">
                      <a:alpha val="0"/>
                    </a:srgbClr>
                  </a:solidFill>
                </a:ln>
                <a:solidFill>
                  <a:srgbClr val="C0504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양쪽 대괄호 55">
              <a:extLst>
                <a:ext uri="{FF2B5EF4-FFF2-40B4-BE49-F238E27FC236}">
                  <a16:creationId xmlns:a16="http://schemas.microsoft.com/office/drawing/2014/main" id="{18587F0A-B0BF-44FD-880F-D7A862D15B92}"/>
                </a:ext>
              </a:extLst>
            </p:cNvPr>
            <p:cNvSpPr/>
            <p:nvPr/>
          </p:nvSpPr>
          <p:spPr>
            <a:xfrm>
              <a:off x="374913" y="2255126"/>
              <a:ext cx="1243627" cy="801034"/>
            </a:xfrm>
            <a:prstGeom prst="bracketPair">
              <a:avLst/>
            </a:prstGeom>
            <a:noFill/>
            <a:ln w="44450" cap="rnd" cmpd="sng" algn="ctr">
              <a:solidFill>
                <a:srgbClr val="E5E6EB"/>
              </a:solidFill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AB1ECB9-578F-420E-A3B2-33EFB1D7ABA5}"/>
              </a:ext>
            </a:extLst>
          </p:cNvPr>
          <p:cNvSpPr txBox="1"/>
          <p:nvPr/>
        </p:nvSpPr>
        <p:spPr>
          <a:xfrm>
            <a:off x="6683691" y="2827420"/>
            <a:ext cx="504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루트 연산을 수행하는 함수</a:t>
            </a:r>
            <a:endParaRPr lang="en-US" altLang="ko-KR" b="1" dirty="0"/>
          </a:p>
          <a:p>
            <a:r>
              <a:rPr lang="en-US" altLang="ko-KR" b="1" dirty="0" err="1"/>
              <a:t>math.h</a:t>
            </a:r>
            <a:r>
              <a:rPr lang="en-US" altLang="ko-KR" b="1" dirty="0"/>
              <a:t> </a:t>
            </a:r>
            <a:r>
              <a:rPr lang="ko-KR" altLang="en-US" b="1" dirty="0"/>
              <a:t>라이브러리의 </a:t>
            </a:r>
            <a:r>
              <a:rPr lang="en-US" altLang="ko-KR" b="1" dirty="0"/>
              <a:t>sqrt </a:t>
            </a:r>
            <a:r>
              <a:rPr lang="ko-KR" altLang="en-US" b="1" dirty="0"/>
              <a:t>함수를 이용하여 루트 연산을 수행</a:t>
            </a:r>
            <a:endParaRPr lang="en-US" altLang="ko-KR" b="1" dirty="0"/>
          </a:p>
          <a:p>
            <a:r>
              <a:rPr lang="en-US" altLang="ko-KR" b="1" dirty="0"/>
              <a:t>[Chapter6 </a:t>
            </a:r>
            <a:r>
              <a:rPr lang="ko-KR" altLang="en-US" b="1" dirty="0"/>
              <a:t>활용</a:t>
            </a:r>
            <a:r>
              <a:rPr lang="en-US" altLang="ko-KR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75901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541</Words>
  <Application>Microsoft Office PowerPoint</Application>
  <PresentationFormat>와이드스크린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Century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JISOO</dc:creator>
  <cp:lastModifiedBy>LEEDONGWON</cp:lastModifiedBy>
  <cp:revision>80</cp:revision>
  <dcterms:created xsi:type="dcterms:W3CDTF">2020-03-09T05:22:37Z</dcterms:created>
  <dcterms:modified xsi:type="dcterms:W3CDTF">2021-06-11T14:30:13Z</dcterms:modified>
</cp:coreProperties>
</file>