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  <p:sldMasterId id="2147483675" r:id="rId2"/>
  </p:sldMasterIdLst>
  <p:notesMasterIdLst>
    <p:notesMasterId r:id="rId3"/>
  </p:notesMasterIdLst>
  <p:sldIdLst>
    <p:sldId id="311" r:id="rId4"/>
    <p:sldId id="297" r:id="rId5"/>
    <p:sldId id="259" r:id="rId6"/>
    <p:sldId id="320" r:id="rId7"/>
    <p:sldId id="326" r:id="rId8"/>
    <p:sldId id="327" r:id="rId9"/>
    <p:sldId id="329" r:id="rId10"/>
    <p:sldId id="331" r:id="rId11"/>
    <p:sldId id="330" r:id="rId12"/>
    <p:sldId id="332" r:id="rId13"/>
    <p:sldId id="337" r:id="rId14"/>
    <p:sldId id="333" r:id="rId15"/>
    <p:sldId id="335" r:id="rId16"/>
    <p:sldId id="336" r:id="rId17"/>
    <p:sldId id="339" r:id="rId18"/>
    <p:sldId id="334" r:id="rId19"/>
    <p:sldId id="342" r:id="rId20"/>
    <p:sldId id="340" r:id="rId21"/>
    <p:sldId id="344" r:id="rId22"/>
    <p:sldId id="346" r:id="rId23"/>
    <p:sldId id="345" r:id="rId24"/>
    <p:sldId id="338" r:id="rId25"/>
    <p:sldId id="343" r:id="rId26"/>
    <p:sldId id="347" r:id="rId27"/>
    <p:sldId id="349" r:id="rId28"/>
    <p:sldId id="348" r:id="rId29"/>
    <p:sldId id="350" r:id="rId30"/>
    <p:sldId id="351" r:id="rId31"/>
    <p:sldId id="352" r:id="rId32"/>
    <p:sldId id="357" r:id="rId33"/>
    <p:sldId id="353" r:id="rId34"/>
    <p:sldId id="355" r:id="rId35"/>
    <p:sldId id="354" r:id="rId36"/>
    <p:sldId id="35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BB1CFC9-C2F5-46D7-A381-55DE1282BD37}" name="기본 구역">
          <p14:sldIdLst>
            <p14:sldId id="311"/>
            <p14:sldId id="297"/>
            <p14:sldId id="259"/>
            <p14:sldId id="320"/>
            <p14:sldId id="326"/>
            <p14:sldId id="327"/>
            <p14:sldId id="329"/>
            <p14:sldId id="331"/>
            <p14:sldId id="330"/>
            <p14:sldId id="332"/>
            <p14:sldId id="337"/>
            <p14:sldId id="333"/>
            <p14:sldId id="335"/>
            <p14:sldId id="336"/>
            <p14:sldId id="339"/>
            <p14:sldId id="334"/>
            <p14:sldId id="342"/>
            <p14:sldId id="340"/>
            <p14:sldId id="344"/>
            <p14:sldId id="346"/>
            <p14:sldId id="345"/>
            <p14:sldId id="338"/>
            <p14:sldId id="343"/>
            <p14:sldId id="347"/>
            <p14:sldId id="349"/>
            <p14:sldId id="348"/>
            <p14:sldId id="350"/>
            <p14:sldId id="351"/>
            <p14:sldId id="352"/>
            <p14:sldId id="357"/>
            <p14:sldId id="353"/>
            <p14:sldId id="355"/>
            <p14:sldId id="354"/>
            <p14:sldId id="35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6" y="62"/>
      </p:cViewPr>
      <p:guideLst>
        <p:guide orient="horz" pos="222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92" y="3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7C08FA0-10EA-4106-BF5F-0FDDB8D46A63}" type="datetime1">
              <a:rPr lang="ko-KR" altLang="en-US"/>
              <a:pPr lvl="0">
                <a:defRPr/>
              </a:pPr>
              <a:t>2022-06-25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339C466-5DD7-4471-B93C-DA887477F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765270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B9BA9-3E22-476B-9297-74A9EC2D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BD72D-84E0-4885-BF12-5608E64FB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4BA8-6628-4B22-9A2F-B2FC545E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45C7-7FF0-4BEE-9098-64D5336E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A72D2-72F2-49C6-AEFA-B2F4D902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5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B6506-D25F-49B8-88B2-68C29FB2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BE959-B73D-4FE6-9943-9723FD20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6287A-7726-4EE1-A533-00AA9DD3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06B1A-5C4C-462C-A116-4BCA3ECF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F2E0A-6782-4B3D-84E3-FCCFC199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C4853-2FAA-48CB-9B06-2628553F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5D96C-19C0-42AF-B659-27D1264D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3953F-404B-4F94-B8D6-1BA524BE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6687-1799-41F2-8E21-9FE2FF64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B8995-CDA9-4301-8CB1-948C6C4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F4F303D-FC69-48D2-91C0-265506B08945}"/>
              </a:ext>
            </a:extLst>
          </p:cNvPr>
          <p:cNvSpPr/>
          <p:nvPr userDrawn="1"/>
        </p:nvSpPr>
        <p:spPr>
          <a:xfrm>
            <a:off x="1499616" y="3035808"/>
            <a:ext cx="768096" cy="768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2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48DC5-43DE-4DE0-A9AE-0E5C0EA30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5D41-E265-4B16-A01D-D741E12D8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6F643-7A1C-4FF5-96F8-2260C2ED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B9A3-E21F-4CB1-8BD3-9CF3B06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A8D7C-7A58-47D0-B9AA-935E088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B527-E25F-4F21-B2C0-C5BEC2A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846D0-9937-4714-AF3A-8BB79767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4E25-31D0-4BBB-9737-D8ED3925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E0232-8177-44DF-9E9A-F213CC37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EF260-80CB-4C04-A710-B356965B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23B45-F4DF-48A8-BB7E-2BAA40F5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F6B19-694E-4E16-91AC-325E6622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E0B53-07B7-429A-9AD4-00D9B10A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1A0AB-008D-448D-83F5-3AAF9A89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47573-01D7-464C-B428-5DE5653A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0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CFB92-7FB9-4901-BB48-5007EB9A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096DE-74DA-449F-A296-250EBDA5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DE75E-5A1E-43A1-9A96-2F16F4ED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71B14-1743-4CCF-9905-55D14E9D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AB978-C80B-497E-971E-D23D80DF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FAD5F-2ED4-4966-AADD-7E10E93C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8ED7-5183-48E4-9FDC-93F329D5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00D74-27C5-4489-AFF8-01E2F5558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5D8CB-E4C4-409B-8E93-29A5D704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78E389-6467-4DE1-9615-397389F3C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5C83F-8588-44BC-8353-817CC7C7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7512-BD2D-47A4-9EC7-A9DBA3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58C5A9-F460-4E9E-84DE-1C90328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D8D42A-1460-484A-ADA8-B505304D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93439-CB48-4E0D-8865-9E63B431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C192A2-C324-4DD1-A2BC-DF09658A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37460-DB7C-4451-953D-EA028F88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EAD24-698D-4EB5-A22A-A232C57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36922C-6C20-4E93-8A57-744E35B0FE98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C018FA-39C5-4CE4-891E-BDB6D9D75480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B3C539C-DA76-401D-A1D9-66F3F7E073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1A7E-BF8E-4467-AF90-AE6429F1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44EE4-9A9C-417A-A54A-2DAAFE2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EC248-A08C-4B16-A2FF-60540777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1922A-BBD9-42B5-B738-BC72038D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67318-46CC-40FE-B20F-F44CF7F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E9BE2-C8FD-4EDF-99A2-D36AEFD0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5809E-3958-4CE1-A58D-90DEAAEB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BBBE9-A8CE-49F3-956C-5DAC249F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143B3-5B2D-49D5-AB23-5CD00D0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8D8B2-709D-43CB-B432-2E99180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6CB6F-F667-4480-B624-697F52A4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C189C-39C4-42A7-A712-77592548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D2380-9E1E-4A88-8C17-F6BA1983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1F064-9720-434E-998D-26188D69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B4D5A-0093-47F3-A1E6-5B9FBB6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B4E28-41B6-42BB-9C60-FF5B895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8689D-2F08-4FE5-BEDA-F5C49773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0B94-8E52-42A1-BD87-8B3997CD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259A5-7A6B-4801-BBE8-DFDB5100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85D24-BF87-42EC-94F9-4D131F80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FD6-E8ED-4BA6-AF0D-C75D902E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2D9B9-E73D-4D4F-8E9E-E46AA38B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FDFCF-1652-4ECF-9CEA-4775E4E4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C81CF-9050-401A-A4C4-CF09E63C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E0CD9-3181-4FB1-AA1C-59E44E0F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79187-D820-41F6-AE86-830D1158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797B7-165E-4966-A27B-FFDD5E44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70A9-7C08-4282-A418-154C2578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4891F-69C4-40DB-AB16-FACD89F3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A26A-12F4-4884-AB4B-4F3D65D0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EB74-37CA-47CC-9FC9-7DE8D171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3158B-C8CD-47AB-9288-C7C88DCC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735AB-D88F-4ADE-825B-37120901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1854E-0F66-4E4B-877A-52CA5877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43E20-F1EE-4440-9D84-77E25F7F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34C0B-6501-4EC5-8A17-D790202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0932F-9006-4230-A511-CABD4545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30FCA-3EB0-4664-B3F1-89B5377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D5297-C94B-41D4-931D-A60A6E2F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13BA4-2204-4FE4-BD01-9AD79470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61EE3-B691-4DEA-B8DF-3B20B94B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647A3-5F2F-414F-9F3D-F9D62ED8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90B920-0B39-425C-BDF0-3A8361F1D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50F217-E43F-42F8-B3DA-7B613022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2C3757-6C0D-426D-B516-ED3310E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7E570-3207-4938-9E69-C1B88F63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BC6FC4-310B-430B-9EFE-1A046D08B89F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EB7C77-9E5C-441C-BCA2-0C8705C21945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E79629-2315-42FF-9F37-918424AA74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DC23D7-4383-4687-BC9C-4F720CCDB384}"/>
              </a:ext>
            </a:extLst>
          </p:cNvPr>
          <p:cNvSpPr/>
          <p:nvPr userDrawn="1"/>
        </p:nvSpPr>
        <p:spPr>
          <a:xfrm>
            <a:off x="0" y="6477153"/>
            <a:ext cx="12192000" cy="390471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2C8B2-9787-423C-A72F-38E0F4617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7"/>
          <a:stretch/>
        </p:blipFill>
        <p:spPr>
          <a:xfrm>
            <a:off x="152400" y="6509438"/>
            <a:ext cx="1528762" cy="3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86CAC-014C-4602-8F39-24328506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181D-E754-4A69-AD6F-50804B32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82ED7-C8AB-45E1-AB54-982FBEC8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35649-8474-41C8-8BCD-F69F0E3D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114E0-F84D-4611-803A-BA03F90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DFC07-D056-465B-9D5E-4509AC61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0436-5DC6-4626-8B92-6A08769E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0E06D3-E5FF-41A5-8C32-2E78B2E9D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FCA74-2287-4D1A-9671-0A391539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C9C0E-8EA1-4523-A06C-D15B61F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9F12C-C704-404F-A290-59EFBF7C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44390-F8D9-4D3D-86EB-5251648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9EE10-B686-4472-9DC4-97FC02FC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4595-1FF5-4DAF-9CB9-BDD6D1EC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6E50B-F94B-4FFD-B2E8-C5E04359B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39A8-7AAE-4CEF-B813-0AAC8DB7C6D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5DE7-0248-4AE0-9F91-8D53C5D3E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F6227-EC92-4672-8FE5-C2D51757B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587-D2DF-4A64-A694-4DA4549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0C1FE9-0A05-4172-8EFB-E952A95D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927E4-9B8D-440C-B9AA-631FF0C5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FB799-8A9D-437D-B7FF-790A9576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7393-B9E2-43EF-B61F-97C6FEFEB07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E42C9-EA16-49B7-8C26-52A39199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51F92-A0BE-4974-BC5D-2CF6C9DE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D0D6-15CC-43E7-B36B-556FE4257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jpe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38.emf"  /><Relationship Id="rId11" Type="http://schemas.openxmlformats.org/officeDocument/2006/relationships/oleObject" Target="../embeddings/oleObject4.bin"  /><Relationship Id="rId12" Type="http://schemas.openxmlformats.org/officeDocument/2006/relationships/image" Target="../media/image39.wmf"  /><Relationship Id="rId13" Type="http://schemas.openxmlformats.org/officeDocument/2006/relationships/image" Target="../media/image40.emf"  /><Relationship Id="rId14" Type="http://schemas.openxmlformats.org/officeDocument/2006/relationships/oleObject" Target="../embeddings/oleObject5.bin"  /><Relationship Id="rId15" Type="http://schemas.openxmlformats.org/officeDocument/2006/relationships/image" Target="../media/image41.wmf"  /><Relationship Id="rId16" Type="http://schemas.openxmlformats.org/officeDocument/2006/relationships/image" Target="../media/image42.emf"  /><Relationship Id="rId2" Type="http://schemas.openxmlformats.org/officeDocument/2006/relationships/image" Target="../media/image33.emf"  /><Relationship Id="rId3" Type="http://schemas.openxmlformats.org/officeDocument/2006/relationships/image" Target="../media/image34.emf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35.wmf"  /><Relationship Id="rId6" Type="http://schemas.openxmlformats.org/officeDocument/2006/relationships/oleObject" Target="../embeddings/oleObject2.bin"  /><Relationship Id="rId7" Type="http://schemas.openxmlformats.org/officeDocument/2006/relationships/image" Target="../media/image36.wmf"  /><Relationship Id="rId8" Type="http://schemas.openxmlformats.org/officeDocument/2006/relationships/oleObject" Target="../embeddings/oleObject3.bin"  /><Relationship Id="rId9" Type="http://schemas.openxmlformats.org/officeDocument/2006/relationships/image" Target="../media/image37.emf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Relationship Id="rId4" Type="http://schemas.openxmlformats.org/officeDocument/2006/relationships/image" Target="../media/image5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1.png"  /><Relationship Id="rId3" Type="http://schemas.openxmlformats.org/officeDocument/2006/relationships/image" Target="../media/image53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6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13.jpeg"  /><Relationship Id="rId11" Type="http://schemas.openxmlformats.org/officeDocument/2006/relationships/image" Target="../media/image14.jpeg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Relationship Id="rId7" Type="http://schemas.openxmlformats.org/officeDocument/2006/relationships/image" Target="../media/image10.jpeg"  /><Relationship Id="rId8" Type="http://schemas.openxmlformats.org/officeDocument/2006/relationships/image" Target="../media/image11.png"  /><Relationship Id="rId9" Type="http://schemas.openxmlformats.org/officeDocument/2006/relationships/image" Target="../media/image1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2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07D3FD-B4AA-4ABB-88F5-68EE4308D835}"/>
              </a:ext>
            </a:extLst>
          </p:cNvPr>
          <p:cNvSpPr/>
          <p:nvPr/>
        </p:nvSpPr>
        <p:spPr>
          <a:xfrm flipV="1">
            <a:off x="4959260" y="-662940"/>
            <a:ext cx="2273480" cy="3406140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solidFill>
            <a:srgbClr val="CA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E6E39DF-C55E-4B5D-BC22-ACF95FD72BB9}"/>
              </a:ext>
            </a:extLst>
          </p:cNvPr>
          <p:cNvSpPr/>
          <p:nvPr/>
        </p:nvSpPr>
        <p:spPr>
          <a:xfrm flipV="1">
            <a:off x="5060872" y="-469656"/>
            <a:ext cx="2071095" cy="3102926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A618196-82AF-4FB4-92C9-EFA1006E5E25}"/>
              </a:ext>
            </a:extLst>
          </p:cNvPr>
          <p:cNvSpPr/>
          <p:nvPr/>
        </p:nvSpPr>
        <p:spPr>
          <a:xfrm flipV="1">
            <a:off x="5161430" y="-285703"/>
            <a:ext cx="1869978" cy="2801611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491F4A9E-E5A8-4E3D-BDCB-9F6C609018D4}"/>
              </a:ext>
            </a:extLst>
          </p:cNvPr>
          <p:cNvSpPr>
            <a:spLocks noEditPoints="1"/>
          </p:cNvSpPr>
          <p:nvPr/>
        </p:nvSpPr>
        <p:spPr bwMode="auto">
          <a:xfrm>
            <a:off x="5483667" y="179966"/>
            <a:ext cx="1224666" cy="1204232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EBFA3B00-95C0-4BE2-BE6A-9F8FD6AE1F1E}"/>
              </a:ext>
            </a:extLst>
          </p:cNvPr>
          <p:cNvSpPr>
            <a:spLocks noEditPoints="1"/>
          </p:cNvSpPr>
          <p:nvPr/>
        </p:nvSpPr>
        <p:spPr bwMode="auto">
          <a:xfrm>
            <a:off x="5428238" y="1525698"/>
            <a:ext cx="1335524" cy="424355"/>
          </a:xfrm>
          <a:custGeom>
            <a:avLst/>
            <a:gdLst>
              <a:gd name="T0" fmla="*/ 392 w 3918"/>
              <a:gd name="T1" fmla="*/ 22 h 1245"/>
              <a:gd name="T2" fmla="*/ 0 w 3918"/>
              <a:gd name="T3" fmla="*/ 22 h 1245"/>
              <a:gd name="T4" fmla="*/ 79 w 3918"/>
              <a:gd name="T5" fmla="*/ 158 h 1245"/>
              <a:gd name="T6" fmla="*/ 79 w 3918"/>
              <a:gd name="T7" fmla="*/ 1220 h 1245"/>
              <a:gd name="T8" fmla="*/ 392 w 3918"/>
              <a:gd name="T9" fmla="*/ 1220 h 1245"/>
              <a:gd name="T10" fmla="*/ 392 w 3918"/>
              <a:gd name="T11" fmla="*/ 22 h 1245"/>
              <a:gd name="T12" fmla="*/ 404 w 3918"/>
              <a:gd name="T13" fmla="*/ 515 h 1245"/>
              <a:gd name="T14" fmla="*/ 938 w 3918"/>
              <a:gd name="T15" fmla="*/ 1230 h 1245"/>
              <a:gd name="T16" fmla="*/ 1305 w 3918"/>
              <a:gd name="T17" fmla="*/ 1230 h 1245"/>
              <a:gd name="T18" fmla="*/ 742 w 3918"/>
              <a:gd name="T19" fmla="*/ 515 h 1245"/>
              <a:gd name="T20" fmla="*/ 1279 w 3918"/>
              <a:gd name="T21" fmla="*/ 19 h 1245"/>
              <a:gd name="T22" fmla="*/ 964 w 3918"/>
              <a:gd name="T23" fmla="*/ 19 h 1245"/>
              <a:gd name="T24" fmla="*/ 407 w 3918"/>
              <a:gd name="T25" fmla="*/ 512 h 1245"/>
              <a:gd name="T26" fmla="*/ 404 w 3918"/>
              <a:gd name="T27" fmla="*/ 515 h 1245"/>
              <a:gd name="T28" fmla="*/ 3918 w 3918"/>
              <a:gd name="T29" fmla="*/ 1223 h 1245"/>
              <a:gd name="T30" fmla="*/ 3918 w 3918"/>
              <a:gd name="T31" fmla="*/ 19 h 1245"/>
              <a:gd name="T32" fmla="*/ 3605 w 3918"/>
              <a:gd name="T33" fmla="*/ 19 h 1245"/>
              <a:gd name="T34" fmla="*/ 3605 w 3918"/>
              <a:gd name="T35" fmla="*/ 1027 h 1245"/>
              <a:gd name="T36" fmla="*/ 3238 w 3918"/>
              <a:gd name="T37" fmla="*/ 1027 h 1245"/>
              <a:gd name="T38" fmla="*/ 3134 w 3918"/>
              <a:gd name="T39" fmla="*/ 901 h 1245"/>
              <a:gd name="T40" fmla="*/ 3134 w 3918"/>
              <a:gd name="T41" fmla="*/ 22 h 1245"/>
              <a:gd name="T42" fmla="*/ 2745 w 3918"/>
              <a:gd name="T43" fmla="*/ 22 h 1245"/>
              <a:gd name="T44" fmla="*/ 2828 w 3918"/>
              <a:gd name="T45" fmla="*/ 155 h 1245"/>
              <a:gd name="T46" fmla="*/ 2828 w 3918"/>
              <a:gd name="T47" fmla="*/ 853 h 1245"/>
              <a:gd name="T48" fmla="*/ 3156 w 3918"/>
              <a:gd name="T49" fmla="*/ 1223 h 1245"/>
              <a:gd name="T50" fmla="*/ 3918 w 3918"/>
              <a:gd name="T51" fmla="*/ 1223 h 1245"/>
              <a:gd name="T52" fmla="*/ 2221 w 3918"/>
              <a:gd name="T53" fmla="*/ 1223 h 1245"/>
              <a:gd name="T54" fmla="*/ 2537 w 3918"/>
              <a:gd name="T55" fmla="*/ 1223 h 1245"/>
              <a:gd name="T56" fmla="*/ 2537 w 3918"/>
              <a:gd name="T57" fmla="*/ 389 h 1245"/>
              <a:gd name="T58" fmla="*/ 2205 w 3918"/>
              <a:gd name="T59" fmla="*/ 19 h 1245"/>
              <a:gd name="T60" fmla="*/ 1362 w 3918"/>
              <a:gd name="T61" fmla="*/ 19 h 1245"/>
              <a:gd name="T62" fmla="*/ 1437 w 3918"/>
              <a:gd name="T63" fmla="*/ 152 h 1245"/>
              <a:gd name="T64" fmla="*/ 1437 w 3918"/>
              <a:gd name="T65" fmla="*/ 1223 h 1245"/>
              <a:gd name="T66" fmla="*/ 1750 w 3918"/>
              <a:gd name="T67" fmla="*/ 1223 h 1245"/>
              <a:gd name="T68" fmla="*/ 1750 w 3918"/>
              <a:gd name="T69" fmla="*/ 215 h 1245"/>
              <a:gd name="T70" fmla="*/ 2117 w 3918"/>
              <a:gd name="T71" fmla="*/ 215 h 1245"/>
              <a:gd name="T72" fmla="*/ 2221 w 3918"/>
              <a:gd name="T73" fmla="*/ 341 h 1245"/>
              <a:gd name="T74" fmla="*/ 2221 w 3918"/>
              <a:gd name="T75" fmla="*/ 1223 h 1245"/>
              <a:gd name="T76" fmla="*/ 2221 w 3918"/>
              <a:gd name="T77" fmla="*/ 1223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18" h="1245">
                <a:moveTo>
                  <a:pt x="392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0"/>
                </a:lnTo>
                <a:lnTo>
                  <a:pt x="392" y="1220"/>
                </a:lnTo>
                <a:lnTo>
                  <a:pt x="392" y="22"/>
                </a:lnTo>
                <a:close/>
                <a:moveTo>
                  <a:pt x="404" y="515"/>
                </a:moveTo>
                <a:lnTo>
                  <a:pt x="938" y="1230"/>
                </a:lnTo>
                <a:lnTo>
                  <a:pt x="1305" y="1230"/>
                </a:lnTo>
                <a:lnTo>
                  <a:pt x="742" y="515"/>
                </a:lnTo>
                <a:lnTo>
                  <a:pt x="1279" y="19"/>
                </a:lnTo>
                <a:lnTo>
                  <a:pt x="964" y="19"/>
                </a:lnTo>
                <a:lnTo>
                  <a:pt x="407" y="512"/>
                </a:lnTo>
                <a:lnTo>
                  <a:pt x="404" y="515"/>
                </a:lnTo>
                <a:close/>
                <a:moveTo>
                  <a:pt x="3918" y="1223"/>
                </a:moveTo>
                <a:lnTo>
                  <a:pt x="3918" y="19"/>
                </a:lnTo>
                <a:lnTo>
                  <a:pt x="3605" y="19"/>
                </a:lnTo>
                <a:lnTo>
                  <a:pt x="3605" y="1027"/>
                </a:lnTo>
                <a:lnTo>
                  <a:pt x="3238" y="1027"/>
                </a:lnTo>
                <a:cubicBezTo>
                  <a:pt x="3204" y="1027"/>
                  <a:pt x="3134" y="999"/>
                  <a:pt x="3134" y="901"/>
                </a:cubicBezTo>
                <a:lnTo>
                  <a:pt x="3134" y="22"/>
                </a:lnTo>
                <a:lnTo>
                  <a:pt x="2745" y="22"/>
                </a:lnTo>
                <a:cubicBezTo>
                  <a:pt x="2745" y="22"/>
                  <a:pt x="2828" y="38"/>
                  <a:pt x="2828" y="155"/>
                </a:cubicBezTo>
                <a:lnTo>
                  <a:pt x="2828" y="853"/>
                </a:lnTo>
                <a:cubicBezTo>
                  <a:pt x="2828" y="1245"/>
                  <a:pt x="3156" y="1223"/>
                  <a:pt x="3156" y="1223"/>
                </a:cubicBezTo>
                <a:lnTo>
                  <a:pt x="3918" y="1223"/>
                </a:lnTo>
                <a:close/>
                <a:moveTo>
                  <a:pt x="2221" y="1223"/>
                </a:moveTo>
                <a:lnTo>
                  <a:pt x="2537" y="1223"/>
                </a:lnTo>
                <a:lnTo>
                  <a:pt x="2537" y="389"/>
                </a:lnTo>
                <a:cubicBezTo>
                  <a:pt x="2537" y="0"/>
                  <a:pt x="2237" y="19"/>
                  <a:pt x="2205" y="19"/>
                </a:cubicBezTo>
                <a:lnTo>
                  <a:pt x="1362" y="19"/>
                </a:lnTo>
                <a:cubicBezTo>
                  <a:pt x="1362" y="19"/>
                  <a:pt x="1437" y="47"/>
                  <a:pt x="1437" y="152"/>
                </a:cubicBezTo>
                <a:lnTo>
                  <a:pt x="1437" y="1223"/>
                </a:lnTo>
                <a:lnTo>
                  <a:pt x="1750" y="1223"/>
                </a:lnTo>
                <a:lnTo>
                  <a:pt x="1750" y="215"/>
                </a:lnTo>
                <a:lnTo>
                  <a:pt x="2117" y="215"/>
                </a:lnTo>
                <a:cubicBezTo>
                  <a:pt x="2152" y="215"/>
                  <a:pt x="2221" y="243"/>
                  <a:pt x="2221" y="341"/>
                </a:cubicBezTo>
                <a:lnTo>
                  <a:pt x="2221" y="1223"/>
                </a:lnTo>
                <a:lnTo>
                  <a:pt x="2221" y="1223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CAB64-D8DD-4114-9636-E08294FEC852}"/>
              </a:ext>
            </a:extLst>
          </p:cNvPr>
          <p:cNvSpPr txBox="1"/>
          <p:nvPr/>
        </p:nvSpPr>
        <p:spPr>
          <a:xfrm>
            <a:off x="257842" y="3208869"/>
            <a:ext cx="1167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A1F24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반도체 장비의 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CA1F24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PID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A1F24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를 통한 정밀제어 기술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5CCB6-6D9A-4414-AC1F-3C26B480A3CA}"/>
              </a:ext>
            </a:extLst>
          </p:cNvPr>
          <p:cNvSpPr txBox="1"/>
          <p:nvPr/>
        </p:nvSpPr>
        <p:spPr>
          <a:xfrm>
            <a:off x="3643996" y="4231435"/>
            <a:ext cx="1055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CA1F24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Seed team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A1F24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Approaches for control of the CZ process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ADAE1-8EE6-4716-BB3D-A284ACFDBC12}"/>
              </a:ext>
            </a:extLst>
          </p:cNvPr>
          <p:cNvSpPr txBox="1"/>
          <p:nvPr/>
        </p:nvSpPr>
        <p:spPr>
          <a:xfrm>
            <a:off x="1004979" y="1937317"/>
            <a:ext cx="997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Evaluation of the </a:t>
            </a:r>
            <a:r>
              <a:rPr lang="en-US" altLang="ko-KR" b="1" dirty="0">
                <a:solidFill>
                  <a:srgbClr val="FF0000"/>
                </a:solidFill>
              </a:rPr>
              <a:t>force</a:t>
            </a:r>
            <a:r>
              <a:rPr lang="en-US" altLang="ko-KR" dirty="0"/>
              <a:t> acting on a load cell mounted at the top of the pulling.</a:t>
            </a:r>
          </a:p>
          <a:p>
            <a:r>
              <a:rPr lang="en-US" altLang="ko-KR" dirty="0"/>
              <a:t> Also </a:t>
            </a:r>
            <a:r>
              <a:rPr lang="en-US" altLang="ko-KR" b="1" dirty="0">
                <a:solidFill>
                  <a:srgbClr val="FF0000"/>
                </a:solidFill>
              </a:rPr>
              <a:t>weighing</a:t>
            </a:r>
            <a:r>
              <a:rPr lang="en-US" altLang="ko-KR" dirty="0"/>
              <a:t> of the crucible is possible. </a:t>
            </a:r>
          </a:p>
          <a:p>
            <a:endParaRPr lang="ko-KR" altLang="en-US" dirty="0"/>
          </a:p>
        </p:txBody>
      </p:sp>
      <p:pic>
        <p:nvPicPr>
          <p:cNvPr id="3076" name="Picture 4" descr="Czochralski Process - an overview | ScienceDirect Topics">
            <a:extLst>
              <a:ext uri="{FF2B5EF4-FFF2-40B4-BE49-F238E27FC236}">
                <a16:creationId xmlns:a16="http://schemas.microsoft.com/office/drawing/2014/main" id="{CD71E976-E3FE-4367-A6E0-BB9943BF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87" y="2860647"/>
            <a:ext cx="2529026" cy="3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PID based control using optical diameter estimation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ADAE1-8EE6-4716-BB3D-A284ACFDBC12}"/>
              </a:ext>
            </a:extLst>
          </p:cNvPr>
          <p:cNvSpPr txBox="1"/>
          <p:nvPr/>
        </p:nvSpPr>
        <p:spPr>
          <a:xfrm>
            <a:off x="1004979" y="1955073"/>
            <a:ext cx="9978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고려 사항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속도                        </a:t>
            </a:r>
            <a:r>
              <a:rPr lang="en-US" altLang="ko-KR" dirty="0"/>
              <a:t>				2) </a:t>
            </a:r>
            <a:r>
              <a:rPr lang="ko-KR" altLang="en-US" dirty="0"/>
              <a:t>온도</a:t>
            </a:r>
          </a:p>
        </p:txBody>
      </p:sp>
      <p:pic>
        <p:nvPicPr>
          <p:cNvPr id="10242" name="Picture 2" descr="Single Crystal Silicon Ingot at Best Price in Tianjin | Tianjin Century  Electronics Co., Ltd.">
            <a:extLst>
              <a:ext uri="{FF2B5EF4-FFF2-40B4-BE49-F238E27FC236}">
                <a16:creationId xmlns:a16="http://schemas.microsoft.com/office/drawing/2014/main" id="{B409A7CD-F75D-439B-816A-9EBEC087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75" y="3018409"/>
            <a:ext cx="2672178" cy="26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CBF9E2-B721-43E7-830A-3068D8C6D504}"/>
              </a:ext>
            </a:extLst>
          </p:cNvPr>
          <p:cNvSpPr txBox="1"/>
          <p:nvPr/>
        </p:nvSpPr>
        <p:spPr>
          <a:xfrm>
            <a:off x="1551845" y="5851197"/>
            <a:ext cx="332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잉곳의</a:t>
            </a:r>
            <a:r>
              <a:rPr lang="ko-KR" altLang="en-US" sz="1600" dirty="0"/>
              <a:t> 직경에 영향</a:t>
            </a:r>
          </a:p>
        </p:txBody>
      </p:sp>
      <p:pic>
        <p:nvPicPr>
          <p:cNvPr id="10244" name="Picture 4" descr="A snow crystal morphology diagram showing the variations in growth... |  Download Scientific Diagram">
            <a:extLst>
              <a:ext uri="{FF2B5EF4-FFF2-40B4-BE49-F238E27FC236}">
                <a16:creationId xmlns:a16="http://schemas.microsoft.com/office/drawing/2014/main" id="{CAD351B8-2534-459A-8F54-ACA3FC91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51" y="3018409"/>
            <a:ext cx="3764355" cy="27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CA328E-3622-4766-B5C7-3126E995C0BA}"/>
              </a:ext>
            </a:extLst>
          </p:cNvPr>
          <p:cNvSpPr txBox="1"/>
          <p:nvPr/>
        </p:nvSpPr>
        <p:spPr>
          <a:xfrm>
            <a:off x="7300407" y="5851197"/>
            <a:ext cx="332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결정의 성장 속도에 영향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2144C-D5F0-4BC2-A139-83D5966A8561}"/>
              </a:ext>
            </a:extLst>
          </p:cNvPr>
          <p:cNvSpPr/>
          <p:nvPr/>
        </p:nvSpPr>
        <p:spPr>
          <a:xfrm>
            <a:off x="2121762" y="2193280"/>
            <a:ext cx="7599287" cy="4059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AB1A1C-5006-4B99-856F-562961C3BA74}"/>
              </a:ext>
            </a:extLst>
          </p:cNvPr>
          <p:cNvGrpSpPr/>
          <p:nvPr/>
        </p:nvGrpSpPr>
        <p:grpSpPr>
          <a:xfrm>
            <a:off x="3422490" y="2473899"/>
            <a:ext cx="4789355" cy="3377297"/>
            <a:chOff x="5310231" y="4075717"/>
            <a:chExt cx="1686187" cy="120095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38292F1-E394-4CC6-9DC4-09D268413F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231" y="5276675"/>
              <a:ext cx="1686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FCFE65E-EDF3-43B4-9A18-A5104D227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231" y="4075717"/>
              <a:ext cx="0" cy="12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6C13E19-E43F-4837-AA33-150C8590EBFF}"/>
              </a:ext>
            </a:extLst>
          </p:cNvPr>
          <p:cNvSpPr txBox="1"/>
          <p:nvPr/>
        </p:nvSpPr>
        <p:spPr>
          <a:xfrm>
            <a:off x="8274283" y="5664820"/>
            <a:ext cx="133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인상 속도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FFFF09-0CCB-4D4E-B373-491B2AF10D16}"/>
              </a:ext>
            </a:extLst>
          </p:cNvPr>
          <p:cNvSpPr txBox="1"/>
          <p:nvPr/>
        </p:nvSpPr>
        <p:spPr>
          <a:xfrm>
            <a:off x="2319127" y="2714640"/>
            <a:ext cx="15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결정화율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F2091F-C8F6-4AB4-9EF1-B575D942C6DB}"/>
              </a:ext>
            </a:extLst>
          </p:cNvPr>
          <p:cNvSpPr txBox="1"/>
          <p:nvPr/>
        </p:nvSpPr>
        <p:spPr>
          <a:xfrm>
            <a:off x="4414064" y="3367084"/>
            <a:ext cx="1289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직경↑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9DD7F-5C6D-46C3-B3A0-9E7F89373B0C}"/>
              </a:ext>
            </a:extLst>
          </p:cNvPr>
          <p:cNvSpPr txBox="1"/>
          <p:nvPr/>
        </p:nvSpPr>
        <p:spPr>
          <a:xfrm>
            <a:off x="6515687" y="4790379"/>
            <a:ext cx="1289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직경↓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32D043-5FEC-4EB3-8E82-BCFA667433E2}"/>
              </a:ext>
            </a:extLst>
          </p:cNvPr>
          <p:cNvCxnSpPr>
            <a:cxnSpLocks/>
          </p:cNvCxnSpPr>
          <p:nvPr/>
        </p:nvCxnSpPr>
        <p:spPr>
          <a:xfrm flipV="1">
            <a:off x="3429866" y="2651184"/>
            <a:ext cx="4866583" cy="317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723F2-D2B3-4AA5-B826-4853CB3B974A}"/>
                  </a:ext>
                </a:extLst>
              </p:cNvPr>
              <p:cNvSpPr txBox="1"/>
              <p:nvPr/>
            </p:nvSpPr>
            <p:spPr>
              <a:xfrm>
                <a:off x="2249653" y="3264151"/>
                <a:ext cx="972809" cy="632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온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도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723F2-D2B3-4AA5-B826-4853CB3B9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53" y="3264151"/>
                <a:ext cx="972809" cy="632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  <p:bldP spid="27" grpId="0"/>
      <p:bldP spid="28" grpId="0"/>
      <p:bldP spid="2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PID based control using optical diameter estimation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ADAE1-8EE6-4716-BB3D-A284ACFDBC12}"/>
              </a:ext>
            </a:extLst>
          </p:cNvPr>
          <p:cNvSpPr txBox="1"/>
          <p:nvPr/>
        </p:nvSpPr>
        <p:spPr>
          <a:xfrm>
            <a:off x="1004979" y="19373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cascade control structure </a:t>
            </a:r>
            <a:r>
              <a:rPr lang="ko-KR" altLang="en-US" sz="2000" b="1" dirty="0"/>
              <a:t>선정</a:t>
            </a:r>
          </a:p>
        </p:txBody>
      </p:sp>
      <p:pic>
        <p:nvPicPr>
          <p:cNvPr id="5122" name="Picture 2" descr="Closed loop cascade control system | Download Scientific Diagram">
            <a:extLst>
              <a:ext uri="{FF2B5EF4-FFF2-40B4-BE49-F238E27FC236}">
                <a16:creationId xmlns:a16="http://schemas.microsoft.com/office/drawing/2014/main" id="{140E6939-9542-4D07-86DF-4C9B4B1E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521548"/>
            <a:ext cx="8096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84CD07-2021-4F50-A29B-0A435983D2EA}"/>
              </a:ext>
            </a:extLst>
          </p:cNvPr>
          <p:cNvSpPr txBox="1"/>
          <p:nvPr/>
        </p:nvSpPr>
        <p:spPr>
          <a:xfrm>
            <a:off x="1020425" y="4928911"/>
            <a:ext cx="997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Changes in pulling speed are affecting the system quickly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②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Changes in heater power need some time depending on the thermal conditions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15667F3-3391-48D9-AB58-EA0BAE393F75}"/>
              </a:ext>
            </a:extLst>
          </p:cNvPr>
          <p:cNvSpPr/>
          <p:nvPr/>
        </p:nvSpPr>
        <p:spPr>
          <a:xfrm>
            <a:off x="984287" y="5807510"/>
            <a:ext cx="783026" cy="405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C9602-BA17-42D2-9741-26604059FFBB}"/>
              </a:ext>
            </a:extLst>
          </p:cNvPr>
          <p:cNvSpPr txBox="1"/>
          <p:nvPr/>
        </p:nvSpPr>
        <p:spPr>
          <a:xfrm>
            <a:off x="1831710" y="5807510"/>
            <a:ext cx="479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Different time constants </a:t>
            </a:r>
            <a:r>
              <a:rPr lang="el-GR" altLang="ko-KR" sz="2000" b="0" i="1" dirty="0">
                <a:solidFill>
                  <a:srgbClr val="202122"/>
                </a:solidFill>
                <a:effectLst/>
                <a:latin typeface="Nimbus Roman No9 L"/>
              </a:rPr>
              <a:t>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57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EC5F3E8-911B-469A-BB96-4D752C41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56" y="2722512"/>
            <a:ext cx="8007287" cy="366848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PID based control using optical diameter estimation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65A2A0-D5CE-423D-84B4-D79E696A61F1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</a:t>
            </a:r>
            <a:r>
              <a:rPr lang="ko-KR" altLang="en-US" sz="2000" b="1" dirty="0"/>
              <a:t>속도만 고려한 </a:t>
            </a:r>
            <a:r>
              <a:rPr lang="en-US" altLang="ko-KR" sz="2000" b="1" dirty="0"/>
              <a:t>PID control structure</a:t>
            </a:r>
            <a:endParaRPr lang="ko-KR" altLang="en-US" sz="2000" b="1" dirty="0"/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DE69DF0E-E6B2-4144-A47C-1969B74BDA77}"/>
              </a:ext>
            </a:extLst>
          </p:cNvPr>
          <p:cNvSpPr/>
          <p:nvPr/>
        </p:nvSpPr>
        <p:spPr>
          <a:xfrm>
            <a:off x="1968069" y="3640403"/>
            <a:ext cx="1405446" cy="400110"/>
          </a:xfrm>
          <a:prstGeom prst="wedgeRectCallout">
            <a:avLst/>
          </a:prstGeom>
          <a:solidFill>
            <a:srgbClr val="EF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목표 </a:t>
            </a:r>
            <a:r>
              <a:rPr lang="ko-KR" altLang="en-US" sz="1600" dirty="0" err="1">
                <a:solidFill>
                  <a:schemeClr val="tx1"/>
                </a:solidFill>
              </a:rPr>
              <a:t>직경값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0F076F36-B91F-471D-BFA1-0D2B514294FE}"/>
              </a:ext>
            </a:extLst>
          </p:cNvPr>
          <p:cNvSpPr/>
          <p:nvPr/>
        </p:nvSpPr>
        <p:spPr>
          <a:xfrm>
            <a:off x="1968069" y="2581293"/>
            <a:ext cx="3979970" cy="400110"/>
          </a:xfrm>
          <a:prstGeom prst="wedgeRectCallout">
            <a:avLst/>
          </a:prstGeom>
          <a:solidFill>
            <a:srgbClr val="EF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특정 성장률 궤적에 필요한 인출속도</a:t>
            </a: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7B21398F-4DB0-4CD0-A744-13CC071808BC}"/>
              </a:ext>
            </a:extLst>
          </p:cNvPr>
          <p:cNvSpPr/>
          <p:nvPr/>
        </p:nvSpPr>
        <p:spPr>
          <a:xfrm>
            <a:off x="8325960" y="2947930"/>
            <a:ext cx="2975314" cy="400110"/>
          </a:xfrm>
          <a:prstGeom prst="wedgeRectCallout">
            <a:avLst/>
          </a:prstGeom>
          <a:solidFill>
            <a:srgbClr val="EF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600" dirty="0">
                <a:solidFill>
                  <a:schemeClr val="tx1"/>
                </a:solidFill>
              </a:rPr>
              <a:t>현장에 적용할 인출속도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F3A6AEE-91C3-49BA-B839-9510D3888C5E}"/>
              </a:ext>
            </a:extLst>
          </p:cNvPr>
          <p:cNvCxnSpPr>
            <a:cxnSpLocks/>
          </p:cNvCxnSpPr>
          <p:nvPr/>
        </p:nvCxnSpPr>
        <p:spPr>
          <a:xfrm>
            <a:off x="9099612" y="4882718"/>
            <a:ext cx="0" cy="435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9F652B5-BA45-40AA-9766-23B63662A765}"/>
              </a:ext>
            </a:extLst>
          </p:cNvPr>
          <p:cNvCxnSpPr>
            <a:cxnSpLocks/>
          </p:cNvCxnSpPr>
          <p:nvPr/>
        </p:nvCxnSpPr>
        <p:spPr>
          <a:xfrm flipV="1">
            <a:off x="3460906" y="5310326"/>
            <a:ext cx="5638706" cy="7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135736-C9EB-4BF5-945C-0E1D272F0DB7}"/>
              </a:ext>
            </a:extLst>
          </p:cNvPr>
          <p:cNvCxnSpPr>
            <a:cxnSpLocks/>
          </p:cNvCxnSpPr>
          <p:nvPr/>
        </p:nvCxnSpPr>
        <p:spPr>
          <a:xfrm flipH="1" flipV="1">
            <a:off x="3452028" y="4656337"/>
            <a:ext cx="8878" cy="661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48D418-38FA-4901-9C07-92CB2BDC0A7E}"/>
              </a:ext>
            </a:extLst>
          </p:cNvPr>
          <p:cNvSpPr txBox="1"/>
          <p:nvPr/>
        </p:nvSpPr>
        <p:spPr>
          <a:xfrm>
            <a:off x="3460906" y="4656337"/>
            <a:ext cx="3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8AFF4FDA-FF12-42D8-8596-D18F62718B98}"/>
              </a:ext>
            </a:extLst>
          </p:cNvPr>
          <p:cNvSpPr/>
          <p:nvPr/>
        </p:nvSpPr>
        <p:spPr>
          <a:xfrm>
            <a:off x="3355067" y="4656337"/>
            <a:ext cx="211678" cy="16241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F2B0C81-81FC-4832-8539-BE00B905F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59" t="69813" r="6409" b="20956"/>
          <a:stretch/>
        </p:blipFill>
        <p:spPr>
          <a:xfrm>
            <a:off x="9265422" y="4980373"/>
            <a:ext cx="435006" cy="310718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F9DEE75A-D57F-494C-BA26-008DDDF74B0A}"/>
              </a:ext>
            </a:extLst>
          </p:cNvPr>
          <p:cNvSpPr/>
          <p:nvPr/>
        </p:nvSpPr>
        <p:spPr>
          <a:xfrm flipV="1">
            <a:off x="8997705" y="5423725"/>
            <a:ext cx="1405446" cy="435006"/>
          </a:xfrm>
          <a:prstGeom prst="wedgeRectCallout">
            <a:avLst/>
          </a:prstGeom>
          <a:solidFill>
            <a:srgbClr val="EF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C92E-557E-48B2-87B2-96351BA71E55}"/>
              </a:ext>
            </a:extLst>
          </p:cNvPr>
          <p:cNvSpPr txBox="1"/>
          <p:nvPr/>
        </p:nvSpPr>
        <p:spPr>
          <a:xfrm>
            <a:off x="9099612" y="5490081"/>
            <a:ext cx="1966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측정 </a:t>
            </a:r>
            <a:r>
              <a:rPr lang="ko-KR" altLang="en-US" sz="1600" dirty="0" err="1"/>
              <a:t>직경값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4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PID based control using optical diameter estimation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E24355-2CF1-4A0D-8C1F-BA8211F2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56" y="2726367"/>
            <a:ext cx="8007287" cy="33663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452C0A-D587-4C1E-88FD-337E3E5EA50C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</a:t>
            </a:r>
            <a:r>
              <a:rPr lang="ko-KR" altLang="en-US" sz="2000" b="1" dirty="0"/>
              <a:t>속도와 온도를 고려한 </a:t>
            </a:r>
            <a:r>
              <a:rPr lang="en-US" altLang="ko-KR" sz="2000" b="1" dirty="0"/>
              <a:t>PID control structure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73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Filtering: </a:t>
            </a:r>
            <a:r>
              <a:rPr lang="ko-KR" altLang="en-US" sz="2000" b="1" dirty="0"/>
              <a:t>필요한 이유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CE163-54B4-4028-B8D1-35266AADA077}"/>
              </a:ext>
            </a:extLst>
          </p:cNvPr>
          <p:cNvSpPr txBox="1"/>
          <p:nvPr/>
        </p:nvSpPr>
        <p:spPr>
          <a:xfrm>
            <a:off x="1375800" y="2689557"/>
            <a:ext cx="68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ko-KR" altLang="en-US" dirty="0"/>
              <a:t>카메라를 통한 직경 측정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0B39E-5AAD-4011-84D8-3283CFF6C0DB}"/>
              </a:ext>
            </a:extLst>
          </p:cNvPr>
          <p:cNvSpPr txBox="1"/>
          <p:nvPr/>
        </p:nvSpPr>
        <p:spPr>
          <a:xfrm>
            <a:off x="6096000" y="2683380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②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온도로 인한 굴절</a:t>
            </a:r>
            <a:endParaRPr lang="ko-KR" altLang="en-US" dirty="0"/>
          </a:p>
        </p:txBody>
      </p:sp>
      <p:pic>
        <p:nvPicPr>
          <p:cNvPr id="11266" name="Picture 2" descr="Optical design for transfer of camera viewpoint using retrotransmissive  optical system | SpringerLink">
            <a:extLst>
              <a:ext uri="{FF2B5EF4-FFF2-40B4-BE49-F238E27FC236}">
                <a16:creationId xmlns:a16="http://schemas.microsoft.com/office/drawing/2014/main" id="{7E66DB95-A2E0-4872-896B-76768B76B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r="57681"/>
          <a:stretch/>
        </p:blipFill>
        <p:spPr bwMode="auto">
          <a:xfrm>
            <a:off x="1740023" y="3506323"/>
            <a:ext cx="2396972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FFBBAA-311C-4DB1-87BC-60C0DE1E79F9}"/>
              </a:ext>
            </a:extLst>
          </p:cNvPr>
          <p:cNvSpPr/>
          <p:nvPr/>
        </p:nvSpPr>
        <p:spPr>
          <a:xfrm>
            <a:off x="2956264" y="3284738"/>
            <a:ext cx="1331651" cy="8345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559263-ACAE-4D8B-B113-81D39573F4A4}"/>
              </a:ext>
            </a:extLst>
          </p:cNvPr>
          <p:cNvSpPr/>
          <p:nvPr/>
        </p:nvSpPr>
        <p:spPr>
          <a:xfrm>
            <a:off x="1375800" y="3493549"/>
            <a:ext cx="968173" cy="5621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8D4DE5-CC8A-4DE5-981A-5B52DD48F3F0}"/>
              </a:ext>
            </a:extLst>
          </p:cNvPr>
          <p:cNvSpPr/>
          <p:nvPr/>
        </p:nvSpPr>
        <p:spPr>
          <a:xfrm>
            <a:off x="1532950" y="4953940"/>
            <a:ext cx="968173" cy="5621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CCFF1-8034-46B2-9A30-6D5E819D9116}"/>
              </a:ext>
            </a:extLst>
          </p:cNvPr>
          <p:cNvSpPr txBox="1"/>
          <p:nvPr/>
        </p:nvSpPr>
        <p:spPr>
          <a:xfrm>
            <a:off x="1551845" y="5851197"/>
            <a:ext cx="332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직경 측정 불가능</a:t>
            </a:r>
          </a:p>
        </p:txBody>
      </p:sp>
      <p:pic>
        <p:nvPicPr>
          <p:cNvPr id="11268" name="Picture 4" descr="빛이 보여 주는 마술, 신기루 : 네이버 블로그">
            <a:extLst>
              <a:ext uri="{FF2B5EF4-FFF2-40B4-BE49-F238E27FC236}">
                <a16:creationId xmlns:a16="http://schemas.microsoft.com/office/drawing/2014/main" id="{6D477A99-44FB-45F4-834E-64C10CDE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72" y="3302849"/>
            <a:ext cx="4643047" cy="230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396FC-3D68-44BA-A06F-80083866093D}"/>
              </a:ext>
            </a:extLst>
          </p:cNvPr>
          <p:cNvSpPr txBox="1"/>
          <p:nvPr/>
        </p:nvSpPr>
        <p:spPr>
          <a:xfrm>
            <a:off x="7621509" y="5851197"/>
            <a:ext cx="332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정확한 직경 측정 어려움</a:t>
            </a:r>
          </a:p>
        </p:txBody>
      </p:sp>
    </p:spTree>
    <p:extLst>
      <p:ext uri="{BB962C8B-B14F-4D97-AF65-F5344CB8AC3E}">
        <p14:creationId xmlns:p14="http://schemas.microsoft.com/office/powerpoint/2010/main" val="4040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Filtering: </a:t>
            </a:r>
            <a:r>
              <a:rPr lang="ko-KR" altLang="en-US" sz="2000" b="1" dirty="0"/>
              <a:t>필터링을 통한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그래프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C2C2AE-4132-40C3-9087-75B73C76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81" y="2713548"/>
            <a:ext cx="6508838" cy="3453118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0132168B-A935-40C0-BD8A-89CBA256B6EA}"/>
              </a:ext>
            </a:extLst>
          </p:cNvPr>
          <p:cNvSpPr/>
          <p:nvPr/>
        </p:nvSpPr>
        <p:spPr>
          <a:xfrm flipV="1">
            <a:off x="7509985" y="4016964"/>
            <a:ext cx="1405446" cy="400110"/>
          </a:xfrm>
          <a:prstGeom prst="wedgeRectCallout">
            <a:avLst/>
          </a:prstGeom>
          <a:solidFill>
            <a:srgbClr val="EF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B765279D-1A75-4EEF-B86D-6CCA82A71432}"/>
              </a:ext>
            </a:extLst>
          </p:cNvPr>
          <p:cNvSpPr/>
          <p:nvPr/>
        </p:nvSpPr>
        <p:spPr>
          <a:xfrm>
            <a:off x="3370740" y="2814833"/>
            <a:ext cx="1405446" cy="400110"/>
          </a:xfrm>
          <a:prstGeom prst="wedgeRectCallout">
            <a:avLst/>
          </a:prstGeom>
          <a:solidFill>
            <a:srgbClr val="C8ADF9"/>
          </a:solidFill>
          <a:ln>
            <a:solidFill>
              <a:srgbClr val="145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필터링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8DC0-A9A0-4639-8208-85F96E0E5AD5}"/>
              </a:ext>
            </a:extLst>
          </p:cNvPr>
          <p:cNvSpPr txBox="1"/>
          <p:nvPr/>
        </p:nvSpPr>
        <p:spPr>
          <a:xfrm>
            <a:off x="7678543" y="4047742"/>
            <a:ext cx="14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필터링</a:t>
            </a:r>
            <a:r>
              <a:rPr lang="ko-KR" altLang="en-US" dirty="0"/>
              <a:t> </a:t>
            </a:r>
            <a:r>
              <a:rPr lang="ko-KR" altLang="en-US" sz="1600" dirty="0"/>
              <a:t>후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2208BD18-18B8-435A-80BD-F2AE985E603B}"/>
              </a:ext>
            </a:extLst>
          </p:cNvPr>
          <p:cNvSpPr/>
          <p:nvPr/>
        </p:nvSpPr>
        <p:spPr>
          <a:xfrm>
            <a:off x="3352984" y="4285676"/>
            <a:ext cx="1405446" cy="400110"/>
          </a:xfrm>
          <a:prstGeom prst="wedgeRectCallout">
            <a:avLst/>
          </a:prstGeom>
          <a:solidFill>
            <a:srgbClr val="C8ADF9"/>
          </a:solidFill>
          <a:ln>
            <a:solidFill>
              <a:srgbClr val="145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필터링 전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776D3F52-586B-4996-A4FE-BF11CE50FADE}"/>
              </a:ext>
            </a:extLst>
          </p:cNvPr>
          <p:cNvSpPr/>
          <p:nvPr/>
        </p:nvSpPr>
        <p:spPr>
          <a:xfrm flipV="1">
            <a:off x="7626874" y="5720490"/>
            <a:ext cx="1405446" cy="400110"/>
          </a:xfrm>
          <a:prstGeom prst="wedgeRectCallout">
            <a:avLst/>
          </a:prstGeom>
          <a:solidFill>
            <a:srgbClr val="EFC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029753-B3CB-4E81-BE91-6A571AD3D4CF}"/>
              </a:ext>
            </a:extLst>
          </p:cNvPr>
          <p:cNvSpPr txBox="1"/>
          <p:nvPr/>
        </p:nvSpPr>
        <p:spPr>
          <a:xfrm>
            <a:off x="7795432" y="5751268"/>
            <a:ext cx="14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필터링</a:t>
            </a:r>
            <a:r>
              <a:rPr lang="ko-KR" altLang="en-US" dirty="0"/>
              <a:t> </a:t>
            </a:r>
            <a:r>
              <a:rPr lang="ko-KR" altLang="en-US" sz="1600" dirty="0"/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38245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" grpId="0"/>
      <p:bldP spid="22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Gain </a:t>
            </a:r>
            <a:r>
              <a:rPr lang="ko-KR" altLang="en-US" sz="2000" b="1" dirty="0"/>
              <a:t>값 구하기</a:t>
            </a:r>
            <a:r>
              <a:rPr lang="en-US" altLang="ko-KR" sz="2000" b="1" dirty="0"/>
              <a:t>: PID auto tunning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FD506-8968-4CB1-8EB0-5B4BE99BDA03}"/>
              </a:ext>
            </a:extLst>
          </p:cNvPr>
          <p:cNvSpPr txBox="1"/>
          <p:nvPr/>
        </p:nvSpPr>
        <p:spPr>
          <a:xfrm>
            <a:off x="1375800" y="2689557"/>
            <a:ext cx="68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en-US" altLang="ko-KR" dirty="0"/>
              <a:t>Manual PID tunning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F3A57-4BAF-4385-A4DA-937D5A9C14D9}"/>
              </a:ext>
            </a:extLst>
          </p:cNvPr>
          <p:cNvSpPr txBox="1"/>
          <p:nvPr/>
        </p:nvSpPr>
        <p:spPr>
          <a:xfrm>
            <a:off x="1375800" y="438789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②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PID auto tunning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92299-47D3-4497-94CA-4497E4997680}"/>
              </a:ext>
            </a:extLst>
          </p:cNvPr>
          <p:cNvSpPr txBox="1"/>
          <p:nvPr/>
        </p:nvSpPr>
        <p:spPr>
          <a:xfrm>
            <a:off x="1693488" y="3254193"/>
            <a:ext cx="8906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엔지니어가 수동으로 계산하여 조정</a:t>
            </a:r>
            <a:endParaRPr lang="en-US" altLang="ko-K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컨트롤러 메뉴를 사용하여 설정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420B33-6753-4064-8690-91EA07A790E8}"/>
              </a:ext>
            </a:extLst>
          </p:cNvPr>
          <p:cNvSpPr txBox="1"/>
          <p:nvPr/>
        </p:nvSpPr>
        <p:spPr>
          <a:xfrm>
            <a:off x="1693488" y="4921426"/>
            <a:ext cx="8906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규칙 기반 계산을 사용하여 자동으로 설정</a:t>
            </a:r>
            <a:endParaRPr lang="en-US" altLang="ko-K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설정값에서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발생</a:t>
            </a:r>
            <a:r>
              <a:rPr lang="en-US" altLang="ko-KR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Arial" panose="020B0604020202020204" pitchFamily="34" charset="0"/>
              </a:rPr>
              <a:t>또는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부하가 주변 온도에서 가열될 때 발생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41A593-E7C6-45ED-A1BE-C2943DA46B39}"/>
              </a:ext>
            </a:extLst>
          </p:cNvPr>
          <p:cNvSpPr/>
          <p:nvPr/>
        </p:nvSpPr>
        <p:spPr>
          <a:xfrm>
            <a:off x="1766656" y="5228948"/>
            <a:ext cx="790113" cy="338809"/>
          </a:xfrm>
          <a:prstGeom prst="ellipse">
            <a:avLst/>
          </a:prstGeom>
          <a:noFill/>
          <a:ln w="38100">
            <a:solidFill>
              <a:srgbClr val="DA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8EC25-C271-40E7-AECE-FB81BAB095F5}"/>
              </a:ext>
            </a:extLst>
          </p:cNvPr>
          <p:cNvSpPr/>
          <p:nvPr/>
        </p:nvSpPr>
        <p:spPr>
          <a:xfrm>
            <a:off x="2629938" y="588768"/>
            <a:ext cx="9079710" cy="566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E5B9DAE7-DBD3-438A-98F0-B2009FCF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80" y="720855"/>
            <a:ext cx="3347257" cy="188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4">
            <a:extLst>
              <a:ext uri="{FF2B5EF4-FFF2-40B4-BE49-F238E27FC236}">
                <a16:creationId xmlns:a16="http://schemas.microsoft.com/office/drawing/2014/main" id="{32CD88DF-ADA4-46DB-A7CF-A410BC14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4045" y="795773"/>
            <a:ext cx="3309460" cy="181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E6165F-C7C2-41CA-A9E8-53C60FC41B2B}"/>
              </a:ext>
            </a:extLst>
          </p:cNvPr>
          <p:cNvSpPr/>
          <p:nvPr/>
        </p:nvSpPr>
        <p:spPr>
          <a:xfrm>
            <a:off x="5783544" y="1664363"/>
            <a:ext cx="135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P(   ) part is too strong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134C3F-3E2A-4ABF-85EF-78CFCC36E673}"/>
              </a:ext>
            </a:extLst>
          </p:cNvPr>
          <p:cNvSpPr/>
          <p:nvPr/>
        </p:nvSpPr>
        <p:spPr>
          <a:xfrm>
            <a:off x="10015678" y="1664363"/>
            <a:ext cx="130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P(   ) part is too weak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63" name="Object 4">
            <a:extLst>
              <a:ext uri="{FF2B5EF4-FFF2-40B4-BE49-F238E27FC236}">
                <a16:creationId xmlns:a16="http://schemas.microsoft.com/office/drawing/2014/main" id="{3B2A1815-1D50-486B-999F-5D61FC999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96714"/>
              </p:ext>
            </p:extLst>
          </p:nvPr>
        </p:nvGraphicFramePr>
        <p:xfrm>
          <a:off x="6053177" y="1641421"/>
          <a:ext cx="195567" cy="24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52334" imgH="190417" progId="Equation.3">
                  <p:embed/>
                </p:oleObj>
              </mc:Choice>
              <mc:Fallback>
                <p:oleObj name="수식" r:id="rId4" imgW="152334" imgH="190417" progId="Equation.3">
                  <p:embed/>
                  <p:pic>
                    <p:nvPicPr>
                      <p:cNvPr id="63" name="Object 4">
                        <a:extLst>
                          <a:ext uri="{FF2B5EF4-FFF2-40B4-BE49-F238E27FC236}">
                            <a16:creationId xmlns:a16="http://schemas.microsoft.com/office/drawing/2014/main" id="{3B2A1815-1D50-486B-999F-5D61FC999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77" y="1641421"/>
                        <a:ext cx="195567" cy="243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">
            <a:extLst>
              <a:ext uri="{FF2B5EF4-FFF2-40B4-BE49-F238E27FC236}">
                <a16:creationId xmlns:a16="http://schemas.microsoft.com/office/drawing/2014/main" id="{F4855215-0DD9-421A-B02E-5E92D9D9E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53680"/>
              </p:ext>
            </p:extLst>
          </p:nvPr>
        </p:nvGraphicFramePr>
        <p:xfrm>
          <a:off x="6147627" y="3220724"/>
          <a:ext cx="468634" cy="28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317225" imgH="190335" progId="Equation.3">
                  <p:embed/>
                </p:oleObj>
              </mc:Choice>
              <mc:Fallback>
                <p:oleObj name="수식" r:id="rId6" imgW="317225" imgH="190335" progId="Equation.3">
                  <p:embed/>
                  <p:pic>
                    <p:nvPicPr>
                      <p:cNvPr id="64" name="Object 5">
                        <a:extLst>
                          <a:ext uri="{FF2B5EF4-FFF2-40B4-BE49-F238E27FC236}">
                            <a16:creationId xmlns:a16="http://schemas.microsoft.com/office/drawing/2014/main" id="{F4855215-0DD9-421A-B02E-5E92D9D9E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627" y="3220724"/>
                        <a:ext cx="468634" cy="280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">
            <a:extLst>
              <a:ext uri="{FF2B5EF4-FFF2-40B4-BE49-F238E27FC236}">
                <a16:creationId xmlns:a16="http://schemas.microsoft.com/office/drawing/2014/main" id="{7CAF04A4-C1A2-485B-99C3-7DC0068E8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86044"/>
              </p:ext>
            </p:extLst>
          </p:nvPr>
        </p:nvGraphicFramePr>
        <p:xfrm>
          <a:off x="10276949" y="1648627"/>
          <a:ext cx="196611" cy="24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52334" imgH="190417" progId="Equation.3">
                  <p:embed/>
                </p:oleObj>
              </mc:Choice>
              <mc:Fallback>
                <p:oleObj name="수식" r:id="rId8" imgW="152334" imgH="190417" progId="Equation.3">
                  <p:embed/>
                  <p:pic>
                    <p:nvPicPr>
                      <p:cNvPr id="65" name="Object 6">
                        <a:extLst>
                          <a:ext uri="{FF2B5EF4-FFF2-40B4-BE49-F238E27FC236}">
                            <a16:creationId xmlns:a16="http://schemas.microsoft.com/office/drawing/2014/main" id="{7CAF04A4-C1A2-485B-99C3-7DC0068E8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949" y="1648627"/>
                        <a:ext cx="196611" cy="24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" name="Picture 10">
            <a:extLst>
              <a:ext uri="{FF2B5EF4-FFF2-40B4-BE49-F238E27FC236}">
                <a16:creationId xmlns:a16="http://schemas.microsoft.com/office/drawing/2014/main" id="{9E08B4F0-F5A2-4C8A-A42F-71A7D7BD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1488" y="2434836"/>
            <a:ext cx="3430639" cy="199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id="{0CF4AD6A-54FF-447E-A09E-86687DB1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5189" y="2386640"/>
            <a:ext cx="3375261" cy="21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D76EB-24EB-4BF4-AE23-862954655FEF}"/>
              </a:ext>
            </a:extLst>
          </p:cNvPr>
          <p:cNvSpPr/>
          <p:nvPr/>
        </p:nvSpPr>
        <p:spPr>
          <a:xfrm>
            <a:off x="5907711" y="3261711"/>
            <a:ext cx="1291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I(         )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part is too strong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69" name="Object 8">
            <a:extLst>
              <a:ext uri="{FF2B5EF4-FFF2-40B4-BE49-F238E27FC236}">
                <a16:creationId xmlns:a16="http://schemas.microsoft.com/office/drawing/2014/main" id="{F9AAF114-8FB8-4131-9B0C-024AD00F3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514181"/>
              </p:ext>
            </p:extLst>
          </p:nvPr>
        </p:nvGraphicFramePr>
        <p:xfrm>
          <a:off x="6320717" y="4826542"/>
          <a:ext cx="241820" cy="30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1" imgW="152334" imgH="190417" progId="Equation.3">
                  <p:embed/>
                </p:oleObj>
              </mc:Choice>
              <mc:Fallback>
                <p:oleObj name="수식" r:id="rId11" imgW="152334" imgH="190417" progId="Equation.3">
                  <p:embed/>
                  <p:pic>
                    <p:nvPicPr>
                      <p:cNvPr id="69" name="Object 8">
                        <a:extLst>
                          <a:ext uri="{FF2B5EF4-FFF2-40B4-BE49-F238E27FC236}">
                            <a16:creationId xmlns:a16="http://schemas.microsoft.com/office/drawing/2014/main" id="{F9AAF114-8FB8-4131-9B0C-024AD00F3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717" y="4826542"/>
                        <a:ext cx="241820" cy="301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E18A7445-A21F-43BC-AB7A-F1B8D49F77D9}"/>
              </a:ext>
            </a:extLst>
          </p:cNvPr>
          <p:cNvSpPr/>
          <p:nvPr/>
        </p:nvSpPr>
        <p:spPr>
          <a:xfrm>
            <a:off x="3657090" y="2653192"/>
            <a:ext cx="829339" cy="44332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F4794B-8A92-4D3B-A14B-B949180CAE2F}"/>
              </a:ext>
            </a:extLst>
          </p:cNvPr>
          <p:cNvSpPr/>
          <p:nvPr/>
        </p:nvSpPr>
        <p:spPr>
          <a:xfrm>
            <a:off x="4399425" y="2716541"/>
            <a:ext cx="25020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Long-term error above SP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9E1182A-1CD0-4DE5-80B4-0626966B1EB0}"/>
              </a:ext>
            </a:extLst>
          </p:cNvPr>
          <p:cNvSpPr/>
          <p:nvPr/>
        </p:nvSpPr>
        <p:spPr>
          <a:xfrm>
            <a:off x="7818408" y="2782018"/>
            <a:ext cx="1360093" cy="44332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4629B8-29EF-4BAF-B912-CF9497D6BDA9}"/>
              </a:ext>
            </a:extLst>
          </p:cNvPr>
          <p:cNvSpPr/>
          <p:nvPr/>
        </p:nvSpPr>
        <p:spPr>
          <a:xfrm>
            <a:off x="9044649" y="2639494"/>
            <a:ext cx="2402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Long-term error below SP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951805-3DFC-4D8F-A431-37FC9E230DA7}"/>
              </a:ext>
            </a:extLst>
          </p:cNvPr>
          <p:cNvSpPr/>
          <p:nvPr/>
        </p:nvSpPr>
        <p:spPr>
          <a:xfrm>
            <a:off x="3528695" y="923853"/>
            <a:ext cx="948496" cy="69743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506730-0077-4819-83C3-AEE2F2B4F0BC}"/>
              </a:ext>
            </a:extLst>
          </p:cNvPr>
          <p:cNvSpPr/>
          <p:nvPr/>
        </p:nvSpPr>
        <p:spPr>
          <a:xfrm>
            <a:off x="4413491" y="1071894"/>
            <a:ext cx="204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Big symmetric oscillation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469A15B-D855-43A5-8809-B99CD05D0D1B}"/>
              </a:ext>
            </a:extLst>
          </p:cNvPr>
          <p:cNvSpPr/>
          <p:nvPr/>
        </p:nvSpPr>
        <p:spPr>
          <a:xfrm>
            <a:off x="8047671" y="1087400"/>
            <a:ext cx="1019994" cy="40185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84DCF88-6008-4CD2-BF1C-5240AE0ADBA3}"/>
              </a:ext>
            </a:extLst>
          </p:cNvPr>
          <p:cNvSpPr/>
          <p:nvPr/>
        </p:nvSpPr>
        <p:spPr>
          <a:xfrm>
            <a:off x="8980569" y="1000668"/>
            <a:ext cx="2802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Sluggish (over-damped) response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9" name="Picture 6">
            <a:extLst>
              <a:ext uri="{FF2B5EF4-FFF2-40B4-BE49-F238E27FC236}">
                <a16:creationId xmlns:a16="http://schemas.microsoft.com/office/drawing/2014/main" id="{6DC68BC2-CC45-4EDB-98CA-743803DD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92380" y="4191596"/>
            <a:ext cx="3402020" cy="19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D1640F97-C336-40A9-89EA-511F4ABA264A}"/>
              </a:ext>
            </a:extLst>
          </p:cNvPr>
          <p:cNvSpPr/>
          <p:nvPr/>
        </p:nvSpPr>
        <p:spPr>
          <a:xfrm>
            <a:off x="3513044" y="4498330"/>
            <a:ext cx="1749239" cy="69743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4E5272-E63B-45A2-B54C-739F19391BDB}"/>
              </a:ext>
            </a:extLst>
          </p:cNvPr>
          <p:cNvSpPr/>
          <p:nvPr/>
        </p:nvSpPr>
        <p:spPr>
          <a:xfrm>
            <a:off x="3893623" y="4535187"/>
            <a:ext cx="3770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High frequency oscillation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44B5AC-6049-4A9E-8F00-C4BFA899909E}"/>
              </a:ext>
            </a:extLst>
          </p:cNvPr>
          <p:cNvSpPr/>
          <p:nvPr/>
        </p:nvSpPr>
        <p:spPr>
          <a:xfrm>
            <a:off x="5982503" y="4877185"/>
            <a:ext cx="135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D(      ) part is too strong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4A8B267-0BCA-41FE-AD91-51B9571E624D}"/>
              </a:ext>
            </a:extLst>
          </p:cNvPr>
          <p:cNvGrpSpPr/>
          <p:nvPr/>
        </p:nvGrpSpPr>
        <p:grpSpPr>
          <a:xfrm>
            <a:off x="7617489" y="5350713"/>
            <a:ext cx="3334533" cy="706737"/>
            <a:chOff x="6594428" y="6060747"/>
            <a:chExt cx="3230893" cy="779463"/>
          </a:xfrm>
        </p:grpSpPr>
        <p:graphicFrame>
          <p:nvGraphicFramePr>
            <p:cNvPr id="84" name="Object 10">
              <a:extLst>
                <a:ext uri="{FF2B5EF4-FFF2-40B4-BE49-F238E27FC236}">
                  <a16:creationId xmlns:a16="http://schemas.microsoft.com/office/drawing/2014/main" id="{18FD5743-C4DA-460F-B36D-A7C6EEEB83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51707" y="6060747"/>
            <a:ext cx="2836343" cy="487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14" imgW="2298700" imgH="431800" progId="Equation.3">
                    <p:embed/>
                  </p:oleObj>
                </mc:Choice>
                <mc:Fallback>
                  <p:oleObj name="수식" r:id="rId14" imgW="2298700" imgH="431800" progId="Equation.3">
                    <p:embed/>
                    <p:pic>
                      <p:nvPicPr>
                        <p:cNvPr id="84" name="Object 10">
                          <a:extLst>
                            <a:ext uri="{FF2B5EF4-FFF2-40B4-BE49-F238E27FC236}">
                              <a16:creationId xmlns:a16="http://schemas.microsoft.com/office/drawing/2014/main" id="{18FD5743-C4DA-460F-B36D-A7C6EEEB83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1707" y="6060747"/>
                          <a:ext cx="2836343" cy="487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BDFCBB4-CF57-4E34-ABA0-8CD0201B937C}"/>
                </a:ext>
              </a:extLst>
            </p:cNvPr>
            <p:cNvSpPr/>
            <p:nvPr/>
          </p:nvSpPr>
          <p:spPr>
            <a:xfrm>
              <a:off x="7195056" y="6060747"/>
              <a:ext cx="503658" cy="4879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2671265-F724-4032-B0C5-8AA57FC653E7}"/>
                </a:ext>
              </a:extLst>
            </p:cNvPr>
            <p:cNvSpPr/>
            <p:nvPr/>
          </p:nvSpPr>
          <p:spPr>
            <a:xfrm>
              <a:off x="7834982" y="6060747"/>
              <a:ext cx="874200" cy="48790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5E4B6F-B3CC-4650-8469-F35AC5668423}"/>
                </a:ext>
              </a:extLst>
            </p:cNvPr>
            <p:cNvSpPr/>
            <p:nvPr/>
          </p:nvSpPr>
          <p:spPr>
            <a:xfrm>
              <a:off x="8802903" y="6064412"/>
              <a:ext cx="812090" cy="4879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C860ED-D262-4CC3-8984-75D316FCD41B}"/>
                </a:ext>
              </a:extLst>
            </p:cNvPr>
            <p:cNvSpPr/>
            <p:nvPr/>
          </p:nvSpPr>
          <p:spPr>
            <a:xfrm>
              <a:off x="6594428" y="6563211"/>
              <a:ext cx="13075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+mn-ea"/>
                </a:rPr>
                <a:t>P(Proportional)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F449440-2075-442A-8962-6E24E6207C86}"/>
                </a:ext>
              </a:extLst>
            </p:cNvPr>
            <p:cNvSpPr/>
            <p:nvPr/>
          </p:nvSpPr>
          <p:spPr>
            <a:xfrm>
              <a:off x="7860611" y="6555890"/>
              <a:ext cx="9085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7030A0"/>
                  </a:solidFill>
                  <a:latin typeface="+mn-ea"/>
                </a:rPr>
                <a:t>I(Integral)</a:t>
              </a:r>
              <a:endParaRPr lang="ko-KR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86B0E8-A90A-47B2-9924-3CF69D8BCC58}"/>
                </a:ext>
              </a:extLst>
            </p:cNvPr>
            <p:cNvSpPr/>
            <p:nvPr/>
          </p:nvSpPr>
          <p:spPr>
            <a:xfrm>
              <a:off x="8680969" y="6563211"/>
              <a:ext cx="1144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latin typeface="+mn-ea"/>
                </a:rPr>
                <a:t>D(Derivative)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id="{45C5DC67-9289-422D-9F2D-7EDBD7A5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51664" y="3482035"/>
            <a:ext cx="3503695" cy="175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F07F6809-B529-4CA6-BB63-B9026AD0B29B}"/>
              </a:ext>
            </a:extLst>
          </p:cNvPr>
          <p:cNvSpPr/>
          <p:nvPr/>
        </p:nvSpPr>
        <p:spPr>
          <a:xfrm>
            <a:off x="8632419" y="3756589"/>
            <a:ext cx="1691420" cy="63641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슬라이드 번호 개체 틀 3">
            <a:extLst>
              <a:ext uri="{FF2B5EF4-FFF2-40B4-BE49-F238E27FC236}">
                <a16:creationId xmlns:a16="http://schemas.microsoft.com/office/drawing/2014/main" id="{FE98DDDC-A013-415C-B6BA-6EC83B8AB207}"/>
              </a:ext>
            </a:extLst>
          </p:cNvPr>
          <p:cNvSpPr txBox="1">
            <a:spLocks/>
          </p:cNvSpPr>
          <p:nvPr/>
        </p:nvSpPr>
        <p:spPr>
          <a:xfrm>
            <a:off x="5033308" y="5607657"/>
            <a:ext cx="4246793" cy="33105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0969224-0646-44AA-BBA9-51DA47A80AE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4" name="Object 5">
            <a:extLst>
              <a:ext uri="{FF2B5EF4-FFF2-40B4-BE49-F238E27FC236}">
                <a16:creationId xmlns:a16="http://schemas.microsoft.com/office/drawing/2014/main" id="{0514482A-0501-413C-BF03-64C701D6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557292"/>
              </p:ext>
            </p:extLst>
          </p:nvPr>
        </p:nvGraphicFramePr>
        <p:xfrm>
          <a:off x="10673339" y="3111574"/>
          <a:ext cx="468634" cy="28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317225" imgH="190335" progId="Equation.3">
                  <p:embed/>
                </p:oleObj>
              </mc:Choice>
              <mc:Fallback>
                <p:oleObj name="수식" r:id="rId6" imgW="317225" imgH="190335" progId="Equation.3">
                  <p:embed/>
                  <p:pic>
                    <p:nvPicPr>
                      <p:cNvPr id="94" name="Object 5">
                        <a:extLst>
                          <a:ext uri="{FF2B5EF4-FFF2-40B4-BE49-F238E27FC236}">
                            <a16:creationId xmlns:a16="http://schemas.microsoft.com/office/drawing/2014/main" id="{0514482A-0501-413C-BF03-64C701D6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3339" y="3111574"/>
                        <a:ext cx="468634" cy="280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1F2D87-0830-47EC-A462-52A20978BE53}"/>
              </a:ext>
            </a:extLst>
          </p:cNvPr>
          <p:cNvSpPr/>
          <p:nvPr/>
        </p:nvSpPr>
        <p:spPr>
          <a:xfrm>
            <a:off x="10433423" y="3152561"/>
            <a:ext cx="1291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I(         )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part is too weak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3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1" grpId="0"/>
      <p:bldP spid="62" grpId="0"/>
      <p:bldP spid="68" grpId="0"/>
      <p:bldP spid="70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80" grpId="0" animBg="1"/>
      <p:bldP spid="81" grpId="0"/>
      <p:bldP spid="82" grpId="0"/>
      <p:bldP spid="92" grpId="0" animBg="1"/>
      <p:bldP spid="93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Gain </a:t>
            </a:r>
            <a:r>
              <a:rPr lang="ko-KR" altLang="en-US" sz="2000" b="1" dirty="0"/>
              <a:t>값 구하기</a:t>
            </a:r>
            <a:r>
              <a:rPr lang="en-US" altLang="ko-KR" sz="2000" b="1" dirty="0"/>
              <a:t>: PID auto tunning</a:t>
            </a:r>
            <a:endParaRPr lang="ko-KR" altLang="en-US" sz="2000" b="1" dirty="0"/>
          </a:p>
        </p:txBody>
      </p:sp>
      <p:pic>
        <p:nvPicPr>
          <p:cNvPr id="13316" name="Picture 4" descr="Scheme of relay-base PID autotuning | Download Scientific Diagram">
            <a:extLst>
              <a:ext uri="{FF2B5EF4-FFF2-40B4-BE49-F238E27FC236}">
                <a16:creationId xmlns:a16="http://schemas.microsoft.com/office/drawing/2014/main" id="{7129CA85-0F0D-4995-90D8-97A10D81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915344"/>
            <a:ext cx="76390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4-10.Auto tuning function / Self tuning function">
            <a:extLst>
              <a:ext uri="{FF2B5EF4-FFF2-40B4-BE49-F238E27FC236}">
                <a16:creationId xmlns:a16="http://schemas.microsoft.com/office/drawing/2014/main" id="{89D69DBB-28A5-4C33-9868-B780D5E7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16" y="301028"/>
            <a:ext cx="4390541" cy="33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D083AA3-3044-4A3F-AA69-46120654DC47}"/>
              </a:ext>
            </a:extLst>
          </p:cNvPr>
          <p:cNvSpPr/>
          <p:nvPr/>
        </p:nvSpPr>
        <p:spPr>
          <a:xfrm>
            <a:off x="3929848" y="2940494"/>
            <a:ext cx="2166152" cy="513656"/>
          </a:xfrm>
          <a:prstGeom prst="ellipse">
            <a:avLst/>
          </a:prstGeom>
          <a:noFill/>
          <a:ln w="38100">
            <a:solidFill>
              <a:srgbClr val="CA1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B7588C8-2A12-44C4-A26C-DB1A17A106ED}"/>
              </a:ext>
            </a:extLst>
          </p:cNvPr>
          <p:cNvCxnSpPr>
            <a:cxnSpLocks/>
          </p:cNvCxnSpPr>
          <p:nvPr/>
        </p:nvCxnSpPr>
        <p:spPr>
          <a:xfrm flipV="1">
            <a:off x="5522945" y="2006070"/>
            <a:ext cx="1622638" cy="964022"/>
          </a:xfrm>
          <a:prstGeom prst="curvedConnector3">
            <a:avLst/>
          </a:prstGeom>
          <a:ln w="38100">
            <a:solidFill>
              <a:srgbClr val="DA21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Gain </a:t>
            </a:r>
            <a:r>
              <a:rPr lang="ko-KR" altLang="en-US" sz="2000" b="1" dirty="0"/>
              <a:t>값 구하기</a:t>
            </a:r>
            <a:r>
              <a:rPr lang="en-US" altLang="ko-KR" sz="2000" b="1" dirty="0"/>
              <a:t>: PID auto tunning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A6B6D-9B5C-4B39-936C-2C18A393FFFB}"/>
              </a:ext>
            </a:extLst>
          </p:cNvPr>
          <p:cNvSpPr txBox="1"/>
          <p:nvPr/>
        </p:nvSpPr>
        <p:spPr>
          <a:xfrm>
            <a:off x="1470925" y="2489827"/>
            <a:ext cx="1039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en-US" altLang="ko-KR" sz="1800" dirty="0"/>
              <a:t>Ziegler–Nichols method</a:t>
            </a:r>
          </a:p>
          <a:p>
            <a:r>
              <a:rPr lang="en-US" altLang="ko-KR" dirty="0"/>
              <a:t>  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ⓐ </a:t>
            </a:r>
            <a:r>
              <a:rPr lang="en-US" altLang="ko-KR" sz="1800" dirty="0"/>
              <a:t>Step Response</a:t>
            </a:r>
          </a:p>
          <a:p>
            <a:r>
              <a:rPr lang="ko-KR" altLang="en-US" sz="1800" dirty="0"/>
              <a:t>      계단 응답의 기울기와 지연 시간을 이용</a:t>
            </a:r>
            <a:endParaRPr lang="en-US" altLang="ko-KR" sz="1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DAE82B-76FE-488C-9F28-B300B56A0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20"/>
          <a:stretch/>
        </p:blipFill>
        <p:spPr>
          <a:xfrm>
            <a:off x="1375800" y="3638475"/>
            <a:ext cx="4531420" cy="2382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861B9D3-2041-4A1F-A393-A5B93C880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9"/>
          <a:stretch/>
        </p:blipFill>
        <p:spPr>
          <a:xfrm>
            <a:off x="6504118" y="3707217"/>
            <a:ext cx="4887782" cy="20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732046C-B59C-4157-AAE2-7939940F709C}"/>
              </a:ext>
            </a:extLst>
          </p:cNvPr>
          <p:cNvGrpSpPr/>
          <p:nvPr/>
        </p:nvGrpSpPr>
        <p:grpSpPr>
          <a:xfrm>
            <a:off x="6292850" y="1333802"/>
            <a:ext cx="5454650" cy="495300"/>
            <a:chOff x="5899150" y="1894319"/>
            <a:chExt cx="5454650" cy="4953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61419A0-79A1-4A5C-8957-C6C14E0024DE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F0EB26-48F3-4429-95B2-A3F2C051D4B0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0172EC-A694-4FE0-8768-07E6D5886FBD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F35EC-0E85-48CA-984F-B1E5B98B5A0A}"/>
              </a:ext>
            </a:extLst>
          </p:cNvPr>
          <p:cNvGrpSpPr/>
          <p:nvPr/>
        </p:nvGrpSpPr>
        <p:grpSpPr>
          <a:xfrm>
            <a:off x="6292850" y="2271347"/>
            <a:ext cx="5454650" cy="495300"/>
            <a:chOff x="5899150" y="1894319"/>
            <a:chExt cx="5454650" cy="4953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37C9A2C-88D8-45AC-B6BF-624085A6BA20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685E9D-E3C7-457C-A68E-7646347AED83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진행방향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CDB8D-A01C-47CC-A15E-B1F8298F0948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27E7EA4-FFEC-4CCD-84D9-956C60DB656F}"/>
              </a:ext>
            </a:extLst>
          </p:cNvPr>
          <p:cNvGrpSpPr/>
          <p:nvPr/>
        </p:nvGrpSpPr>
        <p:grpSpPr>
          <a:xfrm>
            <a:off x="6292850" y="3208892"/>
            <a:ext cx="5454650" cy="495300"/>
            <a:chOff x="5899150" y="1894319"/>
            <a:chExt cx="5454650" cy="4953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2556328-D447-4835-AB73-9315FEB776C8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827241-3C6B-4B5A-A3FB-87C6CA5FE53E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556426-76DE-4B50-B202-AF1BB94B797A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62EF87-8E5C-4E0B-B547-C26E33EFB1F8}"/>
              </a:ext>
            </a:extLst>
          </p:cNvPr>
          <p:cNvGrpSpPr/>
          <p:nvPr/>
        </p:nvGrpSpPr>
        <p:grpSpPr>
          <a:xfrm>
            <a:off x="6292850" y="4146437"/>
            <a:ext cx="5454650" cy="495300"/>
            <a:chOff x="5899150" y="1894319"/>
            <a:chExt cx="5454650" cy="4953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181C9EE-ADBB-466A-A7F7-AB6B490CE189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73271D-10E0-4DC5-9F71-7F991EE248BB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현재까지의 </a:t>
              </a:r>
              <a:r>
                <a:rPr lang="ko-KR" altLang="en-US" sz="20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작업물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F6C67D-818A-4A34-BDD2-56DB512B2B63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0CF9B364-4BCE-4ABF-8F3A-1829AF4134E8}"/>
              </a:ext>
            </a:extLst>
          </p:cNvPr>
          <p:cNvSpPr/>
          <p:nvPr/>
        </p:nvSpPr>
        <p:spPr>
          <a:xfrm>
            <a:off x="3251200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6D90E80-3C3F-4E25-955E-68FC0ADD8138}"/>
              </a:ext>
            </a:extLst>
          </p:cNvPr>
          <p:cNvSpPr/>
          <p:nvPr/>
        </p:nvSpPr>
        <p:spPr>
          <a:xfrm>
            <a:off x="-17462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17065-47D1-4599-B7F0-24E6F95346C6}"/>
              </a:ext>
            </a:extLst>
          </p:cNvPr>
          <p:cNvSpPr txBox="1"/>
          <p:nvPr/>
        </p:nvSpPr>
        <p:spPr>
          <a:xfrm>
            <a:off x="217805" y="3013502"/>
            <a:ext cx="42799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56CC0D6-B0BC-460D-B090-32D35A494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3" y="173734"/>
            <a:ext cx="725403" cy="225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97" y="141810"/>
            <a:ext cx="1295403" cy="2896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89FBE6-403E-4A1E-BFEA-E482C05AAE1E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976B5A-97CF-4225-B921-2F9FA1FAE537}"/>
              </a:ext>
            </a:extLst>
          </p:cNvPr>
          <p:cNvGrpSpPr/>
          <p:nvPr/>
        </p:nvGrpSpPr>
        <p:grpSpPr>
          <a:xfrm>
            <a:off x="6292850" y="5083980"/>
            <a:ext cx="5454650" cy="495300"/>
            <a:chOff x="5899150" y="1894319"/>
            <a:chExt cx="5454650" cy="4953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6854FF0-F56E-4C44-8D1F-D24FA745B0AE}"/>
                </a:ext>
              </a:extLst>
            </p:cNvPr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40EE23-B8B7-403B-8365-AB040A591629}"/>
                </a:ext>
              </a:extLst>
            </p:cNvPr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주차별</a:t>
              </a:r>
              <a:r>
                <a: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계획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A270DC-F6C2-4CE2-814D-0C9B2F26772C}"/>
                </a:ext>
              </a:extLst>
            </p:cNvPr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Gain </a:t>
            </a:r>
            <a:r>
              <a:rPr lang="ko-KR" altLang="en-US" sz="2000" b="1" dirty="0"/>
              <a:t>값 구하기</a:t>
            </a:r>
            <a:r>
              <a:rPr lang="en-US" altLang="ko-KR" sz="2000" b="1" dirty="0"/>
              <a:t>: PID auto tunning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A6B6D-9B5C-4B39-936C-2C18A393FFFB}"/>
              </a:ext>
            </a:extLst>
          </p:cNvPr>
          <p:cNvSpPr txBox="1"/>
          <p:nvPr/>
        </p:nvSpPr>
        <p:spPr>
          <a:xfrm>
            <a:off x="1470925" y="2489827"/>
            <a:ext cx="862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en-US" altLang="ko-KR" sz="1800" dirty="0"/>
              <a:t>Ziegler–Nichols method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    ⓑ</a:t>
            </a:r>
            <a:r>
              <a:rPr lang="en-US" altLang="ko-KR" dirty="0"/>
              <a:t> </a:t>
            </a:r>
            <a:r>
              <a:rPr lang="en-US" altLang="ko-KR" sz="1800" dirty="0"/>
              <a:t>Frequency Response</a:t>
            </a:r>
          </a:p>
          <a:p>
            <a:r>
              <a:rPr lang="en-US" altLang="ko-KR" sz="1800" dirty="0"/>
              <a:t>       P</a:t>
            </a:r>
            <a:r>
              <a:rPr lang="ko-KR" altLang="en-US" sz="1800" dirty="0"/>
              <a:t>제어에서 응답이 일정 하게 진동할 때의 </a:t>
            </a:r>
            <a:r>
              <a:rPr lang="en-US" altLang="ko-KR" sz="1800" dirty="0"/>
              <a:t>Gain</a:t>
            </a:r>
            <a:r>
              <a:rPr lang="ko-KR" altLang="en-US" sz="1800" dirty="0"/>
              <a:t>과</a:t>
            </a:r>
            <a:r>
              <a:rPr lang="en-US" altLang="ko-KR" dirty="0"/>
              <a:t> </a:t>
            </a:r>
            <a:r>
              <a:rPr lang="ko-KR" altLang="en-US" sz="1800" dirty="0"/>
              <a:t>주기를 이용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8A151E-B539-4131-A278-62D0017F2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47"/>
          <a:stretch/>
        </p:blipFill>
        <p:spPr>
          <a:xfrm>
            <a:off x="913112" y="3813267"/>
            <a:ext cx="5848720" cy="21170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BE3B1-7E9A-4CDE-B2B8-F11EBE306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34"/>
          <a:stretch/>
        </p:blipFill>
        <p:spPr>
          <a:xfrm>
            <a:off x="6279658" y="3519207"/>
            <a:ext cx="5229505" cy="23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Gain </a:t>
            </a:r>
            <a:r>
              <a:rPr lang="ko-KR" altLang="en-US" sz="2000" b="1" dirty="0"/>
              <a:t>값 구하기</a:t>
            </a:r>
            <a:r>
              <a:rPr lang="en-US" altLang="ko-KR" sz="2000" b="1" dirty="0"/>
              <a:t>: PID auto tunning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A6B6D-9B5C-4B39-936C-2C18A393FFFB}"/>
              </a:ext>
            </a:extLst>
          </p:cNvPr>
          <p:cNvSpPr txBox="1"/>
          <p:nvPr/>
        </p:nvSpPr>
        <p:spPr>
          <a:xfrm>
            <a:off x="1470925" y="2489827"/>
            <a:ext cx="978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② </a:t>
            </a:r>
            <a:r>
              <a:rPr lang="en-US" altLang="ko-KR" dirty="0"/>
              <a:t>Cohen–Coon method</a:t>
            </a:r>
          </a:p>
          <a:p>
            <a:r>
              <a:rPr lang="en-US" altLang="ko-KR" dirty="0"/>
              <a:t>   </a:t>
            </a:r>
            <a:r>
              <a:rPr lang="en-US" altLang="ko-KR" sz="1800" dirty="0"/>
              <a:t>Z-N</a:t>
            </a:r>
            <a:r>
              <a:rPr lang="ko-KR" altLang="en-US" sz="1800" dirty="0"/>
              <a:t> </a:t>
            </a:r>
            <a:r>
              <a:rPr lang="en-US" altLang="ko-KR" sz="1800" dirty="0"/>
              <a:t>method</a:t>
            </a:r>
            <a:r>
              <a:rPr lang="ko-KR" altLang="en-US" sz="1800" dirty="0"/>
              <a:t>의 </a:t>
            </a:r>
            <a:r>
              <a:rPr lang="en-US" altLang="ko-KR" sz="1800" dirty="0"/>
              <a:t>step</a:t>
            </a:r>
            <a:r>
              <a:rPr lang="ko-KR" altLang="en-US" sz="1800" dirty="0"/>
              <a:t> </a:t>
            </a:r>
            <a:r>
              <a:rPr lang="en-US" altLang="ko-KR" sz="1800" dirty="0"/>
              <a:t>response</a:t>
            </a:r>
            <a:r>
              <a:rPr lang="ko-KR" altLang="en-US" sz="1800" dirty="0"/>
              <a:t>를 이용한 방법과 유사</a:t>
            </a:r>
            <a:endParaRPr lang="en-US" altLang="ko-KR" sz="1800" dirty="0"/>
          </a:p>
          <a:p>
            <a:r>
              <a:rPr lang="en-US" altLang="ko-KR" dirty="0"/>
              <a:t>   </a:t>
            </a:r>
            <a:r>
              <a:rPr lang="en-US" altLang="ko-KR" sz="1800" dirty="0"/>
              <a:t>Dead</a:t>
            </a:r>
            <a:r>
              <a:rPr lang="ko-KR" altLang="en-US" sz="1800" dirty="0"/>
              <a:t> </a:t>
            </a:r>
            <a:r>
              <a:rPr lang="en-US" altLang="ko-KR" sz="1800" dirty="0"/>
              <a:t>time</a:t>
            </a:r>
            <a:r>
              <a:rPr lang="ko-KR" altLang="en-US" sz="1800" dirty="0"/>
              <a:t>이 큰 경우 보다 좋은 성능</a:t>
            </a:r>
          </a:p>
        </p:txBody>
      </p:sp>
      <p:pic>
        <p:nvPicPr>
          <p:cNvPr id="23" name="Picture 6" descr="https://blog.opticontrols.com/wp-content/uploads/2011/03/StepTest.png">
            <a:extLst>
              <a:ext uri="{FF2B5EF4-FFF2-40B4-BE49-F238E27FC236}">
                <a16:creationId xmlns:a16="http://schemas.microsoft.com/office/drawing/2014/main" id="{3D5A2727-E85A-46BE-8225-BE053BC41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t="1130" r="1473" b="2614"/>
          <a:stretch/>
        </p:blipFill>
        <p:spPr bwMode="auto">
          <a:xfrm>
            <a:off x="1836292" y="3506323"/>
            <a:ext cx="4371295" cy="26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blog.opticontrols.com/wp-content/uploads/2011/03/CohenCoonRules1.png">
            <a:extLst>
              <a:ext uri="{FF2B5EF4-FFF2-40B4-BE49-F238E27FC236}">
                <a16:creationId xmlns:a16="http://schemas.microsoft.com/office/drawing/2014/main" id="{BCA3D2BE-4624-417D-8F56-641C4181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58" y="3681528"/>
            <a:ext cx="5182525" cy="213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필요작업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8F69F-461E-498A-B377-F72FC01C3EA6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Gain </a:t>
            </a:r>
            <a:r>
              <a:rPr lang="ko-KR" altLang="en-US" sz="2000" b="1" dirty="0"/>
              <a:t>값 구하기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그 외의 방법들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64BD0B-D36C-4F18-8838-E83CDDD76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/>
          <a:stretch/>
        </p:blipFill>
        <p:spPr>
          <a:xfrm>
            <a:off x="1624284" y="2614628"/>
            <a:ext cx="9511835" cy="4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514046" y="3031231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ora"/>
                <a:sym typeface="Lora"/>
              </a:rPr>
              <a:t>4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Lora"/>
              <a:sym typeface="Lor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현재까지의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작업물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D4A40B-433B-4E6E-848E-D8AADC106461}"/>
              </a:ext>
            </a:extLst>
          </p:cNvPr>
          <p:cNvSpPr/>
          <p:nvPr/>
        </p:nvSpPr>
        <p:spPr>
          <a:xfrm>
            <a:off x="2696300" y="3722253"/>
            <a:ext cx="5050400" cy="197849"/>
          </a:xfrm>
          <a:prstGeom prst="rect">
            <a:avLst/>
          </a:prstGeom>
          <a:solidFill>
            <a:srgbClr val="DA2127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D3481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2CEF-D9A8-485C-8780-8BD5F17D9867}"/>
              </a:ext>
            </a:extLst>
          </p:cNvPr>
          <p:cNvSpPr txBox="1"/>
          <p:nvPr/>
        </p:nvSpPr>
        <p:spPr>
          <a:xfrm>
            <a:off x="2239246" y="4267188"/>
            <a:ext cx="76466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4.1. data</a:t>
            </a:r>
            <a:r>
              <a:rPr lang="ko-KR" altLang="en-US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의</a:t>
            </a: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4.2. filtering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4.3. regression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4.4. </a:t>
            </a:r>
            <a:r>
              <a:rPr lang="ko-KR" altLang="en-US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한계 및 보완방법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05ABF-BBBB-4D0E-A1FE-F422A31E3410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71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data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의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plot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1E32C-8DB6-4684-A5B8-E512F84F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0" y="2213804"/>
            <a:ext cx="4143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data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의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plot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33F36-87E4-4114-9EF8-62C48B24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02" y="1977322"/>
            <a:ext cx="8933895" cy="4122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B92CF-169E-418D-8EDE-819D067600B5}"/>
              </a:ext>
            </a:extLst>
          </p:cNvPr>
          <p:cNvSpPr txBox="1"/>
          <p:nvPr/>
        </p:nvSpPr>
        <p:spPr>
          <a:xfrm>
            <a:off x="1470927" y="2885243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직경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90434-89E6-4ED7-BEB3-6BF8D990290E}"/>
              </a:ext>
            </a:extLst>
          </p:cNvPr>
          <p:cNvSpPr txBox="1"/>
          <p:nvPr/>
        </p:nvSpPr>
        <p:spPr>
          <a:xfrm>
            <a:off x="1470926" y="4959372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3888EE-7DFC-4A95-B655-30BFC9FFB8E9}"/>
              </a:ext>
            </a:extLst>
          </p:cNvPr>
          <p:cNvSpPr txBox="1"/>
          <p:nvPr/>
        </p:nvSpPr>
        <p:spPr>
          <a:xfrm>
            <a:off x="10969339" y="3531052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9EE92-83CF-49C2-8FDB-4B205FEB4B2D}"/>
              </a:ext>
            </a:extLst>
          </p:cNvPr>
          <p:cNvSpPr txBox="1"/>
          <p:nvPr/>
        </p:nvSpPr>
        <p:spPr>
          <a:xfrm>
            <a:off x="10969339" y="5629588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7273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filtering graph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DD9D13-1183-451E-8260-F54DD559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7" y="1981145"/>
            <a:ext cx="7927486" cy="4142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80659A-0AEB-45EA-9240-7F00DED7158E}"/>
              </a:ext>
            </a:extLst>
          </p:cNvPr>
          <p:cNvSpPr txBox="1"/>
          <p:nvPr/>
        </p:nvSpPr>
        <p:spPr>
          <a:xfrm>
            <a:off x="1470926" y="2003557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직경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F929E-8419-46D5-AA90-C6523AD6AAD4}"/>
              </a:ext>
            </a:extLst>
          </p:cNvPr>
          <p:cNvSpPr txBox="1"/>
          <p:nvPr/>
        </p:nvSpPr>
        <p:spPr>
          <a:xfrm>
            <a:off x="10059743" y="5754749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3232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filtering graph</a:t>
            </a:r>
            <a:endParaRPr lang="en-US" altLang="ko-KR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7CB582-0912-4F6F-8C30-399103DA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7" y="1981145"/>
            <a:ext cx="7927486" cy="4142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BE7751-967F-4F49-B4D0-2A42403ABED5}"/>
              </a:ext>
            </a:extLst>
          </p:cNvPr>
          <p:cNvSpPr txBox="1"/>
          <p:nvPr/>
        </p:nvSpPr>
        <p:spPr>
          <a:xfrm>
            <a:off x="1472542" y="1997869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DB8EB-A556-4037-B3E5-A09B95C33D20}"/>
              </a:ext>
            </a:extLst>
          </p:cNvPr>
          <p:cNvSpPr txBox="1"/>
          <p:nvPr/>
        </p:nvSpPr>
        <p:spPr>
          <a:xfrm>
            <a:off x="10059743" y="5754749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0009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4.3. 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regression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analysis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E4630-894D-437E-8838-E380757A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59" y="1847260"/>
            <a:ext cx="5683281" cy="43363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C69E12-10F9-4B7F-AF1E-601A3075E207}"/>
              </a:ext>
            </a:extLst>
          </p:cNvPr>
          <p:cNvSpPr txBox="1"/>
          <p:nvPr/>
        </p:nvSpPr>
        <p:spPr>
          <a:xfrm>
            <a:off x="8986264" y="5828635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78FEB-31A5-4BB6-84ED-17A3D87C7AB7}"/>
              </a:ext>
            </a:extLst>
          </p:cNvPr>
          <p:cNvSpPr txBox="1"/>
          <p:nvPr/>
        </p:nvSpPr>
        <p:spPr>
          <a:xfrm>
            <a:off x="2562880" y="4015423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직경</a:t>
            </a:r>
          </a:p>
        </p:txBody>
      </p:sp>
    </p:spTree>
    <p:extLst>
      <p:ext uri="{BB962C8B-B14F-4D97-AF65-F5344CB8AC3E}">
        <p14:creationId xmlns:p14="http://schemas.microsoft.com/office/powerpoint/2010/main" val="6548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4.3. 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regression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analysis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6A7DF-CC75-4CF0-9B67-470646F8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93" y="1846556"/>
            <a:ext cx="5765014" cy="429680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A37FEFC-C029-4CC4-B7F3-CD5EFE34CB6B}"/>
              </a:ext>
            </a:extLst>
          </p:cNvPr>
          <p:cNvSpPr/>
          <p:nvPr/>
        </p:nvSpPr>
        <p:spPr>
          <a:xfrm rot="2027725">
            <a:off x="3990544" y="3293257"/>
            <a:ext cx="1858418" cy="516626"/>
          </a:xfrm>
          <a:prstGeom prst="ellipse">
            <a:avLst/>
          </a:prstGeom>
          <a:noFill/>
          <a:ln w="28575">
            <a:solidFill>
              <a:srgbClr val="DA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F483F-F15F-482F-B24B-194598EB9E04}"/>
              </a:ext>
            </a:extLst>
          </p:cNvPr>
          <p:cNvSpPr/>
          <p:nvPr/>
        </p:nvSpPr>
        <p:spPr>
          <a:xfrm rot="3783332">
            <a:off x="6209965" y="3910859"/>
            <a:ext cx="1858418" cy="516626"/>
          </a:xfrm>
          <a:prstGeom prst="ellipse">
            <a:avLst/>
          </a:prstGeom>
          <a:noFill/>
          <a:ln w="28575">
            <a:solidFill>
              <a:srgbClr val="DA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514046" y="3031231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ora"/>
                <a:sym typeface="Lora"/>
              </a:rPr>
              <a:t>1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Lora"/>
              <a:sym typeface="Lor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D4A40B-433B-4E6E-848E-D8AADC106461}"/>
              </a:ext>
            </a:extLst>
          </p:cNvPr>
          <p:cNvSpPr/>
          <p:nvPr/>
        </p:nvSpPr>
        <p:spPr>
          <a:xfrm>
            <a:off x="2696300" y="3722253"/>
            <a:ext cx="5050400" cy="197849"/>
          </a:xfrm>
          <a:prstGeom prst="rect">
            <a:avLst/>
          </a:prstGeom>
          <a:solidFill>
            <a:srgbClr val="DA2127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D3481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9FF5F-E9AB-435B-A9CB-77E592CF4863}"/>
              </a:ext>
            </a:extLst>
          </p:cNvPr>
          <p:cNvSpPr txBox="1"/>
          <p:nvPr/>
        </p:nvSpPr>
        <p:spPr>
          <a:xfrm>
            <a:off x="2239246" y="4263791"/>
            <a:ext cx="2499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1.1 </a:t>
            </a:r>
            <a:r>
              <a:rPr lang="ko-KR" altLang="en-US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배경 설명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1.2 </a:t>
            </a:r>
            <a:r>
              <a:rPr lang="ko-KR" altLang="en-US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문제점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544A3-B9EB-4316-9626-4FF7ADD90F0D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51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4.3. 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regression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analysis –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가우스 </a:t>
            </a:r>
            <a:r>
              <a:rPr lang="ko-KR" altLang="en-US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최소제곱법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79C102-7F9F-41F2-8819-214C8131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4" y="1771684"/>
            <a:ext cx="2680962" cy="20661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7192D24-EBA5-4045-8235-6B5A677F0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6" t="30058" r="36124" b="18188"/>
          <a:stretch/>
        </p:blipFill>
        <p:spPr>
          <a:xfrm>
            <a:off x="2716567" y="3308671"/>
            <a:ext cx="5386872" cy="35493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6C80DC-C78A-4F15-A254-FAD2C079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006" y="1794467"/>
            <a:ext cx="4499078" cy="3439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C69E12-10F9-4B7F-AF1E-601A3075E207}"/>
              </a:ext>
            </a:extLst>
          </p:cNvPr>
          <p:cNvSpPr txBox="1"/>
          <p:nvPr/>
        </p:nvSpPr>
        <p:spPr>
          <a:xfrm>
            <a:off x="11391900" y="5049442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78FEB-31A5-4BB6-84ED-17A3D87C7AB7}"/>
              </a:ext>
            </a:extLst>
          </p:cNvPr>
          <p:cNvSpPr txBox="1"/>
          <p:nvPr/>
        </p:nvSpPr>
        <p:spPr>
          <a:xfrm>
            <a:off x="6625651" y="1794467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직경</a:t>
            </a:r>
          </a:p>
        </p:txBody>
      </p:sp>
    </p:spTree>
    <p:extLst>
      <p:ext uri="{BB962C8B-B14F-4D97-AF65-F5344CB8AC3E}">
        <p14:creationId xmlns:p14="http://schemas.microsoft.com/office/powerpoint/2010/main" val="11963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4.4. 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한계 및 보완방법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3384B-AC8B-4CC7-9334-2923B16B5C3E}"/>
              </a:ext>
            </a:extLst>
          </p:cNvPr>
          <p:cNvSpPr txBox="1"/>
          <p:nvPr/>
        </p:nvSpPr>
        <p:spPr>
          <a:xfrm>
            <a:off x="4560975" y="5629588"/>
            <a:ext cx="317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Heat에</a:t>
            </a:r>
            <a:r>
              <a:rPr lang="ko-KR" altLang="en-US" dirty="0"/>
              <a:t> 대한 고려 필요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731332-F2FC-415D-B817-6AC33D5797A7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</a:t>
            </a:r>
            <a:r>
              <a:rPr lang="ko-KR" altLang="en-US" sz="2000" b="1" dirty="0"/>
              <a:t>인출 속도의 변동성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2F6896-1A74-4AFA-ABEA-724C3887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31" y="3225857"/>
            <a:ext cx="1354291" cy="13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B78993-38D6-48CC-B298-24EADF4B5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51" y="3218547"/>
            <a:ext cx="1354291" cy="13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C232154-1635-4CDA-8D3B-76B8F4C29314}"/>
              </a:ext>
            </a:extLst>
          </p:cNvPr>
          <p:cNvSpPr/>
          <p:nvPr/>
        </p:nvSpPr>
        <p:spPr>
          <a:xfrm>
            <a:off x="6096000" y="3614007"/>
            <a:ext cx="1541805" cy="539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AB16BE-24ED-4B39-9113-5C0D38F9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63" y="3126772"/>
            <a:ext cx="1453376" cy="145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CFE078-ED96-4DC3-B1E7-E9927B3971CC}"/>
              </a:ext>
            </a:extLst>
          </p:cNvPr>
          <p:cNvSpPr/>
          <p:nvPr/>
        </p:nvSpPr>
        <p:spPr>
          <a:xfrm rot="2675055">
            <a:off x="1363859" y="3786785"/>
            <a:ext cx="1955855" cy="9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03235A-4FB4-48BD-9290-968172242461}"/>
              </a:ext>
            </a:extLst>
          </p:cNvPr>
          <p:cNvSpPr/>
          <p:nvPr/>
        </p:nvSpPr>
        <p:spPr>
          <a:xfrm rot="19099669">
            <a:off x="1430985" y="3764429"/>
            <a:ext cx="1955855" cy="9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4.4. 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한계 및 보완방법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731332-F2FC-415D-B817-6AC33D5797A7}"/>
              </a:ext>
            </a:extLst>
          </p:cNvPr>
          <p:cNvSpPr txBox="1"/>
          <p:nvPr/>
        </p:nvSpPr>
        <p:spPr>
          <a:xfrm>
            <a:off x="1157379" y="2089717"/>
            <a:ext cx="997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</a:t>
            </a:r>
            <a:r>
              <a:rPr lang="ko-KR" altLang="en-US" sz="2000" b="1" dirty="0"/>
              <a:t>시뮬레이션 불가능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C04718-6BC2-4458-9050-2DF918D6B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00" y="2461270"/>
            <a:ext cx="6884400" cy="31488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EC5624-B0A7-43FC-9E67-E942A432A24F}"/>
              </a:ext>
            </a:extLst>
          </p:cNvPr>
          <p:cNvSpPr txBox="1"/>
          <p:nvPr/>
        </p:nvSpPr>
        <p:spPr>
          <a:xfrm>
            <a:off x="3720382" y="4871913"/>
            <a:ext cx="533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시뮬레이션을 통해 실제 직경 측정하여 피드백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F5F295-FCC5-4CC5-8A04-C60FAE1EF651}"/>
              </a:ext>
            </a:extLst>
          </p:cNvPr>
          <p:cNvSpPr txBox="1"/>
          <p:nvPr/>
        </p:nvSpPr>
        <p:spPr>
          <a:xfrm>
            <a:off x="3156417" y="5643969"/>
            <a:ext cx="5879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변수가 일대일 대응되는 필드의 시뮬레이터 사용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E8CC67A-621A-4F7F-9AB3-6F5A3D7EFAF0}"/>
              </a:ext>
            </a:extLst>
          </p:cNvPr>
          <p:cNvSpPr/>
          <p:nvPr/>
        </p:nvSpPr>
        <p:spPr>
          <a:xfrm>
            <a:off x="8353887" y="3036163"/>
            <a:ext cx="435006" cy="369332"/>
          </a:xfrm>
          <a:prstGeom prst="ellipse">
            <a:avLst/>
          </a:prstGeom>
          <a:noFill/>
          <a:ln w="38100">
            <a:solidFill>
              <a:srgbClr val="DA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9C007AF-9508-47C6-9418-0D95FE10B368}"/>
              </a:ext>
            </a:extLst>
          </p:cNvPr>
          <p:cNvSpPr/>
          <p:nvPr/>
        </p:nvSpPr>
        <p:spPr>
          <a:xfrm>
            <a:off x="8692721" y="4324903"/>
            <a:ext cx="435006" cy="369332"/>
          </a:xfrm>
          <a:prstGeom prst="ellipse">
            <a:avLst/>
          </a:prstGeom>
          <a:noFill/>
          <a:ln w="38100">
            <a:solidFill>
              <a:srgbClr val="DA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288C5D4-D353-4376-B5F9-4BC4CCE7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87" y="402091"/>
            <a:ext cx="3194258" cy="2437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999F28-5490-4E37-B0EF-661C200A3E13}"/>
                  </a:ext>
                </a:extLst>
              </p:cNvPr>
              <p:cNvSpPr txBox="1"/>
              <p:nvPr/>
            </p:nvSpPr>
            <p:spPr>
              <a:xfrm>
                <a:off x="11420929" y="2363928"/>
                <a:ext cx="701221" cy="67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속도</a:t>
                </a:r>
                <a:endParaRPr lang="en-US" altLang="ko-K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/>
                          </m:sSup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999F28-5490-4E37-B0EF-661C200A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929" y="2363928"/>
                <a:ext cx="701221" cy="672235"/>
              </a:xfrm>
              <a:prstGeom prst="rect">
                <a:avLst/>
              </a:prstGeom>
              <a:blipFill>
                <a:blip r:embed="rId4"/>
                <a:stretch>
                  <a:fillRect l="-7826" t="-5455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22FC78-92BD-4055-A613-8D2AB2702A9E}"/>
                  </a:ext>
                </a:extLst>
              </p:cNvPr>
              <p:cNvSpPr txBox="1"/>
              <p:nvPr/>
            </p:nvSpPr>
            <p:spPr>
              <a:xfrm>
                <a:off x="7871261" y="1416007"/>
                <a:ext cx="821460" cy="707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직경</a:t>
                </a:r>
                <a:endParaRPr lang="en-US" altLang="ko-K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/>
                          </m:sSup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22FC78-92BD-4055-A613-8D2AB270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61" y="1416007"/>
                <a:ext cx="821460" cy="707630"/>
              </a:xfrm>
              <a:prstGeom prst="rect">
                <a:avLst/>
              </a:prstGeom>
              <a:blipFill>
                <a:blip r:embed="rId5"/>
                <a:stretch>
                  <a:fillRect l="-5926" t="-4310"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8" grpId="0" animBg="1"/>
      <p:bldP spid="56" grpId="0" animBg="1"/>
      <p:bldP spid="58" grpId="0"/>
      <p:bldP spid="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514046" y="3031231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ora"/>
                <a:sym typeface="Lora"/>
              </a:rPr>
              <a:t>5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Lora"/>
              <a:sym typeface="Lor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계획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D4A40B-433B-4E6E-848E-D8AADC106461}"/>
              </a:ext>
            </a:extLst>
          </p:cNvPr>
          <p:cNvSpPr/>
          <p:nvPr/>
        </p:nvSpPr>
        <p:spPr>
          <a:xfrm>
            <a:off x="2696300" y="3722253"/>
            <a:ext cx="5050400" cy="197849"/>
          </a:xfrm>
          <a:prstGeom prst="rect">
            <a:avLst/>
          </a:prstGeom>
          <a:solidFill>
            <a:srgbClr val="DA2127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D3481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51CC7-21AA-414B-96B2-8D86A58BCEE8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90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874659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주차별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계획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BBB1EB-38F1-4002-8C53-E30D321FC5C9}"/>
              </a:ext>
            </a:extLst>
          </p:cNvPr>
          <p:cNvGrpSpPr/>
          <p:nvPr/>
        </p:nvGrpSpPr>
        <p:grpSpPr>
          <a:xfrm>
            <a:off x="2473395" y="3666925"/>
            <a:ext cx="171948" cy="240677"/>
            <a:chOff x="2473395" y="2733375"/>
            <a:chExt cx="171948" cy="240677"/>
          </a:xfrm>
        </p:grpSpPr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4E38F306-0F5B-4585-B931-0165537D41B4}"/>
                </a:ext>
              </a:extLst>
            </p:cNvPr>
            <p:cNvSpPr/>
            <p:nvPr/>
          </p:nvSpPr>
          <p:spPr>
            <a:xfrm>
              <a:off x="2473395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C8CB3E2F-3179-4E20-A90B-79E50590CB56}"/>
                </a:ext>
              </a:extLst>
            </p:cNvPr>
            <p:cNvSpPr/>
            <p:nvPr/>
          </p:nvSpPr>
          <p:spPr>
            <a:xfrm>
              <a:off x="2542963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31FC5A-B8B9-4778-9974-D5DB827FE939}"/>
              </a:ext>
            </a:extLst>
          </p:cNvPr>
          <p:cNvGrpSpPr/>
          <p:nvPr/>
        </p:nvGrpSpPr>
        <p:grpSpPr>
          <a:xfrm>
            <a:off x="4831148" y="3666925"/>
            <a:ext cx="171948" cy="240677"/>
            <a:chOff x="4831148" y="2733375"/>
            <a:chExt cx="171948" cy="240677"/>
          </a:xfrm>
        </p:grpSpPr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9C59205F-DA0F-4B7E-A18D-D4D771462EA9}"/>
                </a:ext>
              </a:extLst>
            </p:cNvPr>
            <p:cNvSpPr/>
            <p:nvPr/>
          </p:nvSpPr>
          <p:spPr>
            <a:xfrm>
              <a:off x="4831148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갈매기형 수장 23">
              <a:extLst>
                <a:ext uri="{FF2B5EF4-FFF2-40B4-BE49-F238E27FC236}">
                  <a16:creationId xmlns:a16="http://schemas.microsoft.com/office/drawing/2014/main" id="{AC7C753E-110B-4C46-A26C-072BC405C705}"/>
                </a:ext>
              </a:extLst>
            </p:cNvPr>
            <p:cNvSpPr/>
            <p:nvPr/>
          </p:nvSpPr>
          <p:spPr>
            <a:xfrm>
              <a:off x="4900716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07ABAC-BD8D-4F03-9F50-3AC43F42FC5B}"/>
              </a:ext>
            </a:extLst>
          </p:cNvPr>
          <p:cNvGrpSpPr/>
          <p:nvPr/>
        </p:nvGrpSpPr>
        <p:grpSpPr>
          <a:xfrm>
            <a:off x="7188901" y="3666925"/>
            <a:ext cx="171948" cy="240677"/>
            <a:chOff x="7188901" y="2733375"/>
            <a:chExt cx="171948" cy="240677"/>
          </a:xfrm>
        </p:grpSpPr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BE2F2967-AFBC-4571-A8FC-F037A60414C7}"/>
                </a:ext>
              </a:extLst>
            </p:cNvPr>
            <p:cNvSpPr/>
            <p:nvPr/>
          </p:nvSpPr>
          <p:spPr>
            <a:xfrm>
              <a:off x="7188901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FEC5EDBB-1189-4271-A7A1-2974B551FA1D}"/>
                </a:ext>
              </a:extLst>
            </p:cNvPr>
            <p:cNvSpPr/>
            <p:nvPr/>
          </p:nvSpPr>
          <p:spPr>
            <a:xfrm>
              <a:off x="7258469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644F0C-8D52-47B5-9498-1CCE8B9C9232}"/>
              </a:ext>
            </a:extLst>
          </p:cNvPr>
          <p:cNvGrpSpPr/>
          <p:nvPr/>
        </p:nvGrpSpPr>
        <p:grpSpPr>
          <a:xfrm>
            <a:off x="9546655" y="3666925"/>
            <a:ext cx="171948" cy="240677"/>
            <a:chOff x="9546655" y="2733375"/>
            <a:chExt cx="171948" cy="240677"/>
          </a:xfrm>
        </p:grpSpPr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7556D18C-27B1-4BDB-B394-DA928FC4131E}"/>
                </a:ext>
              </a:extLst>
            </p:cNvPr>
            <p:cNvSpPr/>
            <p:nvPr/>
          </p:nvSpPr>
          <p:spPr>
            <a:xfrm>
              <a:off x="9616223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453D90B0-1086-416E-A51C-23FB23B73D1A}"/>
                </a:ext>
              </a:extLst>
            </p:cNvPr>
            <p:cNvSpPr/>
            <p:nvPr/>
          </p:nvSpPr>
          <p:spPr>
            <a:xfrm>
              <a:off x="9546655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7A3A4B-8463-4AE7-A94F-3D4BDE91385D}"/>
              </a:ext>
            </a:extLst>
          </p:cNvPr>
          <p:cNvGrpSpPr/>
          <p:nvPr/>
        </p:nvGrpSpPr>
        <p:grpSpPr>
          <a:xfrm>
            <a:off x="465235" y="2288434"/>
            <a:ext cx="1862861" cy="2831544"/>
            <a:chOff x="465235" y="1794502"/>
            <a:chExt cx="1862861" cy="28315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06365-10E9-48EF-90DD-174DDC8F9069}"/>
                </a:ext>
              </a:extLst>
            </p:cNvPr>
            <p:cNvSpPr txBox="1"/>
            <p:nvPr/>
          </p:nvSpPr>
          <p:spPr>
            <a:xfrm>
              <a:off x="465235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Gain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찾기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8A6BD3-797D-4DAD-9E03-71E49A26F4F0}"/>
                </a:ext>
              </a:extLst>
            </p:cNvPr>
            <p:cNvSpPr/>
            <p:nvPr/>
          </p:nvSpPr>
          <p:spPr>
            <a:xfrm>
              <a:off x="482265" y="2314468"/>
              <a:ext cx="1828800" cy="1828800"/>
            </a:xfrm>
            <a:prstGeom prst="ellipse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43297D-6E75-4891-B7F0-9873265D8401}"/>
                </a:ext>
              </a:extLst>
            </p:cNvPr>
            <p:cNvSpPr/>
            <p:nvPr/>
          </p:nvSpPr>
          <p:spPr>
            <a:xfrm>
              <a:off x="526973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D4C417-DFCB-446E-A3ED-8B0FCBA7C58E}"/>
                </a:ext>
              </a:extLst>
            </p:cNvPr>
            <p:cNvSpPr txBox="1"/>
            <p:nvPr/>
          </p:nvSpPr>
          <p:spPr>
            <a:xfrm>
              <a:off x="519382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1CD718-1C30-4512-83C3-264BAA1C6E8B}"/>
              </a:ext>
            </a:extLst>
          </p:cNvPr>
          <p:cNvGrpSpPr/>
          <p:nvPr/>
        </p:nvGrpSpPr>
        <p:grpSpPr>
          <a:xfrm>
            <a:off x="2814902" y="2288434"/>
            <a:ext cx="1862861" cy="3046987"/>
            <a:chOff x="2814902" y="1794502"/>
            <a:chExt cx="1862861" cy="30469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44C5E7-C9B8-4E0A-9CAB-5C04BD430EA5}"/>
                </a:ext>
              </a:extLst>
            </p:cNvPr>
            <p:cNvSpPr txBox="1"/>
            <p:nvPr/>
          </p:nvSpPr>
          <p:spPr>
            <a:xfrm>
              <a:off x="2814902" y="4318269"/>
              <a:ext cx="1862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PID auto tuning</a:t>
              </a: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설계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E3D135-9EB3-43EF-A878-180071CBC2A2}"/>
                </a:ext>
              </a:extLst>
            </p:cNvPr>
            <p:cNvSpPr/>
            <p:nvPr/>
          </p:nvSpPr>
          <p:spPr>
            <a:xfrm>
              <a:off x="2831932" y="2314468"/>
              <a:ext cx="1828800" cy="182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2B3304A-83CC-4E9E-AE27-4694144AAD62}"/>
                </a:ext>
              </a:extLst>
            </p:cNvPr>
            <p:cNvSpPr/>
            <p:nvPr/>
          </p:nvSpPr>
          <p:spPr>
            <a:xfrm>
              <a:off x="2876640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B7AD7B-3CAE-480C-ADE1-AD2335355092}"/>
                </a:ext>
              </a:extLst>
            </p:cNvPr>
            <p:cNvSpPr txBox="1"/>
            <p:nvPr/>
          </p:nvSpPr>
          <p:spPr>
            <a:xfrm>
              <a:off x="2869049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23945D9-DDFE-4298-B8EB-458FADBF736C}"/>
              </a:ext>
            </a:extLst>
          </p:cNvPr>
          <p:cNvGrpSpPr/>
          <p:nvPr/>
        </p:nvGrpSpPr>
        <p:grpSpPr>
          <a:xfrm>
            <a:off x="5164569" y="2288434"/>
            <a:ext cx="1862861" cy="2831544"/>
            <a:chOff x="5164569" y="1794502"/>
            <a:chExt cx="1862861" cy="283154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344197-6FAB-42FC-B6AA-A24D9926717C}"/>
                </a:ext>
              </a:extLst>
            </p:cNvPr>
            <p:cNvSpPr txBox="1"/>
            <p:nvPr/>
          </p:nvSpPr>
          <p:spPr>
            <a:xfrm>
              <a:off x="5164569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 작성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B82DE4B-A2BD-4B37-8FE4-B0F386EC5404}"/>
                </a:ext>
              </a:extLst>
            </p:cNvPr>
            <p:cNvSpPr/>
            <p:nvPr/>
          </p:nvSpPr>
          <p:spPr>
            <a:xfrm>
              <a:off x="5181599" y="2314468"/>
              <a:ext cx="1828800" cy="1828800"/>
            </a:xfrm>
            <a:prstGeom prst="ellipse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56DF8B1-7767-4E26-8A59-41F8203540B0}"/>
                </a:ext>
              </a:extLst>
            </p:cNvPr>
            <p:cNvSpPr/>
            <p:nvPr/>
          </p:nvSpPr>
          <p:spPr>
            <a:xfrm>
              <a:off x="5241328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47D6E-2DB0-41F9-80BF-CAC4D63712DF}"/>
                </a:ext>
              </a:extLst>
            </p:cNvPr>
            <p:cNvSpPr txBox="1"/>
            <p:nvPr/>
          </p:nvSpPr>
          <p:spPr>
            <a:xfrm>
              <a:off x="5233737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12~13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D4F7368-FCF0-47F8-8EBA-B9B04E4E21FF}"/>
              </a:ext>
            </a:extLst>
          </p:cNvPr>
          <p:cNvGrpSpPr/>
          <p:nvPr/>
        </p:nvGrpSpPr>
        <p:grpSpPr>
          <a:xfrm>
            <a:off x="7514236" y="2288434"/>
            <a:ext cx="1862861" cy="2831544"/>
            <a:chOff x="7514236" y="1794502"/>
            <a:chExt cx="1862861" cy="28315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8C1595-C2C8-4765-9DF6-DB59B601DE13}"/>
                </a:ext>
              </a:extLst>
            </p:cNvPr>
            <p:cNvSpPr txBox="1"/>
            <p:nvPr/>
          </p:nvSpPr>
          <p:spPr>
            <a:xfrm>
              <a:off x="7514236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시뮬레이션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4E782EF-229E-40AD-9C07-91FD64C7BC1D}"/>
                </a:ext>
              </a:extLst>
            </p:cNvPr>
            <p:cNvSpPr/>
            <p:nvPr/>
          </p:nvSpPr>
          <p:spPr>
            <a:xfrm>
              <a:off x="7531266" y="2314468"/>
              <a:ext cx="1828800" cy="182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D0DC43E-D770-4D8A-8AD7-0023349F5CF7}"/>
                </a:ext>
              </a:extLst>
            </p:cNvPr>
            <p:cNvSpPr/>
            <p:nvPr/>
          </p:nvSpPr>
          <p:spPr>
            <a:xfrm>
              <a:off x="7575974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B20CAA-CB31-4F3E-8A41-D6D32336B2FA}"/>
                </a:ext>
              </a:extLst>
            </p:cNvPr>
            <p:cNvSpPr txBox="1"/>
            <p:nvPr/>
          </p:nvSpPr>
          <p:spPr>
            <a:xfrm>
              <a:off x="7568383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A0DDA9-CD48-4FC7-8ADE-44DF38097943}"/>
              </a:ext>
            </a:extLst>
          </p:cNvPr>
          <p:cNvGrpSpPr/>
          <p:nvPr/>
        </p:nvGrpSpPr>
        <p:grpSpPr>
          <a:xfrm>
            <a:off x="9863903" y="2288434"/>
            <a:ext cx="1862861" cy="3046987"/>
            <a:chOff x="9863903" y="1794502"/>
            <a:chExt cx="1862861" cy="304698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0F3B41-BA4B-49D7-B41D-47FCC69C19D9}"/>
                </a:ext>
              </a:extLst>
            </p:cNvPr>
            <p:cNvSpPr txBox="1"/>
            <p:nvPr/>
          </p:nvSpPr>
          <p:spPr>
            <a:xfrm>
              <a:off x="9863903" y="4318269"/>
              <a:ext cx="1862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 및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적용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4B60568-EE5C-4A00-ACC2-86925CB8AC1D}"/>
                </a:ext>
              </a:extLst>
            </p:cNvPr>
            <p:cNvSpPr/>
            <p:nvPr/>
          </p:nvSpPr>
          <p:spPr>
            <a:xfrm>
              <a:off x="9880933" y="2314468"/>
              <a:ext cx="1828800" cy="1828800"/>
            </a:xfrm>
            <a:prstGeom prst="ellipse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D5F674E-5D4F-4F6A-AFD8-897B532EA2D8}"/>
                </a:ext>
              </a:extLst>
            </p:cNvPr>
            <p:cNvSpPr/>
            <p:nvPr/>
          </p:nvSpPr>
          <p:spPr>
            <a:xfrm>
              <a:off x="9925641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175E56-B9FD-45C5-B510-EDA755B6E696}"/>
                </a:ext>
              </a:extLst>
            </p:cNvPr>
            <p:cNvSpPr txBox="1"/>
            <p:nvPr/>
          </p:nvSpPr>
          <p:spPr>
            <a:xfrm>
              <a:off x="9918050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78CDEF6C-3D41-414C-9F8E-B19F222A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70" y="3200978"/>
            <a:ext cx="1043643" cy="10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D846E711-AE34-45C9-AE55-0BF566A8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019" y="3190759"/>
            <a:ext cx="1022628" cy="102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F1A67081-9D6B-416C-A888-87F8352D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72" y="3259092"/>
            <a:ext cx="890227" cy="89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56329FD8-19CD-4530-9F7F-F9B72DA6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53" y="3259092"/>
            <a:ext cx="1109709" cy="11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A3C310-78B8-457F-B869-30C9FDB7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90" y="3138601"/>
            <a:ext cx="1230200" cy="1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00E92027-080A-4277-8FD5-1DE3AD3C46C7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배경 설명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227A79-DB44-4E23-858C-75313FCA3F75}"/>
              </a:ext>
            </a:extLst>
          </p:cNvPr>
          <p:cNvGrpSpPr/>
          <p:nvPr/>
        </p:nvGrpSpPr>
        <p:grpSpPr>
          <a:xfrm>
            <a:off x="2138547" y="1669002"/>
            <a:ext cx="7914905" cy="4502396"/>
            <a:chOff x="1290013" y="1163638"/>
            <a:chExt cx="9101762" cy="5513787"/>
          </a:xfrm>
        </p:grpSpPr>
        <p:pic>
          <p:nvPicPr>
            <p:cNvPr id="18" name="그림 17" descr="melting.jpg">
              <a:extLst>
                <a:ext uri="{FF2B5EF4-FFF2-40B4-BE49-F238E27FC236}">
                  <a16:creationId xmlns:a16="http://schemas.microsoft.com/office/drawing/2014/main" id="{8D8320B8-763F-4C0E-BE90-3B85EDC796B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/>
            <a:srcRect l="5188" t="4435" r="2844" b="7365"/>
            <a:stretch>
              <a:fillRect/>
            </a:stretch>
          </p:blipFill>
          <p:spPr>
            <a:xfrm>
              <a:off x="6099175" y="1438275"/>
              <a:ext cx="2019300" cy="1439863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19" name="그림 18" descr="necking.jpg">
              <a:extLst>
                <a:ext uri="{FF2B5EF4-FFF2-40B4-BE49-F238E27FC236}">
                  <a16:creationId xmlns:a16="http://schemas.microsoft.com/office/drawing/2014/main" id="{75F833B2-0FE6-4575-9957-6E56AB1A0FC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3364575"/>
              <a:ext cx="2019300" cy="1439863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0" name="그림 19" descr="shouldering.jpg">
              <a:extLst>
                <a:ext uri="{FF2B5EF4-FFF2-40B4-BE49-F238E27FC236}">
                  <a16:creationId xmlns:a16="http://schemas.microsoft.com/office/drawing/2014/main" id="{95C6391E-D74B-40F6-B8A3-8F8406DC92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1113" y="3348700"/>
              <a:ext cx="2019300" cy="1441450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1" name="그림 20" descr="stabilization.jpg">
              <a:extLst>
                <a:ext uri="{FF2B5EF4-FFF2-40B4-BE49-F238E27FC236}">
                  <a16:creationId xmlns:a16="http://schemas.microsoft.com/office/drawing/2014/main" id="{CB4BA3B4-C01C-4882-8D84-960864037D6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print"/>
            <a:srcRect l="3459" t="8749" r="4572" b="6877"/>
            <a:stretch>
              <a:fillRect/>
            </a:stretch>
          </p:blipFill>
          <p:spPr>
            <a:xfrm>
              <a:off x="8372475" y="1449388"/>
              <a:ext cx="2019300" cy="1439862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2" name="그림 21" descr="dipping.jpg">
              <a:extLst>
                <a:ext uri="{FF2B5EF4-FFF2-40B4-BE49-F238E27FC236}">
                  <a16:creationId xmlns:a16="http://schemas.microsoft.com/office/drawing/2014/main" id="{691D348B-1E91-4EDB-899C-A74F1B2AC89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 cstate="print"/>
            <a:srcRect l="4639" t="5364" r="3393" b="6863"/>
            <a:stretch>
              <a:fillRect/>
            </a:stretch>
          </p:blipFill>
          <p:spPr>
            <a:xfrm>
              <a:off x="8372475" y="3355050"/>
              <a:ext cx="2019300" cy="1439863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3" name="그림 22" descr="폴리실리콘.jpg">
              <a:extLst>
                <a:ext uri="{FF2B5EF4-FFF2-40B4-BE49-F238E27FC236}">
                  <a16:creationId xmlns:a16="http://schemas.microsoft.com/office/drawing/2014/main" id="{21CB34A6-FCEA-4BE8-93EA-F5B91EE684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2863" y="1438275"/>
              <a:ext cx="2019300" cy="1439863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4" name="_x130167096" descr="EMB000014987cb2">
              <a:extLst>
                <a:ext uri="{FF2B5EF4-FFF2-40B4-BE49-F238E27FC236}">
                  <a16:creationId xmlns:a16="http://schemas.microsoft.com/office/drawing/2014/main" id="{40EC800A-3A49-4B69-A4B8-EBFD4F586B2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 cstate="print"/>
            <a:srcRect l="3537" t="3599" r="4495" b="4503"/>
            <a:stretch>
              <a:fillRect/>
            </a:stretch>
          </p:blipFill>
          <p:spPr bwMode="auto">
            <a:xfrm>
              <a:off x="1514475" y="5237563"/>
              <a:ext cx="2019300" cy="143986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5" name="_x130167416" descr="EMB000014987cb0">
              <a:extLst>
                <a:ext uri="{FF2B5EF4-FFF2-40B4-BE49-F238E27FC236}">
                  <a16:creationId xmlns:a16="http://schemas.microsoft.com/office/drawing/2014/main" id="{98474D79-04D4-4114-8AB4-D5662CBC69B9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9" cstate="print"/>
            <a:srcRect l="4164" t="3956" r="3867" b="4633"/>
            <a:stretch>
              <a:fillRect/>
            </a:stretch>
          </p:blipFill>
          <p:spPr bwMode="auto">
            <a:xfrm>
              <a:off x="1543050" y="3347113"/>
              <a:ext cx="2019300" cy="1439862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pic>
          <p:nvPicPr>
            <p:cNvPr id="26" name="그림 25" descr="ingot.jpg">
              <a:extLst>
                <a:ext uri="{FF2B5EF4-FFF2-40B4-BE49-F238E27FC236}">
                  <a16:creationId xmlns:a16="http://schemas.microsoft.com/office/drawing/2014/main" id="{49FA61DD-8DB5-4E8A-B54C-42D4F53DE82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800475" y="5237563"/>
              <a:ext cx="2019300" cy="143986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27" name="그림 26" descr="grower.jpg">
              <a:extLst>
                <a:ext uri="{FF2B5EF4-FFF2-40B4-BE49-F238E27FC236}">
                  <a16:creationId xmlns:a16="http://schemas.microsoft.com/office/drawing/2014/main" id="{9278FF99-820E-486D-A05D-F779133727E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0988" y="1431925"/>
              <a:ext cx="2019300" cy="1439863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</p:pic>
        <p:sp>
          <p:nvSpPr>
            <p:cNvPr id="28" name="오른쪽 화살표 67">
              <a:extLst>
                <a:ext uri="{FF2B5EF4-FFF2-40B4-BE49-F238E27FC236}">
                  <a16:creationId xmlns:a16="http://schemas.microsoft.com/office/drawing/2014/main" id="{275EB715-E121-47AB-BCB9-57C191AC58A9}"/>
                </a:ext>
              </a:extLst>
            </p:cNvPr>
            <p:cNvSpPr/>
            <p:nvPr/>
          </p:nvSpPr>
          <p:spPr>
            <a:xfrm>
              <a:off x="3614738" y="2020888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9" name="오른쪽 화살표 68">
              <a:extLst>
                <a:ext uri="{FF2B5EF4-FFF2-40B4-BE49-F238E27FC236}">
                  <a16:creationId xmlns:a16="http://schemas.microsoft.com/office/drawing/2014/main" id="{4A2735F6-AC3F-4D21-BD54-0422BDC064D0}"/>
                </a:ext>
              </a:extLst>
            </p:cNvPr>
            <p:cNvSpPr/>
            <p:nvPr/>
          </p:nvSpPr>
          <p:spPr>
            <a:xfrm>
              <a:off x="5872163" y="2020888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0" name="오른쪽 화살표 69">
              <a:extLst>
                <a:ext uri="{FF2B5EF4-FFF2-40B4-BE49-F238E27FC236}">
                  <a16:creationId xmlns:a16="http://schemas.microsoft.com/office/drawing/2014/main" id="{7196C80F-E6D8-40E5-A092-972B9FBA5730}"/>
                </a:ext>
              </a:extLst>
            </p:cNvPr>
            <p:cNvSpPr/>
            <p:nvPr/>
          </p:nvSpPr>
          <p:spPr>
            <a:xfrm>
              <a:off x="8158163" y="2020888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오른쪽 화살표 70">
              <a:extLst>
                <a:ext uri="{FF2B5EF4-FFF2-40B4-BE49-F238E27FC236}">
                  <a16:creationId xmlns:a16="http://schemas.microsoft.com/office/drawing/2014/main" id="{07DD2F02-5DE4-44DF-A9DF-87A847FCBA30}"/>
                </a:ext>
              </a:extLst>
            </p:cNvPr>
            <p:cNvSpPr/>
            <p:nvPr/>
          </p:nvSpPr>
          <p:spPr>
            <a:xfrm rot="5400000">
              <a:off x="9201151" y="2858425"/>
              <a:ext cx="285750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2" name="오른쪽 화살표 71">
              <a:extLst>
                <a:ext uri="{FF2B5EF4-FFF2-40B4-BE49-F238E27FC236}">
                  <a16:creationId xmlns:a16="http://schemas.microsoft.com/office/drawing/2014/main" id="{D93228B5-9479-4BF7-9FD0-3F421D7299C4}"/>
                </a:ext>
              </a:extLst>
            </p:cNvPr>
            <p:cNvSpPr/>
            <p:nvPr/>
          </p:nvSpPr>
          <p:spPr>
            <a:xfrm rot="10800000">
              <a:off x="8158163" y="3855113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3" name="오른쪽 화살표 72">
              <a:extLst>
                <a:ext uri="{FF2B5EF4-FFF2-40B4-BE49-F238E27FC236}">
                  <a16:creationId xmlns:a16="http://schemas.microsoft.com/office/drawing/2014/main" id="{687E5FFE-F92B-4BED-87C2-D87A1768D6C2}"/>
                </a:ext>
              </a:extLst>
            </p:cNvPr>
            <p:cNvSpPr/>
            <p:nvPr/>
          </p:nvSpPr>
          <p:spPr>
            <a:xfrm rot="10800000">
              <a:off x="5872163" y="3855113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4" name="오른쪽 화살표 73">
              <a:extLst>
                <a:ext uri="{FF2B5EF4-FFF2-40B4-BE49-F238E27FC236}">
                  <a16:creationId xmlns:a16="http://schemas.microsoft.com/office/drawing/2014/main" id="{9ED4B2EA-9BA8-4F1A-99B7-2E633F31C927}"/>
                </a:ext>
              </a:extLst>
            </p:cNvPr>
            <p:cNvSpPr/>
            <p:nvPr/>
          </p:nvSpPr>
          <p:spPr>
            <a:xfrm rot="10800000">
              <a:off x="3586163" y="3855113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5" name="오른쪽 화살표 74">
              <a:extLst>
                <a:ext uri="{FF2B5EF4-FFF2-40B4-BE49-F238E27FC236}">
                  <a16:creationId xmlns:a16="http://schemas.microsoft.com/office/drawing/2014/main" id="{37B3A689-324C-44D0-BE84-B8F26E74A9D2}"/>
                </a:ext>
              </a:extLst>
            </p:cNvPr>
            <p:cNvSpPr/>
            <p:nvPr/>
          </p:nvSpPr>
          <p:spPr>
            <a:xfrm rot="5400000">
              <a:off x="2378870" y="4730356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6" name="오른쪽 화살표 75">
              <a:extLst>
                <a:ext uri="{FF2B5EF4-FFF2-40B4-BE49-F238E27FC236}">
                  <a16:creationId xmlns:a16="http://schemas.microsoft.com/office/drawing/2014/main" id="{DD301527-E55E-4AFC-912C-71F07AFD6180}"/>
                </a:ext>
              </a:extLst>
            </p:cNvPr>
            <p:cNvSpPr/>
            <p:nvPr/>
          </p:nvSpPr>
          <p:spPr>
            <a:xfrm>
              <a:off x="3586163" y="5809063"/>
              <a:ext cx="214312" cy="371475"/>
            </a:xfrm>
            <a:prstGeom prst="rightArrow">
              <a:avLst>
                <a:gd name="adj1" fmla="val 50000"/>
                <a:gd name="adj2" fmla="val 433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D5DFD38-1206-40B2-AC80-6BA5E406D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7163" y="1163638"/>
              <a:ext cx="1833562" cy="357187"/>
              <a:chOff x="6167446" y="1142985"/>
              <a:chExt cx="2714644" cy="438873"/>
            </a:xfrm>
          </p:grpSpPr>
          <p:sp>
            <p:nvSpPr>
              <p:cNvPr id="63" name="AutoShape 51">
                <a:extLst>
                  <a:ext uri="{FF2B5EF4-FFF2-40B4-BE49-F238E27FC236}">
                    <a16:creationId xmlns:a16="http://schemas.microsoft.com/office/drawing/2014/main" id="{DA4707AD-6E86-422F-A7B0-5D1A397F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64" name="TextBox 12">
                <a:extLst>
                  <a:ext uri="{FF2B5EF4-FFF2-40B4-BE49-F238E27FC236}">
                    <a16:creationId xmlns:a16="http://schemas.microsoft.com/office/drawing/2014/main" id="{C6F1DB3E-55FD-4448-8D48-54D4430EF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1"/>
                <a:ext cx="2514866" cy="3120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Stacking &amp; Pumping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D770094-3013-44C6-B87D-2F0781E93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6963" y="1173163"/>
              <a:ext cx="1833562" cy="357187"/>
              <a:chOff x="6167446" y="1142985"/>
              <a:chExt cx="2714644" cy="438873"/>
            </a:xfrm>
          </p:grpSpPr>
          <p:sp>
            <p:nvSpPr>
              <p:cNvPr id="61" name="AutoShape 51">
                <a:extLst>
                  <a:ext uri="{FF2B5EF4-FFF2-40B4-BE49-F238E27FC236}">
                    <a16:creationId xmlns:a16="http://schemas.microsoft.com/office/drawing/2014/main" id="{9EBEB80F-4E66-4180-A882-CC41A4F29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62" name="TextBox 12">
                <a:extLst>
                  <a:ext uri="{FF2B5EF4-FFF2-40B4-BE49-F238E27FC236}">
                    <a16:creationId xmlns:a16="http://schemas.microsoft.com/office/drawing/2014/main" id="{83898D3E-836B-45CE-9A1F-DFE6A3C6C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1"/>
                <a:ext cx="2514866" cy="3120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Melting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7FFED6C-FE95-4BCB-8EF9-64E1E41D7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3438" y="1173163"/>
              <a:ext cx="1833562" cy="357187"/>
              <a:chOff x="6167446" y="1142985"/>
              <a:chExt cx="2714644" cy="438873"/>
            </a:xfrm>
          </p:grpSpPr>
          <p:sp>
            <p:nvSpPr>
              <p:cNvPr id="59" name="AutoShape 51">
                <a:extLst>
                  <a:ext uri="{FF2B5EF4-FFF2-40B4-BE49-F238E27FC236}">
                    <a16:creationId xmlns:a16="http://schemas.microsoft.com/office/drawing/2014/main" id="{BE150471-55BD-4EB0-B71C-1630AE6C8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60" name="TextBox 12">
                <a:extLst>
                  <a:ext uri="{FF2B5EF4-FFF2-40B4-BE49-F238E27FC236}">
                    <a16:creationId xmlns:a16="http://schemas.microsoft.com/office/drawing/2014/main" id="{45EDCC8B-2BE0-4E46-B68D-966C1A1102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1"/>
                <a:ext cx="2514866" cy="3120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 err="1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Stablization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C0D43-1B94-4389-BACB-C55E47631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38" y="3097875"/>
              <a:ext cx="1833562" cy="357188"/>
              <a:chOff x="6167446" y="1142985"/>
              <a:chExt cx="2714644" cy="438873"/>
            </a:xfrm>
          </p:grpSpPr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68C742AB-65C2-430C-B1F9-8D6FF992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8" name="TextBox 12">
                <a:extLst>
                  <a:ext uri="{FF2B5EF4-FFF2-40B4-BE49-F238E27FC236}">
                    <a16:creationId xmlns:a16="http://schemas.microsoft.com/office/drawing/2014/main" id="{06015A22-6F78-49AF-A326-6979383BC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2"/>
                <a:ext cx="2514866" cy="3120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Body Growing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D7122C6-7D1F-49B0-8B82-29F1FBF34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588" y="3097875"/>
              <a:ext cx="1833562" cy="357188"/>
              <a:chOff x="6167446" y="1142985"/>
              <a:chExt cx="2714644" cy="438873"/>
            </a:xfrm>
          </p:grpSpPr>
          <p:sp>
            <p:nvSpPr>
              <p:cNvPr id="55" name="AutoShape 51">
                <a:extLst>
                  <a:ext uri="{FF2B5EF4-FFF2-40B4-BE49-F238E27FC236}">
                    <a16:creationId xmlns:a16="http://schemas.microsoft.com/office/drawing/2014/main" id="{C0DC756F-D321-468D-9B0D-7BA0BF03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6" name="TextBox 12">
                <a:extLst>
                  <a:ext uri="{FF2B5EF4-FFF2-40B4-BE49-F238E27FC236}">
                    <a16:creationId xmlns:a16="http://schemas.microsoft.com/office/drawing/2014/main" id="{7D7BACEF-4B53-4B95-B4C9-12E9C627F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2"/>
                <a:ext cx="2514866" cy="3120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Shouldering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53A382B-DC93-43C1-8917-9EA90B83C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6488" y="3097875"/>
              <a:ext cx="1833562" cy="357188"/>
              <a:chOff x="6167446" y="1142985"/>
              <a:chExt cx="2714644" cy="438873"/>
            </a:xfrm>
          </p:grpSpPr>
          <p:sp>
            <p:nvSpPr>
              <p:cNvPr id="53" name="AutoShape 51">
                <a:extLst>
                  <a:ext uri="{FF2B5EF4-FFF2-40B4-BE49-F238E27FC236}">
                    <a16:creationId xmlns:a16="http://schemas.microsoft.com/office/drawing/2014/main" id="{FCB5B24D-E8C1-4B99-9130-F76758443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4" name="TextBox 12">
                <a:extLst>
                  <a:ext uri="{FF2B5EF4-FFF2-40B4-BE49-F238E27FC236}">
                    <a16:creationId xmlns:a16="http://schemas.microsoft.com/office/drawing/2014/main" id="{CBB5CEEF-FA6C-4385-8B87-F5871F9C5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2"/>
                <a:ext cx="2514866" cy="3120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Necking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0ED514F-4113-403F-9400-F5D915F6E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3438" y="3097875"/>
              <a:ext cx="1833562" cy="357188"/>
              <a:chOff x="6167446" y="1142985"/>
              <a:chExt cx="2714644" cy="438873"/>
            </a:xfrm>
          </p:grpSpPr>
          <p:sp>
            <p:nvSpPr>
              <p:cNvPr id="51" name="AutoShape 51">
                <a:extLst>
                  <a:ext uri="{FF2B5EF4-FFF2-40B4-BE49-F238E27FC236}">
                    <a16:creationId xmlns:a16="http://schemas.microsoft.com/office/drawing/2014/main" id="{5E4C918E-9D40-40B7-BCFE-832B8AB9D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2" name="TextBox 12">
                <a:extLst>
                  <a:ext uri="{FF2B5EF4-FFF2-40B4-BE49-F238E27FC236}">
                    <a16:creationId xmlns:a16="http://schemas.microsoft.com/office/drawing/2014/main" id="{EA310836-21AB-4131-8759-D4BB4C7BD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2"/>
                <a:ext cx="2514866" cy="3120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Dipping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823E572-0E2F-40C0-86B7-52DD2B153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38" y="5023250"/>
              <a:ext cx="1833562" cy="357188"/>
              <a:chOff x="6167446" y="1142985"/>
              <a:chExt cx="2714644" cy="438873"/>
            </a:xfrm>
          </p:grpSpPr>
          <p:sp>
            <p:nvSpPr>
              <p:cNvPr id="49" name="AutoShape 51">
                <a:extLst>
                  <a:ext uri="{FF2B5EF4-FFF2-40B4-BE49-F238E27FC236}">
                    <a16:creationId xmlns:a16="http://schemas.microsoft.com/office/drawing/2014/main" id="{AD053D7A-F4B1-4007-A6E4-C37F5163C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0" name="TextBox 12">
                <a:extLst>
                  <a:ext uri="{FF2B5EF4-FFF2-40B4-BE49-F238E27FC236}">
                    <a16:creationId xmlns:a16="http://schemas.microsoft.com/office/drawing/2014/main" id="{63C35556-3117-4003-AFFD-AA24D1DC2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3211" y="1203452"/>
                <a:ext cx="2514866" cy="3120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Body Removal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9108C2A-D21B-4CB4-8DAA-92944C9F2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3539" y="5027164"/>
              <a:ext cx="1833562" cy="357188"/>
              <a:chOff x="6167446" y="1142985"/>
              <a:chExt cx="2714644" cy="438873"/>
            </a:xfrm>
          </p:grpSpPr>
          <p:sp>
            <p:nvSpPr>
              <p:cNvPr id="47" name="AutoShape 51">
                <a:extLst>
                  <a:ext uri="{FF2B5EF4-FFF2-40B4-BE49-F238E27FC236}">
                    <a16:creationId xmlns:a16="http://schemas.microsoft.com/office/drawing/2014/main" id="{8671462C-954E-4C7A-8DAB-AED0EC504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446" y="1142985"/>
                <a:ext cx="2714644" cy="438873"/>
              </a:xfrm>
              <a:prstGeom prst="roundRect">
                <a:avLst>
                  <a:gd name="adj" fmla="val 4329"/>
                </a:avLst>
              </a:prstGeom>
              <a:solidFill>
                <a:srgbClr val="000066"/>
              </a:solidFill>
              <a:ln w="28575">
                <a:noFill/>
                <a:round/>
                <a:headEnd/>
                <a:tailEnd/>
              </a:ln>
            </p:spPr>
            <p:txBody>
              <a:bodyPr wrap="none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48" name="TextBox 12">
                <a:extLst>
                  <a:ext uri="{FF2B5EF4-FFF2-40B4-BE49-F238E27FC236}">
                    <a16:creationId xmlns:a16="http://schemas.microsoft.com/office/drawing/2014/main" id="{4F327B04-237C-4F91-8844-1CAE9FA99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5397" y="1201893"/>
                <a:ext cx="2514866" cy="3120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50" dirty="0">
                    <a:solidFill>
                      <a:srgbClr val="3333FF"/>
                    </a:solidFill>
                    <a:latin typeface="HY헤드라인M" pitchFamily="18" charset="-127"/>
                    <a:ea typeface="HY헤드라인M" pitchFamily="18" charset="-127"/>
                  </a:rPr>
                  <a:t>Cooling</a:t>
                </a:r>
                <a:endParaRPr lang="ko-KR" altLang="en-US" sz="1050" dirty="0">
                  <a:solidFill>
                    <a:srgbClr val="3333FF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C87B5A8-4482-425A-83B0-80E29A19F9EC}"/>
                </a:ext>
              </a:extLst>
            </p:cNvPr>
            <p:cNvSpPr/>
            <p:nvPr/>
          </p:nvSpPr>
          <p:spPr>
            <a:xfrm>
              <a:off x="1290013" y="3026882"/>
              <a:ext cx="2445811" cy="18959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BA367D-89D1-4FC4-A7D8-A54AB4A62497}"/>
              </a:ext>
            </a:extLst>
          </p:cNvPr>
          <p:cNvSpPr/>
          <p:nvPr/>
        </p:nvSpPr>
        <p:spPr>
          <a:xfrm>
            <a:off x="3678561" y="2620491"/>
            <a:ext cx="4643755" cy="1375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PLC </a:t>
            </a:r>
            <a:r>
              <a:rPr lang="ko-KR" altLang="en-US" sz="2800" b="1" dirty="0"/>
              <a:t>기반 제어</a:t>
            </a:r>
          </a:p>
        </p:txBody>
      </p:sp>
    </p:spTree>
    <p:extLst>
      <p:ext uri="{BB962C8B-B14F-4D97-AF65-F5344CB8AC3E}">
        <p14:creationId xmlns:p14="http://schemas.microsoft.com/office/powerpoint/2010/main" val="41592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00E92027-080A-4277-8FD5-1DE3AD3C46C7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1.2.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5BFE829-41BA-4E5E-8478-A8A7C0ADD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56" b="2861"/>
          <a:stretch/>
        </p:blipFill>
        <p:spPr>
          <a:xfrm>
            <a:off x="687900" y="2097834"/>
            <a:ext cx="11064263" cy="2465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E4AD4-F32A-4FAD-942F-D8BC26809191}"/>
              </a:ext>
            </a:extLst>
          </p:cNvPr>
          <p:cNvSpPr txBox="1"/>
          <p:nvPr/>
        </p:nvSpPr>
        <p:spPr>
          <a:xfrm>
            <a:off x="5030679" y="5153047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계산 분해능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98B9C6-8FAE-4E59-87C3-3739B47208A2}"/>
              </a:ext>
            </a:extLst>
          </p:cNvPr>
          <p:cNvSpPr/>
          <p:nvPr/>
        </p:nvSpPr>
        <p:spPr>
          <a:xfrm>
            <a:off x="5458237" y="1216694"/>
            <a:ext cx="2334828" cy="220269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3DFB53-8F3B-43FA-8CB0-D1BCD9D64C95}"/>
              </a:ext>
            </a:extLst>
          </p:cNvPr>
          <p:cNvSpPr/>
          <p:nvPr/>
        </p:nvSpPr>
        <p:spPr>
          <a:xfrm>
            <a:off x="4048217" y="3429000"/>
            <a:ext cx="1864311" cy="7967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290D451-8B3F-4B1F-A9E6-5B02D79CC3D0}"/>
              </a:ext>
            </a:extLst>
          </p:cNvPr>
          <p:cNvSpPr/>
          <p:nvPr/>
        </p:nvSpPr>
        <p:spPr>
          <a:xfrm>
            <a:off x="3276807" y="5637471"/>
            <a:ext cx="8128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732F4-B5A6-4FA7-9F3D-767321FAC7AC}"/>
              </a:ext>
            </a:extLst>
          </p:cNvPr>
          <p:cNvSpPr txBox="1"/>
          <p:nvPr/>
        </p:nvSpPr>
        <p:spPr>
          <a:xfrm>
            <a:off x="4213675" y="5648582"/>
            <a:ext cx="437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직경 일정한 </a:t>
            </a:r>
            <a:r>
              <a:rPr lang="ko-KR" altLang="en-US" dirty="0" err="1"/>
              <a:t>잉곳</a:t>
            </a:r>
            <a:r>
              <a:rPr lang="ko-KR" altLang="en-US" dirty="0"/>
              <a:t> 생산 어려워진다</a:t>
            </a:r>
          </a:p>
        </p:txBody>
      </p:sp>
    </p:spTree>
    <p:extLst>
      <p:ext uri="{BB962C8B-B14F-4D97-AF65-F5344CB8AC3E}">
        <p14:creationId xmlns:p14="http://schemas.microsoft.com/office/powerpoint/2010/main" val="14948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2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514046" y="3031231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ora"/>
                <a:sym typeface="Lora"/>
              </a:rPr>
              <a:t>2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Lora"/>
              <a:sym typeface="Lor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진행방향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D4A40B-433B-4E6E-848E-D8AADC106461}"/>
              </a:ext>
            </a:extLst>
          </p:cNvPr>
          <p:cNvSpPr/>
          <p:nvPr/>
        </p:nvSpPr>
        <p:spPr>
          <a:xfrm>
            <a:off x="2696300" y="3722253"/>
            <a:ext cx="5050400" cy="197849"/>
          </a:xfrm>
          <a:prstGeom prst="rect">
            <a:avLst/>
          </a:prstGeom>
          <a:solidFill>
            <a:srgbClr val="DA2127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D3481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8D5CB-D1E3-49F3-9E6D-6B2C6A75033F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50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00E92027-080A-4277-8FD5-1DE3AD3C46C7}"/>
              </a:ext>
            </a:extLst>
          </p:cNvPr>
          <p:cNvSpPr txBox="1">
            <a:spLocks/>
          </p:cNvSpPr>
          <p:nvPr/>
        </p:nvSpPr>
        <p:spPr>
          <a:xfrm>
            <a:off x="1470926" y="82718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진행방향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6EB1C4-34E5-42FD-86A3-2E37C4A53590}"/>
              </a:ext>
            </a:extLst>
          </p:cNvPr>
          <p:cNvGrpSpPr/>
          <p:nvPr/>
        </p:nvGrpSpPr>
        <p:grpSpPr>
          <a:xfrm>
            <a:off x="2473395" y="3666925"/>
            <a:ext cx="171948" cy="240677"/>
            <a:chOff x="2473395" y="2733375"/>
            <a:chExt cx="171948" cy="240677"/>
          </a:xfrm>
        </p:grpSpPr>
        <p:sp>
          <p:nvSpPr>
            <p:cNvPr id="66" name="화살표: 갈매기형 수장 65">
              <a:extLst>
                <a:ext uri="{FF2B5EF4-FFF2-40B4-BE49-F238E27FC236}">
                  <a16:creationId xmlns:a16="http://schemas.microsoft.com/office/drawing/2014/main" id="{332F5A84-2038-452E-826A-4D05A7F10536}"/>
                </a:ext>
              </a:extLst>
            </p:cNvPr>
            <p:cNvSpPr/>
            <p:nvPr/>
          </p:nvSpPr>
          <p:spPr>
            <a:xfrm>
              <a:off x="2473395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화살표: 갈매기형 수장 66">
              <a:extLst>
                <a:ext uri="{FF2B5EF4-FFF2-40B4-BE49-F238E27FC236}">
                  <a16:creationId xmlns:a16="http://schemas.microsoft.com/office/drawing/2014/main" id="{A793DEF0-27F9-4A58-8DD7-F34549C625B0}"/>
                </a:ext>
              </a:extLst>
            </p:cNvPr>
            <p:cNvSpPr/>
            <p:nvPr/>
          </p:nvSpPr>
          <p:spPr>
            <a:xfrm>
              <a:off x="2542963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472416F-EF4A-4BFE-8130-46A36FCCE22E}"/>
              </a:ext>
            </a:extLst>
          </p:cNvPr>
          <p:cNvGrpSpPr/>
          <p:nvPr/>
        </p:nvGrpSpPr>
        <p:grpSpPr>
          <a:xfrm>
            <a:off x="4831148" y="3666925"/>
            <a:ext cx="171948" cy="240677"/>
            <a:chOff x="4831148" y="2733375"/>
            <a:chExt cx="171948" cy="240677"/>
          </a:xfrm>
        </p:grpSpPr>
        <p:sp>
          <p:nvSpPr>
            <p:cNvPr id="69" name="화살표: 갈매기형 수장 68">
              <a:extLst>
                <a:ext uri="{FF2B5EF4-FFF2-40B4-BE49-F238E27FC236}">
                  <a16:creationId xmlns:a16="http://schemas.microsoft.com/office/drawing/2014/main" id="{F6763F94-94AA-4A7B-BCE5-50F1AEE4EE82}"/>
                </a:ext>
              </a:extLst>
            </p:cNvPr>
            <p:cNvSpPr/>
            <p:nvPr/>
          </p:nvSpPr>
          <p:spPr>
            <a:xfrm>
              <a:off x="4831148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화살표: 갈매기형 수장 69">
              <a:extLst>
                <a:ext uri="{FF2B5EF4-FFF2-40B4-BE49-F238E27FC236}">
                  <a16:creationId xmlns:a16="http://schemas.microsoft.com/office/drawing/2014/main" id="{95BF9F9C-ABFA-407A-8B56-CBAC16BB2F25}"/>
                </a:ext>
              </a:extLst>
            </p:cNvPr>
            <p:cNvSpPr/>
            <p:nvPr/>
          </p:nvSpPr>
          <p:spPr>
            <a:xfrm>
              <a:off x="4900716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E8C6307-E816-4CF0-B140-E094B49DADDF}"/>
              </a:ext>
            </a:extLst>
          </p:cNvPr>
          <p:cNvGrpSpPr/>
          <p:nvPr/>
        </p:nvGrpSpPr>
        <p:grpSpPr>
          <a:xfrm>
            <a:off x="7188901" y="3666925"/>
            <a:ext cx="171948" cy="240677"/>
            <a:chOff x="7188901" y="2733375"/>
            <a:chExt cx="171948" cy="240677"/>
          </a:xfrm>
        </p:grpSpPr>
        <p:sp>
          <p:nvSpPr>
            <p:cNvPr id="73" name="화살표: 갈매기형 수장 72">
              <a:extLst>
                <a:ext uri="{FF2B5EF4-FFF2-40B4-BE49-F238E27FC236}">
                  <a16:creationId xmlns:a16="http://schemas.microsoft.com/office/drawing/2014/main" id="{1DA865FC-B47D-40AE-9797-6839F0DCC9B7}"/>
                </a:ext>
              </a:extLst>
            </p:cNvPr>
            <p:cNvSpPr/>
            <p:nvPr/>
          </p:nvSpPr>
          <p:spPr>
            <a:xfrm>
              <a:off x="7188901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화살표: 갈매기형 수장 73">
              <a:extLst>
                <a:ext uri="{FF2B5EF4-FFF2-40B4-BE49-F238E27FC236}">
                  <a16:creationId xmlns:a16="http://schemas.microsoft.com/office/drawing/2014/main" id="{9233D3DA-9961-44C0-B508-7CFFA41A0204}"/>
                </a:ext>
              </a:extLst>
            </p:cNvPr>
            <p:cNvSpPr/>
            <p:nvPr/>
          </p:nvSpPr>
          <p:spPr>
            <a:xfrm>
              <a:off x="7258469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07B4ACD-31B2-489A-AC8C-5FB46BC476E2}"/>
              </a:ext>
            </a:extLst>
          </p:cNvPr>
          <p:cNvGrpSpPr/>
          <p:nvPr/>
        </p:nvGrpSpPr>
        <p:grpSpPr>
          <a:xfrm>
            <a:off x="9546655" y="3666925"/>
            <a:ext cx="171948" cy="240677"/>
            <a:chOff x="9546655" y="2733375"/>
            <a:chExt cx="171948" cy="240677"/>
          </a:xfrm>
        </p:grpSpPr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69749F74-4F0C-493E-8B79-3F4C143F9EDC}"/>
                </a:ext>
              </a:extLst>
            </p:cNvPr>
            <p:cNvSpPr/>
            <p:nvPr/>
          </p:nvSpPr>
          <p:spPr>
            <a:xfrm>
              <a:off x="9616223" y="2733375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화살표: 갈매기형 수장 76">
              <a:extLst>
                <a:ext uri="{FF2B5EF4-FFF2-40B4-BE49-F238E27FC236}">
                  <a16:creationId xmlns:a16="http://schemas.microsoft.com/office/drawing/2014/main" id="{9676DBE3-C160-4AD8-8667-3A08CFBCEBCA}"/>
                </a:ext>
              </a:extLst>
            </p:cNvPr>
            <p:cNvSpPr/>
            <p:nvPr/>
          </p:nvSpPr>
          <p:spPr>
            <a:xfrm>
              <a:off x="9546655" y="2733658"/>
              <a:ext cx="102380" cy="240394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82885B4-7894-4269-A6BB-A3BFEAC01C09}"/>
              </a:ext>
            </a:extLst>
          </p:cNvPr>
          <p:cNvGrpSpPr/>
          <p:nvPr/>
        </p:nvGrpSpPr>
        <p:grpSpPr>
          <a:xfrm>
            <a:off x="465235" y="2288434"/>
            <a:ext cx="1862861" cy="2831544"/>
            <a:chOff x="465235" y="1794502"/>
            <a:chExt cx="1862861" cy="283154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4B25D3-86EF-4924-8FE1-061FC6C4C9B9}"/>
                </a:ext>
              </a:extLst>
            </p:cNvPr>
            <p:cNvSpPr txBox="1"/>
            <p:nvPr/>
          </p:nvSpPr>
          <p:spPr>
            <a:xfrm>
              <a:off x="465235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PID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 방법 선택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A44B189-4ED8-4D34-89F6-42E5377A98A9}"/>
                </a:ext>
              </a:extLst>
            </p:cNvPr>
            <p:cNvSpPr/>
            <p:nvPr/>
          </p:nvSpPr>
          <p:spPr>
            <a:xfrm>
              <a:off x="482265" y="2314468"/>
              <a:ext cx="1828800" cy="1828800"/>
            </a:xfrm>
            <a:prstGeom prst="ellipse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5B6AD0B-26E4-46FB-8D06-4211C5CB8C17}"/>
                </a:ext>
              </a:extLst>
            </p:cNvPr>
            <p:cNvSpPr/>
            <p:nvPr/>
          </p:nvSpPr>
          <p:spPr>
            <a:xfrm>
              <a:off x="526973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423B87-0CC3-4400-9B34-0A4BC0AA1DE7}"/>
                </a:ext>
              </a:extLst>
            </p:cNvPr>
            <p:cNvSpPr txBox="1"/>
            <p:nvPr/>
          </p:nvSpPr>
          <p:spPr>
            <a:xfrm>
              <a:off x="519382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0E63A08-251C-4F12-948F-4D8E0AF3E7F5}"/>
              </a:ext>
            </a:extLst>
          </p:cNvPr>
          <p:cNvGrpSpPr/>
          <p:nvPr/>
        </p:nvGrpSpPr>
        <p:grpSpPr>
          <a:xfrm>
            <a:off x="2814902" y="2288434"/>
            <a:ext cx="1862861" cy="2831544"/>
            <a:chOff x="2814902" y="1794502"/>
            <a:chExt cx="1862861" cy="28315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1661A6-1E17-4CD3-ACA0-58240B4DED0D}"/>
                </a:ext>
              </a:extLst>
            </p:cNvPr>
            <p:cNvSpPr txBox="1"/>
            <p:nvPr/>
          </p:nvSpPr>
          <p:spPr>
            <a:xfrm>
              <a:off x="2814902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PID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제어 설계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1E603A9-312F-4655-851F-B9BE5AFEFFE1}"/>
                </a:ext>
              </a:extLst>
            </p:cNvPr>
            <p:cNvSpPr/>
            <p:nvPr/>
          </p:nvSpPr>
          <p:spPr>
            <a:xfrm>
              <a:off x="2831932" y="2314468"/>
              <a:ext cx="1828800" cy="182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CCA5A7A-CD6A-4F93-A7F7-6EC967FF9C95}"/>
                </a:ext>
              </a:extLst>
            </p:cNvPr>
            <p:cNvSpPr/>
            <p:nvPr/>
          </p:nvSpPr>
          <p:spPr>
            <a:xfrm>
              <a:off x="2876640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D057D3-F464-4A74-8635-51C804B741A8}"/>
                </a:ext>
              </a:extLst>
            </p:cNvPr>
            <p:cNvSpPr txBox="1"/>
            <p:nvPr/>
          </p:nvSpPr>
          <p:spPr>
            <a:xfrm>
              <a:off x="2869049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25CFA80-8123-44AC-BB7D-8F20336E1389}"/>
              </a:ext>
            </a:extLst>
          </p:cNvPr>
          <p:cNvGrpSpPr/>
          <p:nvPr/>
        </p:nvGrpSpPr>
        <p:grpSpPr>
          <a:xfrm>
            <a:off x="5164569" y="2288434"/>
            <a:ext cx="1862861" cy="2831544"/>
            <a:chOff x="5164569" y="1794502"/>
            <a:chExt cx="1862861" cy="283154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386BE1-206C-4D98-A9DE-E4C1261BB33C}"/>
                </a:ext>
              </a:extLst>
            </p:cNvPr>
            <p:cNvSpPr txBox="1"/>
            <p:nvPr/>
          </p:nvSpPr>
          <p:spPr>
            <a:xfrm>
              <a:off x="5164569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 작성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123F869-7430-4A2A-B63E-04A7ADA025AC}"/>
                </a:ext>
              </a:extLst>
            </p:cNvPr>
            <p:cNvSpPr/>
            <p:nvPr/>
          </p:nvSpPr>
          <p:spPr>
            <a:xfrm>
              <a:off x="5181599" y="2314468"/>
              <a:ext cx="1828800" cy="1828800"/>
            </a:xfrm>
            <a:prstGeom prst="ellipse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92E34D2A-B79F-4001-BE1D-B36C87EAAEBB}"/>
                </a:ext>
              </a:extLst>
            </p:cNvPr>
            <p:cNvSpPr/>
            <p:nvPr/>
          </p:nvSpPr>
          <p:spPr>
            <a:xfrm>
              <a:off x="5241328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7AD172-DF3F-4A86-8EF3-09FC5F3EFC8F}"/>
                </a:ext>
              </a:extLst>
            </p:cNvPr>
            <p:cNvSpPr txBox="1"/>
            <p:nvPr/>
          </p:nvSpPr>
          <p:spPr>
            <a:xfrm>
              <a:off x="5233737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2D284F-07CD-4087-8515-D3F8FC7F7402}"/>
              </a:ext>
            </a:extLst>
          </p:cNvPr>
          <p:cNvGrpSpPr/>
          <p:nvPr/>
        </p:nvGrpSpPr>
        <p:grpSpPr>
          <a:xfrm>
            <a:off x="7514236" y="2288434"/>
            <a:ext cx="1862861" cy="2831544"/>
            <a:chOff x="7514236" y="1794502"/>
            <a:chExt cx="1862861" cy="283154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938978-735A-4CFC-8BA7-F846BD575502}"/>
                </a:ext>
              </a:extLst>
            </p:cNvPr>
            <p:cNvSpPr txBox="1"/>
            <p:nvPr/>
          </p:nvSpPr>
          <p:spPr>
            <a:xfrm>
              <a:off x="7514236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9B5E016-790E-458E-8576-BF13499208FE}"/>
                </a:ext>
              </a:extLst>
            </p:cNvPr>
            <p:cNvSpPr/>
            <p:nvPr/>
          </p:nvSpPr>
          <p:spPr>
            <a:xfrm>
              <a:off x="7531266" y="2314468"/>
              <a:ext cx="1828800" cy="182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A89FD6D-298A-43B9-B357-D6675A12496E}"/>
                </a:ext>
              </a:extLst>
            </p:cNvPr>
            <p:cNvSpPr/>
            <p:nvPr/>
          </p:nvSpPr>
          <p:spPr>
            <a:xfrm>
              <a:off x="7575974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97BE07-314B-4DE4-A320-781A78262B4C}"/>
                </a:ext>
              </a:extLst>
            </p:cNvPr>
            <p:cNvSpPr txBox="1"/>
            <p:nvPr/>
          </p:nvSpPr>
          <p:spPr>
            <a:xfrm>
              <a:off x="7568383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D9C6B9-B3F5-42BD-BEB2-6680972E9CA3}"/>
              </a:ext>
            </a:extLst>
          </p:cNvPr>
          <p:cNvGrpSpPr/>
          <p:nvPr/>
        </p:nvGrpSpPr>
        <p:grpSpPr>
          <a:xfrm>
            <a:off x="9863903" y="2288434"/>
            <a:ext cx="1862861" cy="2831544"/>
            <a:chOff x="9863903" y="1794502"/>
            <a:chExt cx="1862861" cy="283154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821515-2525-44BA-9C8A-A6E920A4C822}"/>
                </a:ext>
              </a:extLst>
            </p:cNvPr>
            <p:cNvSpPr txBox="1"/>
            <p:nvPr/>
          </p:nvSpPr>
          <p:spPr>
            <a:xfrm>
              <a:off x="9863903" y="4318269"/>
              <a:ext cx="1862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적용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E74144F-B803-4DD6-85FC-2B0ADF4507B3}"/>
                </a:ext>
              </a:extLst>
            </p:cNvPr>
            <p:cNvSpPr/>
            <p:nvPr/>
          </p:nvSpPr>
          <p:spPr>
            <a:xfrm>
              <a:off x="9880933" y="2314468"/>
              <a:ext cx="1828800" cy="1828800"/>
            </a:xfrm>
            <a:prstGeom prst="ellipse">
              <a:avLst/>
            </a:prstGeom>
            <a:solidFill>
              <a:srgbClr val="DA2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0EE36089-F838-4616-9616-62A979D705D0}"/>
                </a:ext>
              </a:extLst>
            </p:cNvPr>
            <p:cNvSpPr/>
            <p:nvPr/>
          </p:nvSpPr>
          <p:spPr>
            <a:xfrm>
              <a:off x="9925641" y="1794502"/>
              <a:ext cx="1739385" cy="369333"/>
            </a:xfrm>
            <a:prstGeom prst="roundRect">
              <a:avLst>
                <a:gd name="adj" fmla="val 50000"/>
              </a:avLst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EED5D6-1B39-4C6D-A4C3-9A432D29D11B}"/>
                </a:ext>
              </a:extLst>
            </p:cNvPr>
            <p:cNvSpPr txBox="1"/>
            <p:nvPr/>
          </p:nvSpPr>
          <p:spPr>
            <a:xfrm>
              <a:off x="9918050" y="1794502"/>
              <a:ext cx="175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AB2670-7215-45D5-B6D9-9B56DCE9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70" y="3200978"/>
            <a:ext cx="1043643" cy="10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6ED353-262B-4194-A3CD-FFFE94E0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52" y="3233813"/>
            <a:ext cx="1022628" cy="102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E562A4-41ED-4475-9210-A67F10CE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019" y="3190759"/>
            <a:ext cx="1022628" cy="102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240F30-7BE1-4119-8FE7-DD352601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72" y="3259092"/>
            <a:ext cx="890227" cy="89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BF1872-AA17-4D63-861A-A4F3CED3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53" y="3259092"/>
            <a:ext cx="1109709" cy="110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514046" y="3031231"/>
            <a:ext cx="725200" cy="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ora"/>
                <a:sym typeface="Lora"/>
              </a:rPr>
              <a:t>3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Lora"/>
              <a:sym typeface="Lor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D4A40B-433B-4E6E-848E-D8AADC106461}"/>
              </a:ext>
            </a:extLst>
          </p:cNvPr>
          <p:cNvSpPr/>
          <p:nvPr/>
        </p:nvSpPr>
        <p:spPr>
          <a:xfrm>
            <a:off x="2696300" y="3722253"/>
            <a:ext cx="5050400" cy="197849"/>
          </a:xfrm>
          <a:prstGeom prst="rect">
            <a:avLst/>
          </a:prstGeom>
          <a:solidFill>
            <a:srgbClr val="DA2127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D3481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2CEF-D9A8-485C-8780-8BD5F17D9867}"/>
              </a:ext>
            </a:extLst>
          </p:cNvPr>
          <p:cNvSpPr txBox="1"/>
          <p:nvPr/>
        </p:nvSpPr>
        <p:spPr>
          <a:xfrm>
            <a:off x="2239246" y="4267188"/>
            <a:ext cx="7646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3.1 Approaches for control of the CZ process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3.2 PID based control using optical diameter estimation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0DC68-7C02-4A5D-82C3-C125D975F77C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7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4F0B283F-DDA2-46AD-AF64-FF0E9A10F333}"/>
              </a:ext>
            </a:extLst>
          </p:cNvPr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Google Shape;37;p6">
            <a:extLst>
              <a:ext uri="{FF2B5EF4-FFF2-40B4-BE49-F238E27FC236}">
                <a16:creationId xmlns:a16="http://schemas.microsoft.com/office/drawing/2014/main" id="{464F8019-2987-4BBA-AFC7-53953BAB33D8}"/>
              </a:ext>
            </a:extLst>
          </p:cNvPr>
          <p:cNvCxnSpPr/>
          <p:nvPr/>
        </p:nvCxnSpPr>
        <p:spPr>
          <a:xfrm>
            <a:off x="0" y="106298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;p6">
            <a:extLst>
              <a:ext uri="{FF2B5EF4-FFF2-40B4-BE49-F238E27FC236}">
                <a16:creationId xmlns:a16="http://schemas.microsoft.com/office/drawing/2014/main" id="{92385CB3-11F5-474E-BC90-027AEF24DD21}"/>
              </a:ext>
            </a:extLst>
          </p:cNvPr>
          <p:cNvSpPr/>
          <p:nvPr/>
        </p:nvSpPr>
        <p:spPr>
          <a:xfrm>
            <a:off x="817475" y="860026"/>
            <a:ext cx="405900" cy="405900"/>
          </a:xfrm>
          <a:prstGeom prst="ellipse">
            <a:avLst/>
          </a:prstGeom>
          <a:solidFill>
            <a:srgbClr val="DA2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Google Shape;39;p6">
            <a:extLst>
              <a:ext uri="{FF2B5EF4-FFF2-40B4-BE49-F238E27FC236}">
                <a16:creationId xmlns:a16="http://schemas.microsoft.com/office/drawing/2014/main" id="{C2353156-51FB-4D1F-8BD7-F02303635C6B}"/>
              </a:ext>
            </a:extLst>
          </p:cNvPr>
          <p:cNvCxnSpPr>
            <a:cxnSpLocks/>
          </p:cNvCxnSpPr>
          <p:nvPr/>
        </p:nvCxnSpPr>
        <p:spPr>
          <a:xfrm flipV="1">
            <a:off x="6625651" y="1043746"/>
            <a:ext cx="5566349" cy="2947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60;p19">
            <a:extLst>
              <a:ext uri="{FF2B5EF4-FFF2-40B4-BE49-F238E27FC236}">
                <a16:creationId xmlns:a16="http://schemas.microsoft.com/office/drawing/2014/main" id="{60BE6A96-0D6A-4239-B8D0-2EBD783E6ECE}"/>
              </a:ext>
            </a:extLst>
          </p:cNvPr>
          <p:cNvGrpSpPr/>
          <p:nvPr/>
        </p:nvGrpSpPr>
        <p:grpSpPr>
          <a:xfrm>
            <a:off x="913112" y="969689"/>
            <a:ext cx="214625" cy="214625"/>
            <a:chOff x="2594050" y="1631825"/>
            <a:chExt cx="439625" cy="439625"/>
          </a:xfrm>
        </p:grpSpPr>
        <p:sp>
          <p:nvSpPr>
            <p:cNvPr id="10" name="Google Shape;161;p19">
              <a:extLst>
                <a:ext uri="{FF2B5EF4-FFF2-40B4-BE49-F238E27FC236}">
                  <a16:creationId xmlns:a16="http://schemas.microsoft.com/office/drawing/2014/main" id="{C4814962-1879-4057-BAD5-65104E02C6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2;p19">
              <a:extLst>
                <a:ext uri="{FF2B5EF4-FFF2-40B4-BE49-F238E27FC236}">
                  <a16:creationId xmlns:a16="http://schemas.microsoft.com/office/drawing/2014/main" id="{228343BF-7FBD-4869-94DE-E3E3E23424F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63;p19">
              <a:extLst>
                <a:ext uri="{FF2B5EF4-FFF2-40B4-BE49-F238E27FC236}">
                  <a16:creationId xmlns:a16="http://schemas.microsoft.com/office/drawing/2014/main" id="{276A839B-0295-43E0-A944-8345B707DFD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64;p19">
              <a:extLst>
                <a:ext uri="{FF2B5EF4-FFF2-40B4-BE49-F238E27FC236}">
                  <a16:creationId xmlns:a16="http://schemas.microsoft.com/office/drawing/2014/main" id="{BF497F4D-B826-4221-A04E-F1152F3A2DE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124;p17">
            <a:extLst>
              <a:ext uri="{FF2B5EF4-FFF2-40B4-BE49-F238E27FC236}">
                <a16:creationId xmlns:a16="http://schemas.microsoft.com/office/drawing/2014/main" id="{90F39601-2D65-405E-8ABF-75226E1209E1}"/>
              </a:ext>
            </a:extLst>
          </p:cNvPr>
          <p:cNvSpPr txBox="1">
            <a:spLocks/>
          </p:cNvSpPr>
          <p:nvPr/>
        </p:nvSpPr>
        <p:spPr>
          <a:xfrm>
            <a:off x="1470926" y="1029365"/>
            <a:ext cx="8472064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본론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3.1.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Approaches for control of the CZ process</a:t>
            </a:r>
            <a:endParaRPr lang="en-US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0B720-0CBA-4BD7-8413-CB97EE004E5D}"/>
              </a:ext>
            </a:extLst>
          </p:cNvPr>
          <p:cNvSpPr txBox="1"/>
          <p:nvPr/>
        </p:nvSpPr>
        <p:spPr>
          <a:xfrm>
            <a:off x="1004979" y="1937317"/>
            <a:ext cx="997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Optical capturing of </a:t>
            </a:r>
            <a:r>
              <a:rPr lang="en-US" altLang="ko-KR" b="1" dirty="0">
                <a:solidFill>
                  <a:srgbClr val="FF0000"/>
                </a:solidFill>
              </a:rPr>
              <a:t>meniscus shape</a:t>
            </a:r>
            <a:r>
              <a:rPr lang="en-US" altLang="ko-KR" dirty="0"/>
              <a:t>, typically by detecting the bright meniscus ring.</a:t>
            </a:r>
          </a:p>
        </p:txBody>
      </p:sp>
      <p:pic>
        <p:nvPicPr>
          <p:cNvPr id="4098" name="Picture 2" descr="Czochralski Process - an overview | ScienceDirect Topics">
            <a:extLst>
              <a:ext uri="{FF2B5EF4-FFF2-40B4-BE49-F238E27FC236}">
                <a16:creationId xmlns:a16="http://schemas.microsoft.com/office/drawing/2014/main" id="{2B90F8E6-7142-42E4-8830-0CF53D3C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86" y="2779001"/>
            <a:ext cx="3514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806</ep:Words>
  <ep:PresentationFormat>와이드스크린</ep:PresentationFormat>
  <ep:Paragraphs>240</ep:Paragraphs>
  <ep:Slides>34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ep:HeadingPairs>
  <ep:TitlesOfParts>
    <vt:vector size="36" baseType="lpstr">
      <vt:lpstr>Office 테마</vt:lpstr>
      <vt:lpstr>1_Office 테마</vt:lpstr>
      <vt:lpstr>Nimbus Roman No9 L</vt:lpstr>
      <vt:lpstr>Noto Sans KR</vt:lpstr>
      <vt:lpstr>맑은 고딕</vt:lpstr>
      <vt:lpstr>맑은 고딕</vt:lpstr>
      <vt:lpstr>Arial</vt:lpstr>
      <vt:lpstr>Cambria Math</vt:lpstr>
      <vt:lpstr>Lora</vt:lpstr>
      <vt:lpstr>Office 테마</vt:lpstr>
      <vt:lpstr>1_Office 테마</vt:lpstr>
      <vt:lpstr>수식</vt:lpstr>
      <vt:lpstr>PowerPoint 프레젠테이션</vt:lpstr>
      <vt:lpstr>PowerPoint 프레젠테이션</vt:lpstr>
      <vt:lpstr>개요</vt:lpstr>
      <vt:lpstr>PowerPoint 프레젠테이션</vt:lpstr>
      <vt:lpstr>PowerPoint 프레젠테이션</vt:lpstr>
      <vt:lpstr>진행방향</vt:lpstr>
      <vt:lpstr>PowerPoint 프레젠테이션</vt:lpstr>
      <vt:lpstr>본론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현재까지의 작업물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2018-05-29T13:08:36.000</dcterms:created>
  <dc:creator>hyeeun</dc:creator>
  <cp:lastModifiedBy>shawf</cp:lastModifiedBy>
  <dcterms:modified xsi:type="dcterms:W3CDTF">2022-06-25T05:05:51.281</dcterms:modified>
  <cp:revision>206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