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8" r:id="rId4"/>
    <p:sldId id="320" r:id="rId5"/>
    <p:sldId id="321" r:id="rId6"/>
    <p:sldId id="293" r:id="rId7"/>
    <p:sldId id="294" r:id="rId8"/>
    <p:sldId id="314" r:id="rId9"/>
    <p:sldId id="337" r:id="rId10"/>
    <p:sldId id="336" r:id="rId11"/>
    <p:sldId id="339" r:id="rId12"/>
    <p:sldId id="324" r:id="rId13"/>
    <p:sldId id="326" r:id="rId14"/>
    <p:sldId id="325" r:id="rId15"/>
    <p:sldId id="327" r:id="rId16"/>
    <p:sldId id="328" r:id="rId17"/>
    <p:sldId id="329" r:id="rId18"/>
    <p:sldId id="330" r:id="rId19"/>
    <p:sldId id="340" r:id="rId20"/>
    <p:sldId id="341" r:id="rId21"/>
    <p:sldId id="331" r:id="rId22"/>
    <p:sldId id="332" r:id="rId23"/>
    <p:sldId id="333" r:id="rId24"/>
    <p:sldId id="342" r:id="rId25"/>
    <p:sldId id="344" r:id="rId26"/>
    <p:sldId id="345" r:id="rId27"/>
    <p:sldId id="346" r:id="rId28"/>
    <p:sldId id="343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0" autoAdjust="0"/>
  </p:normalViewPr>
  <p:slideViewPr>
    <p:cSldViewPr snapToGrid="0" showGuides="1">
      <p:cViewPr>
        <p:scale>
          <a:sx n="68" d="100"/>
          <a:sy n="68" d="100"/>
        </p:scale>
        <p:origin x="-374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369 382,'3'-3,"-2"-1,1 0,-1-1,-1 0,0 1,-2 0,-2 3,0 0,1 1,2 4,6 0,-1-4,2 1,0 0,0-1,-2 1,-1 0,1 1,-4 1,0 1,0 0,0-1,1 0,2 0,0-1,0-2,2 0,-1-2,-1 0,-1-1,1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574 387,'1'-3,"1"0,-1 0,-1 0,0-1,-1 1,-2 3,0 0,2 3,1 0,4 0,-1 0,-1 0,-2 0,0 0,0 2,2-2,2-3,0 0,0-2,0 0,-1 0,2 0,-3-1,1-1,-3 0,-1 1,-1 0,-3 2,2 1,1 3,1 0,1 0,0 0,0 0,1 1,1 0,1-2,0-1,0-1,0-1,3-2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637 371,'-2'4,"1"1,1 0,3-5,-1-3,-2-1,0 1,0 6,0 1,0 2,0-2,-1 0,1 2,0 3,0-5,0-1,0 1,0 0,3-9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640 394,'4'0,"-1"-3,0 0,-1 0,0 0,-1 0,-1 8,0 0,1-1,2-3,1-5,-2 1,-1 0,1 0,-1-1,-1 7,0 1,1-1,0 0,1 0,1-3,3-3,-3 2,-1-2,1 1,0-2,-2 1,-1 0,0 0,-3 2,-1 1,0 1,2 2,1 2,1 0,1-1,0 0,1-1,2 0,0-2,-1-1,1-3,-1 0,-2 0,2-2,-2 2,0-2,0 1,-1 7,0 1,0 1,2-2,-2 0,3-5,-2-1,0-1,1 1,0 0,-1 0,2 1,-3 5,2 2,-1-2,-1 2,1-1,1 0,-1-1,2-3,2-3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757 378,'2'0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753 367,'-7'3,"4"-1,-2 1,3 0,0 1,2-1,3 4,1-3,-1-2,1-1,0-1,1-3,-4 0,2 0,-1-1,0 1,-1 0,-1-1,0 1,-1 7,1 0,0-1,-1 0,1 2,0-2,3-2,0-5,0 1,-2-1,2 1,-1 0,0 0,-1 0,-1 6,0 2,0 0,-1-2,1 0,-1 1,1-1,-1 1,-1 3,0-2,1-2,-1 0,-1-1,0-2,0 0,0-1,0-2,3 0,1 0,3 0,1 0,1 0,4 0,-2 0,1-2,-1 2,-1-1,-1 1,-1 1,-2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248 457,'3'-1,"1"0,0 0,-1-2,0 2,3-3,-3 2,1-1,0 0,-1 2,0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340 381,'3'0,"3"-3,0 1,-1 0,-1 0,0 0,0 0,0 1,-1-1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345 307,'10'-6,"-4"2,4-2,-3 1,-2 3,-1-1,1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339 234,'1'-5,"4"1,1-1,1 0,3-1,4-2,2 1,7-4,-5 3,0-2,-6 4,-3 2,-4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412 371,'-1'4,"1"0,0 0,1-1,3-3,0 0,-1-2,-1-1,0-2,-1 2,-1 0,-1-1,-1 1,3 7,-1-1,1 1,-1-1,1 0,1 0,-1 0,2-3,1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460 372,'-3'-2,"-1"2,2 3,0 1,2-1,-1 0,1 0,4-1,-1-3,0-4,-1 1,-1 1,0 0,0-5,-1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459 348,'0'5,"0"-2,1 0,0 0,0 0,-1 0,0 0,0 2,1-2,-1 0,1 0,1 0,1-3,0-3,-2-1,1 1,-2 0,0 7,0 0,0-1,0 1,1-1,0 0,1-9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482 364,'2'0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502 373,'-5'2,"3"1,0 0,2 0,2 0,2-1,0-3,-1-1,0 0,-3-1,0 0,-1 0,-2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414 372,'0'-3,"0"0,2-1,0 1,1 1,0 1,-1 4,-1 0,-1 0,0 1,0-1,1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546 382,'6'-8,"-3"6,1-2,0 1,-2-1,-1 1,-1 0,-1 6,0 2,0-2,0 4,0-3,0-1,1 1,0 0,0-1,0 0,0 0,0 0,0 0,-1 0,-2-2,0-1,-1-1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12-30T11:48:3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572 378,'-4'4,"1"-2,0 1,0-2,0 2,2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99AF-42D7-4A07-9943-918696688DB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5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15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6.png"/><Relationship Id="rId9" Type="http://schemas.openxmlformats.org/officeDocument/2006/relationships/customXml" Target="../ink/ink3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2.xml"/><Relationship Id="rId30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33.png"/><Relationship Id="rId4" Type="http://schemas.openxmlformats.org/officeDocument/2006/relationships/customXml" Target="../ink/ink16.xml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077" y="654265"/>
            <a:ext cx="11508826" cy="194704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Lesson 4.</a:t>
            </a:r>
            <a:br>
              <a:rPr lang="en-US" sz="4000" dirty="0"/>
            </a:br>
            <a:r>
              <a:rPr lang="en-US" sz="4000" dirty="0"/>
              <a:t>                          </a:t>
            </a:r>
            <a:r>
              <a:rPr lang="en-US" sz="6000" b="1" dirty="0"/>
              <a:t>Authentication</a:t>
            </a:r>
            <a:endParaRPr 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57" y="3028127"/>
            <a:ext cx="6312745" cy="341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know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616" y="1450610"/>
            <a:ext cx="10978318" cy="49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“Passwords are one of the biggest practical problems facing security engineers today.”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26" y="1960383"/>
            <a:ext cx="48407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Problems: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Easy to share (intentionally or not)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Easy to forget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Often easy to guess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Too many passwords to remember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9986" y="4017363"/>
            <a:ext cx="5390924" cy="828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Password vulnerabilities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4650" y="4706911"/>
            <a:ext cx="10972800" cy="191392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Access the password file</a:t>
            </a:r>
          </a:p>
          <a:p>
            <a:pPr lvl="1"/>
            <a:r>
              <a:rPr lang="en-US" sz="2400" dirty="0"/>
              <a:t> Brute force attacks</a:t>
            </a:r>
          </a:p>
          <a:p>
            <a:pPr lvl="1"/>
            <a:r>
              <a:rPr lang="en-US" sz="2400" dirty="0"/>
              <a:t> Directory attacks</a:t>
            </a:r>
          </a:p>
          <a:p>
            <a:pPr lvl="1"/>
            <a:r>
              <a:rPr lang="en-US" sz="2400" dirty="0"/>
              <a:t> Social engineering</a:t>
            </a:r>
            <a:endParaRPr lang="en-US" sz="1200" dirty="0"/>
          </a:p>
        </p:txBody>
      </p:sp>
      <p:sp>
        <p:nvSpPr>
          <p:cNvPr id="13" name="Content Placeholder 2"/>
          <p:cNvSpPr txBox="1"/>
          <p:nvPr/>
        </p:nvSpPr>
        <p:spPr>
          <a:xfrm>
            <a:off x="6115985" y="3717563"/>
            <a:ext cx="6115986" cy="173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Complex password policy</a:t>
            </a:r>
          </a:p>
          <a:p>
            <a:pPr lvl="1"/>
            <a:r>
              <a:rPr lang="en-US" sz="2400" dirty="0"/>
              <a:t>Forcing users to pick stronger passwords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Strategies for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Proactive password checking</a:t>
            </a:r>
          </a:p>
          <a:p>
            <a:pPr lvl="1"/>
            <a:r>
              <a:rPr lang="en-US" dirty="0"/>
              <a:t>Users select a potential password which is tested</a:t>
            </a:r>
          </a:p>
          <a:p>
            <a:pPr lvl="1"/>
            <a:r>
              <a:rPr lang="en-US" dirty="0"/>
              <a:t>Weak passwords are not accepted</a:t>
            </a:r>
          </a:p>
          <a:p>
            <a:r>
              <a:rPr lang="en-US" dirty="0">
                <a:solidFill>
                  <a:srgbClr val="002060"/>
                </a:solidFill>
              </a:rPr>
              <a:t>Reactive password checking</a:t>
            </a:r>
          </a:p>
          <a:p>
            <a:pPr lvl="1"/>
            <a:r>
              <a:rPr lang="en-US" dirty="0" err="1"/>
              <a:t>SysAdmin</a:t>
            </a:r>
            <a:r>
              <a:rPr lang="en-US" dirty="0"/>
              <a:t> periodically runs password cracking tools to detect weak passwords that must be replaced</a:t>
            </a:r>
          </a:p>
          <a:p>
            <a:r>
              <a:rPr lang="en-US" dirty="0">
                <a:solidFill>
                  <a:srgbClr val="002060"/>
                </a:solidFill>
              </a:rPr>
              <a:t>Computer-generated passwords</a:t>
            </a:r>
          </a:p>
          <a:p>
            <a:pPr lvl="1"/>
            <a:r>
              <a:rPr lang="en-US" dirty="0"/>
              <a:t>Random passwords are strong but difficult to remember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are/do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(Inherence-based)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Biometric - </a:t>
            </a:r>
            <a:r>
              <a:rPr lang="en-US" altLang="en-US" b="1" dirty="0">
                <a:solidFill>
                  <a:schemeClr val="accent2"/>
                </a:solidFill>
              </a:rPr>
              <a:t>“You are your key”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Fingerprint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Handwritten signature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Facial recognition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Speech recognition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Iris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Voice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…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78" y="1245219"/>
            <a:ext cx="2555902" cy="16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ngerprintscan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40" y="2257816"/>
            <a:ext cx="258603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13" y="3080141"/>
            <a:ext cx="32766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02" y="4421578"/>
            <a:ext cx="5184176" cy="204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32" y="464950"/>
            <a:ext cx="9242105" cy="59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have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(Ownership-based)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600203"/>
            <a:ext cx="7764905" cy="4525963"/>
          </a:xfrm>
        </p:spPr>
        <p:txBody>
          <a:bodyPr/>
          <a:lstStyle/>
          <a:p>
            <a:pPr marL="573405" lvl="2"/>
            <a:r>
              <a:rPr lang="en-US" altLang="en-US" b="1" dirty="0"/>
              <a:t>E-Token</a:t>
            </a:r>
            <a:r>
              <a:rPr lang="en-US" altLang="en-US" dirty="0"/>
              <a:t>: </a:t>
            </a:r>
            <a:r>
              <a:rPr lang="en-US" dirty="0"/>
              <a:t>store credentials such as passwords, digital signatures and certificates, and private keys</a:t>
            </a:r>
            <a:endParaRPr lang="en-US" altLang="en-US" dirty="0"/>
          </a:p>
          <a:p>
            <a:pPr marL="573405" lvl="2"/>
            <a:r>
              <a:rPr lang="en-US" altLang="en-US" b="1" dirty="0"/>
              <a:t>RFID</a:t>
            </a:r>
            <a:r>
              <a:rPr lang="en-US" altLang="en-US" dirty="0"/>
              <a:t>: </a:t>
            </a:r>
            <a:r>
              <a:rPr lang="en-US" dirty="0"/>
              <a:t>Integrated circuit(s) with an antenna that can respond to an </a:t>
            </a:r>
            <a:r>
              <a:rPr lang="en-US" dirty="0" err="1"/>
              <a:t>RF</a:t>
            </a:r>
            <a:r>
              <a:rPr lang="en-US" dirty="0"/>
              <a:t> signal with identity information</a:t>
            </a:r>
            <a:endParaRPr lang="en-US" altLang="en-US" dirty="0"/>
          </a:p>
          <a:p>
            <a:pPr marL="573405" lvl="2"/>
            <a:r>
              <a:rPr lang="en-US" altLang="en-US" b="1" dirty="0"/>
              <a:t>Smart card</a:t>
            </a:r>
          </a:p>
          <a:p>
            <a:pPr marL="573405" lvl="2"/>
            <a:r>
              <a:rPr lang="en-US" altLang="en-US" b="1" dirty="0"/>
              <a:t>Digital Certificates </a:t>
            </a:r>
            <a:r>
              <a:rPr lang="en-US" altLang="en-US" dirty="0"/>
              <a:t>(used by Websites to authenticate themselves to customers)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93" y="337279"/>
            <a:ext cx="2504086" cy="165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3" y="337279"/>
            <a:ext cx="1767590" cy="17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3" y="2258517"/>
            <a:ext cx="35814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232785" y="3133725"/>
              <a:ext cx="581025" cy="32194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3232785" y="3133725"/>
                <a:ext cx="58102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670935" y="3241040"/>
              <a:ext cx="240665" cy="2057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3670935" y="3241040"/>
                <a:ext cx="2406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4001135" y="3223260"/>
              <a:ext cx="133985" cy="2413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4001135" y="3223260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4099560" y="3107055"/>
              <a:ext cx="178435" cy="4286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4099560" y="3107055"/>
                <a:ext cx="1784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4304665" y="3249930"/>
              <a:ext cx="1778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4304665" y="32499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4403090" y="3330575"/>
              <a:ext cx="142875" cy="14287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4403090" y="333057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3697605" y="3178810"/>
              <a:ext cx="125095" cy="19621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3697605" y="317881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4876800" y="3169920"/>
              <a:ext cx="178435" cy="46418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4876800" y="3169920"/>
                <a:ext cx="17843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4956810" y="3375025"/>
              <a:ext cx="151765" cy="1428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4956810" y="337502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5090795" y="3286125"/>
              <a:ext cx="419735" cy="25844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5090795" y="3286125"/>
                <a:ext cx="4197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5662295" y="3312795"/>
              <a:ext cx="62865" cy="4908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5662295" y="3312795"/>
                <a:ext cx="6286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5716270" y="3303905"/>
              <a:ext cx="883920" cy="2584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5716270" y="3303905"/>
                <a:ext cx="88392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/>
              <p14:cNvContentPartPr/>
              <p14:nvPr/>
            </p14:nvContentPartPr>
            <p14:xfrm>
              <a:off x="6760845" y="3375025"/>
              <a:ext cx="18415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6760845" y="337502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/>
              <p14:cNvContentPartPr/>
              <p14:nvPr/>
            </p14:nvContentPartPr>
            <p14:xfrm>
              <a:off x="6555740" y="3276600"/>
              <a:ext cx="848360" cy="5003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6555740" y="3276600"/>
                <a:ext cx="848360" cy="5003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One Time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password that change frequently</a:t>
            </a:r>
          </a:p>
          <a:p>
            <a:r>
              <a:rPr lang="en-US" dirty="0"/>
              <a:t>Systems using </a:t>
            </a:r>
            <a:r>
              <a:rPr lang="en-US" dirty="0" err="1"/>
              <a:t>OTPs</a:t>
            </a:r>
            <a:r>
              <a:rPr lang="en-US" dirty="0"/>
              <a:t> generate a unique password on demand that is not reusable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Time-synchronized </a:t>
            </a:r>
            <a:r>
              <a:rPr lang="en-US" dirty="0" err="1"/>
              <a:t>OTP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/>
          <a:stretch>
            <a:fillRect/>
          </a:stretch>
        </p:blipFill>
        <p:spPr bwMode="auto">
          <a:xfrm>
            <a:off x="2143124" y="1178918"/>
            <a:ext cx="8643695" cy="520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Challenge-based </a:t>
            </a:r>
            <a:r>
              <a:rPr lang="en-US" dirty="0" err="1">
                <a:solidFill>
                  <a:srgbClr val="002060"/>
                </a:solidFill>
              </a:rPr>
              <a:t>OTP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Authentication server </a:t>
            </a:r>
            <a:r>
              <a:rPr lang="en-US" dirty="0"/>
              <a:t>displays </a:t>
            </a:r>
            <a:r>
              <a:rPr lang="en-US" dirty="0">
                <a:solidFill>
                  <a:srgbClr val="FF0000"/>
                </a:solidFill>
              </a:rPr>
              <a:t>a challenge </a:t>
            </a:r>
            <a:r>
              <a:rPr lang="en-US" dirty="0"/>
              <a:t>(a random number) to the user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User</a:t>
            </a:r>
            <a:r>
              <a:rPr lang="en-US" dirty="0"/>
              <a:t> then enters the challenge number into the token (executes a special algorithm to generate a password)</a:t>
            </a:r>
          </a:p>
          <a:p>
            <a:pPr>
              <a:spcAft>
                <a:spcPts val="1200"/>
              </a:spcAft>
            </a:pPr>
            <a:r>
              <a:rPr lang="en-US" dirty="0"/>
              <a:t>Because the authentication server has the same algorithm, it can also generate the password and compare it against that entered by the user.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Sign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Multiple applications</a:t>
            </a:r>
            <a:r>
              <a:rPr lang="en-US" dirty="0"/>
              <a:t>, each requires login</a:t>
            </a:r>
          </a:p>
          <a:p>
            <a:pPr>
              <a:spcAft>
                <a:spcPts val="1200"/>
              </a:spcAft>
            </a:pPr>
            <a:r>
              <a:rPr lang="en-US" dirty="0"/>
              <a:t>Provide users with the ability to login only once for usability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Automatically </a:t>
            </a:r>
            <a:r>
              <a:rPr lang="en-US" dirty="0"/>
              <a:t>propagate login to all applications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Single Sign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Advantages</a:t>
            </a:r>
          </a:p>
          <a:p>
            <a:pPr lvl="1"/>
            <a:r>
              <a:rPr lang="en-US" dirty="0"/>
              <a:t>Unified mechanism</a:t>
            </a:r>
          </a:p>
          <a:p>
            <a:pPr lvl="1"/>
            <a:r>
              <a:rPr lang="en-US" dirty="0"/>
              <a:t>One login/password to remember</a:t>
            </a:r>
          </a:p>
          <a:p>
            <a:pPr lvl="1"/>
            <a:r>
              <a:rPr lang="en-US" dirty="0"/>
              <a:t>New applications reuse code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Disadvantages</a:t>
            </a:r>
          </a:p>
          <a:p>
            <a:pPr lvl="1"/>
            <a:r>
              <a:rPr lang="en-US" dirty="0"/>
              <a:t>Can weaken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2" y="1755228"/>
            <a:ext cx="10641724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Authentication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Time Password (</a:t>
            </a:r>
            <a:r>
              <a:rPr lang="en-US" dirty="0" err="1"/>
              <a:t>OTP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Single-Sign-On (</a:t>
            </a:r>
            <a:r>
              <a:rPr lang="en-US" dirty="0" err="1"/>
              <a:t>SSO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Labs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Implementing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Local authentication</a:t>
            </a:r>
          </a:p>
          <a:p>
            <a:pPr>
              <a:spcAft>
                <a:spcPts val="1200"/>
              </a:spcAft>
            </a:pPr>
            <a:r>
              <a:rPr lang="en-US" dirty="0"/>
              <a:t>Network authentication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Radius</a:t>
            </a:r>
          </a:p>
          <a:p>
            <a:r>
              <a:rPr lang="en-US" dirty="0"/>
              <a:t>Kerberos</a:t>
            </a:r>
          </a:p>
          <a:p>
            <a:r>
              <a:rPr lang="en-US" dirty="0" err="1"/>
              <a:t>TACACS</a:t>
            </a:r>
            <a:r>
              <a:rPr lang="en-US" dirty="0"/>
              <a:t>+</a:t>
            </a:r>
          </a:p>
          <a:p>
            <a:r>
              <a:rPr lang="en-US" dirty="0" err="1"/>
              <a:t>LDAP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14880" y="3893185"/>
              <a:ext cx="356870" cy="187325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214880" y="3893185"/>
                <a:ext cx="3568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036570" y="3258820"/>
              <a:ext cx="347980" cy="1428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3036570" y="3258820"/>
                <a:ext cx="3479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081020" y="2482215"/>
              <a:ext cx="419735" cy="2590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3081020" y="2482215"/>
                <a:ext cx="4197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3027680" y="1356995"/>
              <a:ext cx="1285875" cy="7321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3027680" y="1356995"/>
                <a:ext cx="1285875" cy="7321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 and Wireless LANs</a:t>
            </a:r>
          </a:p>
          <a:p>
            <a:r>
              <a:rPr lang="en-US" dirty="0"/>
              <a:t>Radius clients: server, switch, AP</a:t>
            </a:r>
          </a:p>
          <a:p>
            <a:r>
              <a:rPr lang="en-US" dirty="0"/>
              <a:t>Radius server authenticates and authorized the radius client requests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/>
          <a:stretch>
            <a:fillRect/>
          </a:stretch>
        </p:blipFill>
        <p:spPr bwMode="auto">
          <a:xfrm>
            <a:off x="1693889" y="327833"/>
            <a:ext cx="8588817" cy="578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629" y="1390341"/>
            <a:ext cx="10972800" cy="4525963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Password policies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Create an account and test some functionalities: </a:t>
            </a:r>
          </a:p>
          <a:p>
            <a:pPr lvl="1"/>
            <a:r>
              <a:rPr lang="en-US" dirty="0"/>
              <a:t>Minimum the password length</a:t>
            </a:r>
          </a:p>
          <a:p>
            <a:pPr lvl="1"/>
            <a:r>
              <a:rPr lang="en-US" dirty="0"/>
              <a:t>Strong password</a:t>
            </a:r>
          </a:p>
          <a:p>
            <a:pPr lvl="1"/>
            <a:r>
              <a:rPr lang="en-US" dirty="0"/>
              <a:t>Account lockout threshold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WiFi</a:t>
            </a:r>
            <a:r>
              <a:rPr lang="en-US" b="1" dirty="0"/>
              <a:t> User authentication 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pPr lvl="1"/>
            <a:r>
              <a:rPr lang="en-US" dirty="0" err="1"/>
              <a:t>WPA2</a:t>
            </a:r>
            <a:endParaRPr lang="en-US" dirty="0"/>
          </a:p>
          <a:p>
            <a:pPr lvl="1"/>
            <a:r>
              <a:rPr lang="en-US" dirty="0"/>
              <a:t>RADIUS server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Lab. Password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Ubuntu</a:t>
            </a:r>
          </a:p>
          <a:p>
            <a:pPr fontAlgn="base"/>
            <a:r>
              <a:rPr lang="en-US" dirty="0"/>
              <a:t>A strong password should contain:</a:t>
            </a:r>
          </a:p>
          <a:p>
            <a:pPr lvl="1" fontAlgn="base"/>
            <a:r>
              <a:rPr lang="en-US" dirty="0"/>
              <a:t>Upper case letters</a:t>
            </a:r>
          </a:p>
          <a:p>
            <a:pPr lvl="1" fontAlgn="base"/>
            <a:r>
              <a:rPr lang="en-US" dirty="0"/>
              <a:t>Lower case letters</a:t>
            </a:r>
          </a:p>
          <a:p>
            <a:pPr lvl="1" fontAlgn="base"/>
            <a:r>
              <a:rPr lang="en-US" dirty="0"/>
              <a:t>Digits</a:t>
            </a:r>
          </a:p>
          <a:p>
            <a:pPr lvl="1" fontAlgn="base"/>
            <a:r>
              <a:rPr lang="en-US" dirty="0"/>
              <a:t>Symbols</a:t>
            </a:r>
          </a:p>
          <a:p>
            <a:pPr fontAlgn="base"/>
            <a:r>
              <a:rPr lang="en-US" dirty="0"/>
              <a:t>we will use the </a:t>
            </a:r>
            <a:r>
              <a:rPr lang="en-US" dirty="0" err="1"/>
              <a:t>pwquality</a:t>
            </a:r>
            <a:r>
              <a:rPr lang="en-US" dirty="0"/>
              <a:t> module of PAM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8466" y="5656457"/>
            <a:ext cx="7510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$ </a:t>
            </a:r>
            <a:r>
              <a:rPr lang="en-US" sz="2800" dirty="0" err="1">
                <a:solidFill>
                  <a:srgbClr val="7030A0"/>
                </a:solidFill>
              </a:rPr>
              <a:t>sudo</a:t>
            </a:r>
            <a:r>
              <a:rPr lang="en-US" sz="2800" dirty="0">
                <a:solidFill>
                  <a:srgbClr val="7030A0"/>
                </a:solidFill>
              </a:rPr>
              <a:t> apt install </a:t>
            </a:r>
            <a:r>
              <a:rPr lang="en-US" sz="2800" dirty="0" err="1">
                <a:solidFill>
                  <a:srgbClr val="7030A0"/>
                </a:solidFill>
              </a:rPr>
              <a:t>libpam-pwquality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34" y="273506"/>
            <a:ext cx="1152065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Now first copy “/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pam.d</a:t>
            </a:r>
            <a:r>
              <a:rPr lang="en-US" sz="2400" dirty="0"/>
              <a:t>/common-password” file before  configuring any changes.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8" y="756386"/>
            <a:ext cx="10555014" cy="37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5503" y="1284965"/>
            <a:ext cx="9419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$</a:t>
            </a:r>
            <a:r>
              <a:rPr lang="en-US" sz="2400" b="1" dirty="0" err="1">
                <a:solidFill>
                  <a:srgbClr val="7030A0"/>
                </a:solidFill>
              </a:rPr>
              <a:t>sudo</a:t>
            </a:r>
            <a:r>
              <a:rPr lang="en-US" sz="2400" b="1" dirty="0">
                <a:solidFill>
                  <a:srgbClr val="7030A0"/>
                </a:solidFill>
              </a:rPr>
              <a:t> vi /</a:t>
            </a:r>
            <a:r>
              <a:rPr lang="en-US" sz="2400" b="1" dirty="0" err="1">
                <a:solidFill>
                  <a:srgbClr val="7030A0"/>
                </a:solidFill>
              </a:rPr>
              <a:t>etc</a:t>
            </a:r>
            <a:r>
              <a:rPr lang="en-US" sz="2400" b="1" dirty="0">
                <a:solidFill>
                  <a:srgbClr val="7030A0"/>
                </a:solidFill>
              </a:rPr>
              <a:t>/</a:t>
            </a:r>
            <a:r>
              <a:rPr lang="en-US" sz="2400" b="1" dirty="0" err="1">
                <a:solidFill>
                  <a:srgbClr val="7030A0"/>
                </a:solidFill>
              </a:rPr>
              <a:t>pam.d</a:t>
            </a:r>
            <a:r>
              <a:rPr lang="en-US" sz="2400" b="1" dirty="0">
                <a:solidFill>
                  <a:srgbClr val="7030A0"/>
                </a:solidFill>
              </a:rPr>
              <a:t>/common-password</a:t>
            </a:r>
          </a:p>
          <a:p>
            <a:r>
              <a:rPr lang="en-US" sz="2400" dirty="0"/>
              <a:t>($</a:t>
            </a:r>
            <a:r>
              <a:rPr lang="en-US" sz="2400" dirty="0" err="1"/>
              <a:t>sudo</a:t>
            </a:r>
            <a:r>
              <a:rPr lang="en-US" sz="2400" dirty="0"/>
              <a:t>  vi /</a:t>
            </a:r>
            <a:r>
              <a:rPr lang="en-US" sz="2400" dirty="0" err="1"/>
              <a:t>etc</a:t>
            </a:r>
            <a:r>
              <a:rPr lang="en-US" sz="2400" dirty="0"/>
              <a:t>/security/</a:t>
            </a:r>
            <a:r>
              <a:rPr lang="en-US" sz="2400" dirty="0" err="1"/>
              <a:t>pwquality.conf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$</a:t>
            </a:r>
            <a:r>
              <a:rPr lang="en-US" sz="2400" b="1" dirty="0" err="1">
                <a:solidFill>
                  <a:srgbClr val="7030A0"/>
                </a:solidFill>
              </a:rPr>
              <a:t>sudo</a:t>
            </a:r>
            <a:r>
              <a:rPr lang="en-US" sz="2400" b="1" dirty="0">
                <a:solidFill>
                  <a:srgbClr val="7030A0"/>
                </a:solidFill>
              </a:rPr>
              <a:t>  vi  /</a:t>
            </a:r>
            <a:r>
              <a:rPr lang="en-US" sz="2400" b="1" dirty="0" err="1">
                <a:solidFill>
                  <a:srgbClr val="7030A0"/>
                </a:solidFill>
              </a:rPr>
              <a:t>etc</a:t>
            </a:r>
            <a:r>
              <a:rPr lang="en-US" sz="2400" b="1" dirty="0">
                <a:solidFill>
                  <a:srgbClr val="7030A0"/>
                </a:solidFill>
              </a:rPr>
              <a:t>/</a:t>
            </a:r>
            <a:r>
              <a:rPr lang="en-US" sz="2400" b="1" dirty="0" err="1">
                <a:solidFill>
                  <a:srgbClr val="7030A0"/>
                </a:solidFill>
              </a:rPr>
              <a:t>login.defs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554" y="2557042"/>
            <a:ext cx="1148649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password   requisite </a:t>
            </a:r>
            <a:r>
              <a:rPr lang="en-US" sz="2400" dirty="0" err="1"/>
              <a:t>pam_pwquality.so</a:t>
            </a:r>
            <a:r>
              <a:rPr lang="en-US" sz="2400" dirty="0">
                <a:solidFill>
                  <a:srgbClr val="7030A0"/>
                </a:solidFill>
              </a:rPr>
              <a:t> retry=4</a:t>
            </a:r>
            <a:r>
              <a:rPr lang="en-US" sz="2400" dirty="0"/>
              <a:t>  </a:t>
            </a:r>
            <a:r>
              <a:rPr lang="en-US" sz="2400" dirty="0" err="1">
                <a:solidFill>
                  <a:srgbClr val="7030A0"/>
                </a:solidFill>
              </a:rPr>
              <a:t>minlen</a:t>
            </a:r>
            <a:r>
              <a:rPr lang="en-US" sz="2400" dirty="0">
                <a:solidFill>
                  <a:srgbClr val="7030A0"/>
                </a:solidFill>
              </a:rPr>
              <a:t>=9</a:t>
            </a:r>
            <a:r>
              <a:rPr lang="en-US" sz="2400" dirty="0"/>
              <a:t>  </a:t>
            </a:r>
            <a:r>
              <a:rPr lang="en-US" sz="2400" dirty="0" err="1"/>
              <a:t>difok</a:t>
            </a:r>
            <a:r>
              <a:rPr lang="en-US" sz="2400" dirty="0"/>
              <a:t>=4   </a:t>
            </a:r>
            <a:r>
              <a:rPr lang="en-US" sz="2400" dirty="0" err="1">
                <a:solidFill>
                  <a:srgbClr val="FF0000"/>
                </a:solidFill>
              </a:rPr>
              <a:t>lcredit</a:t>
            </a:r>
            <a:r>
              <a:rPr lang="en-US" sz="2400" dirty="0">
                <a:solidFill>
                  <a:srgbClr val="FF0000"/>
                </a:solidFill>
              </a:rPr>
              <a:t>=-2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ucredit</a:t>
            </a:r>
            <a:r>
              <a:rPr lang="en-US" sz="2400" dirty="0">
                <a:solidFill>
                  <a:srgbClr val="FF0000"/>
                </a:solidFill>
              </a:rPr>
              <a:t>=2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 err="1">
                <a:solidFill>
                  <a:srgbClr val="FF0000"/>
                </a:solidFill>
              </a:rPr>
              <a:t>dcredit</a:t>
            </a:r>
            <a:r>
              <a:rPr lang="en-US" sz="2400" dirty="0">
                <a:solidFill>
                  <a:srgbClr val="FF0000"/>
                </a:solidFill>
              </a:rPr>
              <a:t>=-1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FF0000"/>
                </a:solidFill>
              </a:rPr>
              <a:t>ocredit</a:t>
            </a:r>
            <a:r>
              <a:rPr lang="en-US" sz="2400" dirty="0">
                <a:solidFill>
                  <a:srgbClr val="FF0000"/>
                </a:solidFill>
              </a:rPr>
              <a:t>=-1</a:t>
            </a:r>
            <a:r>
              <a:rPr lang="en-US" sz="2400" dirty="0"/>
              <a:t> </a:t>
            </a:r>
            <a:r>
              <a:rPr lang="en-US" sz="2400" dirty="0" err="1"/>
              <a:t>reject_username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enforce_for_root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554" y="3756003"/>
            <a:ext cx="111094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b="1" dirty="0"/>
              <a:t>retry</a:t>
            </a:r>
            <a:r>
              <a:rPr lang="en-US" sz="2000" dirty="0"/>
              <a:t>: No. of consecutive times a user can enter an incorrect password.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minlen</a:t>
            </a:r>
            <a:r>
              <a:rPr lang="en-US" sz="2000" b="1" dirty="0"/>
              <a:t>:</a:t>
            </a:r>
            <a:r>
              <a:rPr lang="en-US" sz="2000" dirty="0"/>
              <a:t> Minimum length of password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difok</a:t>
            </a:r>
            <a:r>
              <a:rPr lang="en-US" sz="2000" b="1" dirty="0"/>
              <a:t>:</a:t>
            </a:r>
            <a:r>
              <a:rPr lang="en-US" sz="2000" dirty="0"/>
              <a:t> No. of character that can be similar to the old password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lcredit</a:t>
            </a:r>
            <a:r>
              <a:rPr lang="en-US" sz="2000" b="1" dirty="0"/>
              <a:t>:</a:t>
            </a:r>
            <a:r>
              <a:rPr lang="en-US" sz="2000" dirty="0"/>
              <a:t> Min No. of lowercase letters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ucredit</a:t>
            </a:r>
            <a:r>
              <a:rPr lang="en-US" sz="2000" b="1" dirty="0"/>
              <a:t>:</a:t>
            </a:r>
            <a:r>
              <a:rPr lang="en-US" sz="2000" dirty="0"/>
              <a:t> Min No. of uppercase letters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dcredit</a:t>
            </a:r>
            <a:r>
              <a:rPr lang="en-US" sz="2000" b="1" dirty="0"/>
              <a:t>:</a:t>
            </a:r>
            <a:r>
              <a:rPr lang="en-US" sz="2000" dirty="0"/>
              <a:t> Min No. of digits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ocredit</a:t>
            </a:r>
            <a:r>
              <a:rPr lang="en-US" sz="2000" b="1" dirty="0"/>
              <a:t>:</a:t>
            </a:r>
            <a:r>
              <a:rPr lang="en-US" sz="2000" dirty="0"/>
              <a:t> Min No. of symbols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reject_username</a:t>
            </a:r>
            <a:r>
              <a:rPr lang="en-US" sz="2000" b="1" dirty="0"/>
              <a:t>:</a:t>
            </a:r>
            <a:r>
              <a:rPr lang="en-US" sz="2000" dirty="0"/>
              <a:t> Rejects the password containing the user name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enforce_for_root</a:t>
            </a:r>
            <a:r>
              <a:rPr lang="en-US" sz="2000" b="1" dirty="0"/>
              <a:t>:</a:t>
            </a:r>
            <a:r>
              <a:rPr lang="en-US" sz="2000" dirty="0"/>
              <a:t> Also enforce the policy for the root user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96303" y="1545021"/>
            <a:ext cx="481500" cy="9402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useradd</a:t>
            </a:r>
            <a:r>
              <a:rPr lang="en-US" dirty="0"/>
              <a:t> </a:t>
            </a:r>
            <a:r>
              <a:rPr lang="en-US" dirty="0" err="1"/>
              <a:t>namlh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err="1"/>
              <a:t>namlh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2160" y="1738859"/>
          <a:ext cx="10979051" cy="455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223500" imgH="4254500" progId="Visio.Drawing.11">
                  <p:embed/>
                </p:oleObj>
              </mc:Choice>
              <mc:Fallback>
                <p:oleObj name="Visio" r:id="rId2" imgW="10223500" imgH="4254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60" y="1738859"/>
                        <a:ext cx="10979051" cy="4557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55430"/>
          </a:xfrm>
        </p:spPr>
        <p:txBody>
          <a:bodyPr>
            <a:normAutofit/>
          </a:bodyPr>
          <a:lstStyle/>
          <a:p>
            <a:r>
              <a:rPr lang="en-US" dirty="0"/>
              <a:t>Authentication is about </a:t>
            </a:r>
            <a:r>
              <a:rPr lang="en-US" dirty="0">
                <a:solidFill>
                  <a:srgbClr val="FF0000"/>
                </a:solidFill>
              </a:rPr>
              <a:t>validating your credentials</a:t>
            </a:r>
            <a:r>
              <a:rPr lang="en-US" dirty="0"/>
              <a:t> such as Username/User ID and password to </a:t>
            </a:r>
            <a:r>
              <a:rPr lang="en-US" dirty="0">
                <a:solidFill>
                  <a:srgbClr val="FF0000"/>
                </a:solidFill>
              </a:rPr>
              <a:t>verify your identity</a:t>
            </a:r>
          </a:p>
          <a:p>
            <a:r>
              <a:rPr lang="en-US" dirty="0"/>
              <a:t>Multiple factors: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Something you know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Something you have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Something you are</a:t>
            </a:r>
          </a:p>
          <a:p>
            <a:r>
              <a:rPr lang="en-US" dirty="0"/>
              <a:t>Implementing authentication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Local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network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25" r="3580" b="13875"/>
          <a:stretch>
            <a:fillRect/>
          </a:stretch>
        </p:blipFill>
        <p:spPr bwMode="auto">
          <a:xfrm>
            <a:off x="2245294" y="696325"/>
            <a:ext cx="8960160" cy="608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4583" y="141017"/>
            <a:ext cx="2844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624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1" y="1557117"/>
            <a:ext cx="6195849" cy="17591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Authentication is about </a:t>
            </a:r>
            <a:r>
              <a:rPr lang="en-US" dirty="0">
                <a:solidFill>
                  <a:srgbClr val="FF0000"/>
                </a:solidFill>
              </a:rPr>
              <a:t>validating your credentials</a:t>
            </a:r>
            <a:r>
              <a:rPr lang="en-US" dirty="0"/>
              <a:t> such as Username/User ID and password to </a:t>
            </a:r>
            <a:r>
              <a:rPr lang="en-US" dirty="0">
                <a:solidFill>
                  <a:srgbClr val="FF0000"/>
                </a:solidFill>
              </a:rPr>
              <a:t>verify your identity</a:t>
            </a:r>
            <a:r>
              <a:rPr lang="en-US" dirty="0"/>
              <a:t>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73" y="3407777"/>
            <a:ext cx="3639947" cy="289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8" y="1320324"/>
            <a:ext cx="2928773" cy="252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402" y="1789395"/>
            <a:ext cx="8213597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Strong authentication is important</a:t>
            </a:r>
          </a:p>
          <a:p>
            <a:pPr marL="400050" lvl="1" indent="0">
              <a:buNone/>
            </a:pPr>
            <a:r>
              <a:rPr lang="en-US" dirty="0"/>
              <a:t>To be properly authenticated, the subject is usually required to provide a second piece to the credential set (i.e., password, passphrase, key, PIN, token etc.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" y="2128344"/>
            <a:ext cx="3978403" cy="190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6" y="4317613"/>
            <a:ext cx="3858036" cy="217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624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Authentication factors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082" y="1505404"/>
            <a:ext cx="627467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Authentication </a:t>
            </a:r>
            <a:r>
              <a:rPr lang="en-US" sz="3200" dirty="0">
                <a:solidFill>
                  <a:srgbClr val="FF0000"/>
                </a:solidFill>
              </a:rPr>
              <a:t>factors</a:t>
            </a:r>
            <a:r>
              <a:rPr lang="en-US" sz="3200" dirty="0"/>
              <a:t> determine the many </a:t>
            </a:r>
            <a:r>
              <a:rPr lang="en-US" sz="3200" dirty="0">
                <a:solidFill>
                  <a:srgbClr val="FF0000"/>
                </a:solidFill>
              </a:rPr>
              <a:t>different elements </a:t>
            </a:r>
            <a:r>
              <a:rPr lang="en-US" sz="3200" dirty="0"/>
              <a:t>the system </a:t>
            </a:r>
            <a:r>
              <a:rPr lang="en-US" sz="3200" dirty="0">
                <a:solidFill>
                  <a:srgbClr val="FF0000"/>
                </a:solidFill>
              </a:rPr>
              <a:t>uses to verify </a:t>
            </a:r>
            <a:r>
              <a:rPr lang="en-US" sz="3200" dirty="0"/>
              <a:t>one’s identity before granting the individual access to anything.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something you know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Something you have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Something you are</a:t>
            </a:r>
          </a:p>
          <a:p>
            <a:endParaRPr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2" y="1878264"/>
            <a:ext cx="2928773" cy="252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340"/>
            <a:ext cx="10972800" cy="939307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Authentication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32" y="1095666"/>
            <a:ext cx="10972800" cy="2783876"/>
          </a:xfrm>
        </p:spPr>
        <p:txBody>
          <a:bodyPr/>
          <a:lstStyle/>
          <a:p>
            <a:r>
              <a:rPr lang="en-US" dirty="0"/>
              <a:t>Based on the security level, </a:t>
            </a:r>
            <a:r>
              <a:rPr lang="en-US" dirty="0">
                <a:solidFill>
                  <a:srgbClr val="FF0000"/>
                </a:solidFill>
              </a:rPr>
              <a:t>authentication factors </a:t>
            </a:r>
            <a:r>
              <a:rPr lang="en-US" dirty="0"/>
              <a:t>can vary from one of the following: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Single- Factor </a:t>
            </a:r>
            <a:r>
              <a:rPr lang="en-US" b="1" dirty="0"/>
              <a:t>Authentication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Two- Factor </a:t>
            </a:r>
            <a:r>
              <a:rPr lang="en-US" b="1" dirty="0"/>
              <a:t>Authentication  (</a:t>
            </a:r>
            <a:r>
              <a:rPr lang="en-US" b="1" dirty="0" err="1"/>
              <a:t>2FA</a:t>
            </a:r>
            <a:r>
              <a:rPr lang="en-US" b="1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Multi- Factor </a:t>
            </a:r>
            <a:r>
              <a:rPr lang="en-US" b="1" dirty="0"/>
              <a:t>Authentication (MFA)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0" y="3978351"/>
            <a:ext cx="6448097" cy="26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11" y="1927591"/>
            <a:ext cx="4289206" cy="16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know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B050"/>
                </a:solidFill>
              </a:rPr>
              <a:t>(Knowledge-based)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88761"/>
            <a:ext cx="11037756" cy="116923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Passwords are the most common form of authentication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553934" y="3267845"/>
            <a:ext cx="5061054" cy="45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a typeface="MS PGothic" panose="020B0600070205080204" pitchFamily="34" charset="-128"/>
              </a:rPr>
              <a:t>Simple Password Authentication</a:t>
            </a:r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4828535" y="4021100"/>
            <a:ext cx="18669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4"/>
          <p:cNvGrpSpPr/>
          <p:nvPr/>
        </p:nvGrpSpPr>
        <p:grpSpPr bwMode="auto">
          <a:xfrm>
            <a:off x="9400535" y="4097300"/>
            <a:ext cx="685800" cy="1676400"/>
            <a:chOff x="768" y="1344"/>
            <a:chExt cx="432" cy="1056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834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768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6962135" y="53165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733535" y="4173500"/>
            <a:ext cx="259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User Name, Password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599935" y="6154700"/>
            <a:ext cx="235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/>
              <a:t>/etc/shadow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know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0340" y="2731878"/>
            <a:ext cx="49913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MS PGothic" panose="020B0600070205080204" pitchFamily="34" charset="-128"/>
              </a:rPr>
              <a:t>Password Verification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166570" y="3059788"/>
            <a:ext cx="21336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547570" y="3288388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Hash Function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14170" y="14453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User-entered Password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092333" y="1597700"/>
            <a:ext cx="1905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Password hash stored on file </a:t>
            </a:r>
            <a:r>
              <a:rPr lang="en-US" sz="1800" i="1"/>
              <a:t>e.g.</a:t>
            </a:r>
            <a:r>
              <a:rPr lang="en-US" sz="1800"/>
              <a:t> /etc/shadow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H1</a:t>
            </a:r>
            <a:endParaRPr lang="en-US" sz="1800"/>
          </a:p>
          <a:p>
            <a:pPr algn="ctr">
              <a:spcBef>
                <a:spcPct val="50000"/>
              </a:spcBef>
            </a:pPr>
            <a:endParaRPr lang="en-US" sz="180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8366970" y="4812388"/>
            <a:ext cx="1371600" cy="1066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233370" y="2145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9"/>
          <p:cNvCxnSpPr>
            <a:cxnSpLocks noChangeShapeType="1"/>
            <a:stCxn id="16" idx="2"/>
            <a:endCxn id="20" idx="1"/>
          </p:cNvCxnSpPr>
          <p:nvPr/>
        </p:nvCxnSpPr>
        <p:spPr bwMode="auto">
          <a:xfrm rot="16200000" flipH="1">
            <a:off x="6842970" y="3821788"/>
            <a:ext cx="914400" cy="2133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1"/>
          <p:cNvCxnSpPr>
            <a:cxnSpLocks noChangeShapeType="1"/>
            <a:stCxn id="20" idx="3"/>
          </p:cNvCxnSpPr>
          <p:nvPr/>
        </p:nvCxnSpPr>
        <p:spPr bwMode="auto">
          <a:xfrm>
            <a:off x="9738570" y="5345788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"/>
          <p:cNvCxnSpPr>
            <a:cxnSpLocks noChangeShapeType="1"/>
            <a:stCxn id="20" idx="2"/>
          </p:cNvCxnSpPr>
          <p:nvPr/>
        </p:nvCxnSpPr>
        <p:spPr bwMode="auto">
          <a:xfrm>
            <a:off x="9052770" y="58791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544770" y="5155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H1==H2?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233370" y="4736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H2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0119570" y="5117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8824170" y="6260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FAIL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9509970" y="48266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Y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9128970" y="58029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</a:t>
            </a:r>
          </a:p>
        </p:txBody>
      </p:sp>
      <p:cxnSp>
        <p:nvCxnSpPr>
          <p:cNvPr id="42" name="Straight Arrow Connector 20"/>
          <p:cNvCxnSpPr>
            <a:cxnSpLocks noChangeShapeType="1"/>
          </p:cNvCxnSpPr>
          <p:nvPr/>
        </p:nvCxnSpPr>
        <p:spPr bwMode="auto">
          <a:xfrm>
            <a:off x="9052770" y="3121700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858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MS PGothic</vt:lpstr>
      <vt:lpstr>Arial</vt:lpstr>
      <vt:lpstr>Calibri</vt:lpstr>
      <vt:lpstr>Wingdings</vt:lpstr>
      <vt:lpstr>Office Theme</vt:lpstr>
      <vt:lpstr>Visio</vt:lpstr>
      <vt:lpstr>Lesson 4.                           Authentication</vt:lpstr>
      <vt:lpstr>Outline</vt:lpstr>
      <vt:lpstr>PowerPoint Presentation</vt:lpstr>
      <vt:lpstr>Introduction</vt:lpstr>
      <vt:lpstr>Introduction</vt:lpstr>
      <vt:lpstr>Authentication factors</vt:lpstr>
      <vt:lpstr>Authentication factors</vt:lpstr>
      <vt:lpstr>Something you know (Knowledge-based)</vt:lpstr>
      <vt:lpstr>Something you know</vt:lpstr>
      <vt:lpstr>Something you know</vt:lpstr>
      <vt:lpstr>Strategies for strong passwords</vt:lpstr>
      <vt:lpstr>Something you are/do (Inherence-based)</vt:lpstr>
      <vt:lpstr>PowerPoint Presentation</vt:lpstr>
      <vt:lpstr>Something you have (Ownership-based)</vt:lpstr>
      <vt:lpstr>One Time Password</vt:lpstr>
      <vt:lpstr>Time-synchronized OTP</vt:lpstr>
      <vt:lpstr>Challenge-based OTP</vt:lpstr>
      <vt:lpstr>Single Sign On</vt:lpstr>
      <vt:lpstr>Single Sign On</vt:lpstr>
      <vt:lpstr>Implementing authentication</vt:lpstr>
      <vt:lpstr>Authentication Server</vt:lpstr>
      <vt:lpstr>RADIUS</vt:lpstr>
      <vt:lpstr>PowerPoint Presentation</vt:lpstr>
      <vt:lpstr>Lab </vt:lpstr>
      <vt:lpstr>Lab. Password Policies</vt:lpstr>
      <vt:lpstr>PowerPoint Presentation</vt:lpstr>
      <vt:lpstr>Verify the configuration</vt:lpstr>
      <vt:lpstr>Network topology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Authentication &amp; Access Control</dc:title>
  <dc:creator>TICT-2018</dc:creator>
  <cp:lastModifiedBy>blht .</cp:lastModifiedBy>
  <cp:revision>102</cp:revision>
  <dcterms:created xsi:type="dcterms:W3CDTF">2019-02-16T04:23:00Z</dcterms:created>
  <dcterms:modified xsi:type="dcterms:W3CDTF">2024-03-05T15:45:28Z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867A44747BD6445789E61638DEBFE00E_12</vt:lpwstr>
  </property>
  <property fmtid="{D5CDD505-2E9C-101B-9397-08002B2CF9AE}" pid="3" name="KSOProductBuildVer">
    <vt:lpwstr>1033-12.2.0.13359</vt:lpwstr>
  </property>
</Properties>
</file>