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8" r:id="rId5"/>
    <p:sldId id="258" r:id="rId6"/>
    <p:sldId id="310" r:id="rId7"/>
    <p:sldId id="259" r:id="rId8"/>
    <p:sldId id="260" r:id="rId9"/>
    <p:sldId id="261" r:id="rId10"/>
    <p:sldId id="262" r:id="rId11"/>
    <p:sldId id="267" r:id="rId12"/>
    <p:sldId id="303" r:id="rId13"/>
    <p:sldId id="304" r:id="rId14"/>
    <p:sldId id="300" r:id="rId15"/>
    <p:sldId id="299" r:id="rId16"/>
    <p:sldId id="297" r:id="rId17"/>
    <p:sldId id="298" r:id="rId18"/>
    <p:sldId id="296" r:id="rId19"/>
    <p:sldId id="319" r:id="rId20"/>
    <p:sldId id="311" r:id="rId21"/>
    <p:sldId id="302" r:id="rId22"/>
    <p:sldId id="312" r:id="rId23"/>
    <p:sldId id="313" r:id="rId24"/>
    <p:sldId id="306" r:id="rId25"/>
    <p:sldId id="289" r:id="rId26"/>
    <p:sldId id="305" r:id="rId27"/>
    <p:sldId id="320" r:id="rId28"/>
    <p:sldId id="32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7" d="100"/>
          <a:sy n="67" d="100"/>
        </p:scale>
        <p:origin x="-5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30T12:11:5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153 298,'-1'4,"0"0,1 2,0-1,-1 2,1-2,0-1,0 1,0-1,0-1,0 0,0 1,-1 0,-1-1,-1 0,0-1,-1-1,0 0,4 5,1-2,0 0,-1-1,0 0,0 0,0 0,0 0,0 1,0-1,1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30T12:11:5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141 519,'0'6,"0"-1,0-2,0 2,1 0,1 1,1-1,-1-2,0 2,-1-2,1 0,-1 0,1 1,-2-1,1 0,-1 1,0 0,-3 0,0 1,-1-2,0 1,-5 2,4-3,-1-1,1 1,1-1,1 0,0-2,3-4,3 0,0 1,0 3,2 1,-2 1,-1 1,1 1,0 0,-2 2,0-1,1 2,-1 0,-1-2,1 2,0-2,-1 3,0-1,0 0,0-2,0 2,0-3,0 0,0 0,0-1,0 0,0 0,0 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68F99AF-42D7-4A07-9943-918696688D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68F99AF-42D7-4A07-9943-918696688D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68F99AF-42D7-4A07-9943-918696688DB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F99AF-42D7-4A07-9943-918696688DB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F99AF-42D7-4A07-9943-918696688DB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68F99AF-42D7-4A07-9943-918696688D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68F99AF-42D7-4A07-9943-918696688D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F99AF-42D7-4A07-9943-918696688DBA}" type="datetimeFigureOut">
              <a:rPr lang="en-US" smtClean="0"/>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E64C1-204F-4435-96EF-B43E4DADB6B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2.xml"/><Relationship Id="rId3"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077" y="654265"/>
            <a:ext cx="11508826" cy="1947042"/>
          </a:xfrm>
        </p:spPr>
        <p:txBody>
          <a:bodyPr>
            <a:noAutofit/>
          </a:bodyPr>
          <a:lstStyle/>
          <a:p>
            <a:pPr algn="l">
              <a:spcBef>
                <a:spcPts val="600"/>
              </a:spcBef>
              <a:spcAft>
                <a:spcPts val="600"/>
              </a:spcAft>
            </a:pPr>
            <a:r>
              <a:rPr lang="en-US" sz="4000" dirty="0" smtClean="0"/>
              <a:t>Lesson 5.</a:t>
            </a:r>
            <a:br>
              <a:rPr lang="en-US" sz="4000" dirty="0" smtClean="0"/>
            </a:br>
            <a:r>
              <a:rPr lang="en-US" sz="4000" dirty="0" smtClean="0"/>
              <a:t>                        </a:t>
            </a:r>
            <a:r>
              <a:rPr lang="en-US" sz="6000" b="1" dirty="0" smtClean="0"/>
              <a:t>Access Control</a:t>
            </a:r>
            <a:endParaRPr lang="en-US" sz="4400" b="1"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1494" y="2870965"/>
            <a:ext cx="6312745" cy="341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13183"/>
          </a:xfrm>
        </p:spPr>
        <p:txBody>
          <a:bodyPr/>
          <a:lstStyle/>
          <a:p>
            <a:r>
              <a:rPr lang="en-US" b="1" dirty="0" smtClean="0"/>
              <a:t>Authorization </a:t>
            </a:r>
            <a:endParaRPr lang="en-US" b="1" dirty="0"/>
          </a:p>
        </p:txBody>
      </p:sp>
      <p:sp>
        <p:nvSpPr>
          <p:cNvPr id="3" name="Content Placeholder 2"/>
          <p:cNvSpPr>
            <a:spLocks noGrp="1"/>
          </p:cNvSpPr>
          <p:nvPr>
            <p:ph idx="1"/>
          </p:nvPr>
        </p:nvSpPr>
        <p:spPr>
          <a:xfrm>
            <a:off x="325811" y="1272209"/>
            <a:ext cx="11466795" cy="5254713"/>
          </a:xfrm>
        </p:spPr>
        <p:txBody>
          <a:bodyPr>
            <a:normAutofit/>
          </a:bodyPr>
          <a:lstStyle/>
          <a:p>
            <a:pPr>
              <a:spcAft>
                <a:spcPts val="1200"/>
              </a:spcAft>
            </a:pPr>
            <a:r>
              <a:rPr lang="en-US" dirty="0" smtClean="0"/>
              <a:t>Determines that the proven identity has some set of characteristics associated with it that </a:t>
            </a:r>
            <a:r>
              <a:rPr lang="en-US" dirty="0" smtClean="0">
                <a:solidFill>
                  <a:srgbClr val="FF0000"/>
                </a:solidFill>
              </a:rPr>
              <a:t>gives it the right to access the requested resources.</a:t>
            </a:r>
            <a:endParaRPr lang="en-US" dirty="0" smtClean="0">
              <a:solidFill>
                <a:srgbClr val="FF0000"/>
              </a:solidFill>
            </a:endParaRPr>
          </a:p>
          <a:p>
            <a:pPr>
              <a:spcAft>
                <a:spcPts val="1200"/>
              </a:spcAft>
            </a:pPr>
            <a:r>
              <a:rPr lang="en-US" dirty="0" smtClean="0">
                <a:solidFill>
                  <a:srgbClr val="FF0000"/>
                </a:solidFill>
              </a:rPr>
              <a:t>Grating access rights </a:t>
            </a:r>
            <a:r>
              <a:rPr lang="en-US" dirty="0" smtClean="0"/>
              <a:t>to </a:t>
            </a:r>
            <a:r>
              <a:rPr lang="en-US" dirty="0" smtClean="0">
                <a:solidFill>
                  <a:srgbClr val="FF0000"/>
                </a:solidFill>
              </a:rPr>
              <a:t>subjects</a:t>
            </a:r>
            <a:r>
              <a:rPr lang="en-US" dirty="0" smtClean="0"/>
              <a:t> should be based on the </a:t>
            </a:r>
            <a:r>
              <a:rPr lang="en-US" dirty="0" smtClean="0">
                <a:solidFill>
                  <a:srgbClr val="FF0000"/>
                </a:solidFill>
              </a:rPr>
              <a:t>level of trust </a:t>
            </a:r>
            <a:r>
              <a:rPr lang="en-US" dirty="0" smtClean="0"/>
              <a:t>a company has in a subject and the subject’s need to know.</a:t>
            </a:r>
            <a:endParaRPr lang="en-US" dirty="0" smtClean="0"/>
          </a:p>
          <a:p>
            <a:pPr>
              <a:spcAft>
                <a:spcPts val="1200"/>
              </a:spcAft>
            </a:pPr>
            <a:r>
              <a:rPr lang="en-US" dirty="0" smtClean="0"/>
              <a:t>Is a </a:t>
            </a:r>
            <a:r>
              <a:rPr lang="en-US" dirty="0" smtClean="0">
                <a:solidFill>
                  <a:srgbClr val="FF0000"/>
                </a:solidFill>
              </a:rPr>
              <a:t>core component of every operating system</a:t>
            </a:r>
            <a:r>
              <a:rPr lang="en-US" dirty="0" smtClean="0"/>
              <a:t> and established whether a user is authorized to access a particular resource and what actions he is permitted to perform on the resource.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8872"/>
            <a:ext cx="10972800" cy="1002369"/>
          </a:xfrm>
        </p:spPr>
        <p:txBody>
          <a:bodyPr/>
          <a:lstStyle/>
          <a:p>
            <a:r>
              <a:rPr lang="en-US" b="1"/>
              <a:t>Authorization </a:t>
            </a:r>
            <a:endParaRPr lang="en-US"/>
          </a:p>
        </p:txBody>
      </p:sp>
      <p:sp>
        <p:nvSpPr>
          <p:cNvPr id="3" name="Content Placeholder 2"/>
          <p:cNvSpPr>
            <a:spLocks noGrp="1"/>
          </p:cNvSpPr>
          <p:nvPr>
            <p:ph idx="1"/>
          </p:nvPr>
        </p:nvSpPr>
        <p:spPr>
          <a:xfrm>
            <a:off x="609600" y="1292773"/>
            <a:ext cx="11356428" cy="5281448"/>
          </a:xfrm>
        </p:spPr>
        <p:txBody>
          <a:bodyPr>
            <a:normAutofit fontScale="85000" lnSpcReduction="20000"/>
          </a:bodyPr>
          <a:lstStyle/>
          <a:p>
            <a:pPr marL="0" indent="0" algn="ctr">
              <a:buNone/>
            </a:pPr>
            <a:r>
              <a:rPr lang="en-US" b="1" smtClean="0">
                <a:solidFill>
                  <a:srgbClr val="002060"/>
                </a:solidFill>
              </a:rPr>
              <a:t>Access criteria can be thought of as:</a:t>
            </a:r>
            <a:endParaRPr lang="en-US" b="1" smtClean="0">
              <a:solidFill>
                <a:srgbClr val="002060"/>
              </a:solidFill>
            </a:endParaRPr>
          </a:p>
          <a:p>
            <a:r>
              <a:rPr lang="en-US" smtClean="0">
                <a:solidFill>
                  <a:srgbClr val="FF0000"/>
                </a:solidFill>
              </a:rPr>
              <a:t>Roles:</a:t>
            </a:r>
            <a:endParaRPr lang="en-US" smtClean="0">
              <a:solidFill>
                <a:srgbClr val="FF0000"/>
              </a:solidFill>
            </a:endParaRPr>
          </a:p>
          <a:p>
            <a:pPr marL="1482725" lvl="1" indent="0">
              <a:buNone/>
            </a:pPr>
            <a:r>
              <a:rPr lang="en-US" smtClean="0"/>
              <a:t>Is an effective way to assign rights to a type of user who performs a certain task (job assignment or function).</a:t>
            </a:r>
            <a:endParaRPr lang="en-US" smtClean="0"/>
          </a:p>
          <a:p>
            <a:r>
              <a:rPr lang="en-US" smtClean="0">
                <a:solidFill>
                  <a:srgbClr val="FF0000"/>
                </a:solidFill>
              </a:rPr>
              <a:t>Groups:</a:t>
            </a:r>
            <a:endParaRPr lang="en-US" smtClean="0">
              <a:solidFill>
                <a:srgbClr val="FF0000"/>
              </a:solidFill>
            </a:endParaRPr>
          </a:p>
          <a:p>
            <a:pPr marL="1482725" lvl="1" indent="0">
              <a:buNone/>
            </a:pPr>
            <a:r>
              <a:rPr lang="en-US" smtClean="0"/>
              <a:t>When </a:t>
            </a:r>
            <a:r>
              <a:rPr lang="en-US"/>
              <a:t>several</a:t>
            </a:r>
            <a:r>
              <a:rPr lang="en-US" smtClean="0"/>
              <a:t> users require same type of access to information and resources</a:t>
            </a:r>
            <a:endParaRPr lang="en-US" smtClean="0"/>
          </a:p>
          <a:p>
            <a:r>
              <a:rPr lang="en-US" smtClean="0">
                <a:solidFill>
                  <a:srgbClr val="FF0000"/>
                </a:solidFill>
              </a:rPr>
              <a:t>Location:</a:t>
            </a:r>
            <a:endParaRPr lang="en-US" smtClean="0">
              <a:solidFill>
                <a:srgbClr val="FF0000"/>
              </a:solidFill>
            </a:endParaRPr>
          </a:p>
          <a:p>
            <a:pPr marL="1608455" lvl="1" indent="0">
              <a:buNone/>
            </a:pPr>
            <a:r>
              <a:rPr lang="en-US" smtClean="0"/>
              <a:t>To restrict unauthorized individuals from being able to get in and reconfigure the server remotely</a:t>
            </a:r>
            <a:r>
              <a:rPr lang="en-US"/>
              <a:t>	</a:t>
            </a:r>
            <a:endParaRPr lang="en-US" smtClean="0"/>
          </a:p>
          <a:p>
            <a:r>
              <a:rPr lang="en-US" smtClean="0">
                <a:solidFill>
                  <a:srgbClr val="FF0000"/>
                </a:solidFill>
              </a:rPr>
              <a:t>Time:</a:t>
            </a:r>
            <a:endParaRPr lang="en-US" smtClean="0">
              <a:solidFill>
                <a:srgbClr val="FF0000"/>
              </a:solidFill>
            </a:endParaRPr>
          </a:p>
          <a:p>
            <a:pPr marL="1482725" lvl="1" indent="0">
              <a:buNone/>
            </a:pPr>
            <a:r>
              <a:rPr lang="en-US" smtClean="0"/>
              <a:t>Restrict the times that certaun actions or services can be accessed</a:t>
            </a:r>
            <a:endParaRPr lang="en-US" smtClean="0"/>
          </a:p>
          <a:p>
            <a:r>
              <a:rPr lang="en-US" smtClean="0">
                <a:solidFill>
                  <a:srgbClr val="FF0000"/>
                </a:solidFill>
              </a:rPr>
              <a:t>Transaction type:</a:t>
            </a:r>
            <a:endParaRPr lang="en-US" smtClean="0">
              <a:solidFill>
                <a:srgbClr val="FF0000"/>
              </a:solidFill>
            </a:endParaRPr>
          </a:p>
          <a:p>
            <a:pPr marL="2806700" lvl="1" indent="0">
              <a:buNone/>
            </a:pPr>
            <a:r>
              <a:rPr lang="en-US" smtClean="0"/>
              <a:t>Can be used to control what data is assesses during certain types of functions and what commends can be carried out on the data</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08"/>
            <a:ext cx="10972800" cy="671293"/>
          </a:xfrm>
        </p:spPr>
        <p:txBody>
          <a:bodyPr>
            <a:noAutofit/>
          </a:bodyPr>
          <a:lstStyle/>
          <a:p>
            <a:r>
              <a:rPr lang="en-US" sz="4800" b="1"/>
              <a:t>Authorization </a:t>
            </a:r>
            <a:endParaRPr lang="en-US" sz="4800"/>
          </a:p>
        </p:txBody>
      </p:sp>
      <p:sp>
        <p:nvSpPr>
          <p:cNvPr id="3" name="Content Placeholder 2"/>
          <p:cNvSpPr>
            <a:spLocks noGrp="1"/>
          </p:cNvSpPr>
          <p:nvPr>
            <p:ph idx="1"/>
          </p:nvPr>
        </p:nvSpPr>
        <p:spPr>
          <a:xfrm>
            <a:off x="278524" y="1040524"/>
            <a:ext cx="9212317" cy="2490951"/>
          </a:xfrm>
        </p:spPr>
        <p:txBody>
          <a:bodyPr>
            <a:normAutofit/>
          </a:bodyPr>
          <a:lstStyle/>
          <a:p>
            <a:r>
              <a:rPr lang="en-US" b="1" smtClean="0">
                <a:solidFill>
                  <a:srgbClr val="7030A0"/>
                </a:solidFill>
              </a:rPr>
              <a:t>Problems in controlling access to assess:</a:t>
            </a:r>
            <a:endParaRPr lang="en-US" b="1" smtClean="0">
              <a:solidFill>
                <a:srgbClr val="7030A0"/>
              </a:solidFill>
            </a:endParaRPr>
          </a:p>
          <a:p>
            <a:pPr lvl="1"/>
            <a:r>
              <a:rPr lang="en-US" sz="2400" smtClean="0"/>
              <a:t>Different levels of users with different levels of access</a:t>
            </a:r>
            <a:endParaRPr lang="en-US" sz="2400" smtClean="0"/>
          </a:p>
          <a:p>
            <a:pPr lvl="1"/>
            <a:r>
              <a:rPr lang="en-US" sz="2400" smtClean="0"/>
              <a:t>Resources may be classified differently</a:t>
            </a:r>
            <a:endParaRPr lang="en-US" sz="2400" smtClean="0"/>
          </a:p>
          <a:p>
            <a:pPr lvl="1"/>
            <a:r>
              <a:rPr lang="en-US" sz="2400" smtClean="0"/>
              <a:t>Diverse identity of data</a:t>
            </a:r>
            <a:endParaRPr lang="en-US" sz="2400" smtClean="0"/>
          </a:p>
          <a:p>
            <a:pPr lvl="1"/>
            <a:r>
              <a:rPr lang="en-US" sz="2400" smtClean="0"/>
              <a:t>Corporate environments keep changing</a:t>
            </a:r>
            <a:endParaRPr lang="en-US" sz="2400" smtClean="0"/>
          </a:p>
        </p:txBody>
      </p:sp>
      <p:sp>
        <p:nvSpPr>
          <p:cNvPr id="4" name="Rectangle 3"/>
          <p:cNvSpPr/>
          <p:nvPr/>
        </p:nvSpPr>
        <p:spPr>
          <a:xfrm>
            <a:off x="2795751" y="3915731"/>
            <a:ext cx="9396249" cy="2739211"/>
          </a:xfrm>
          <a:prstGeom prst="rect">
            <a:avLst/>
          </a:prstGeom>
        </p:spPr>
        <p:txBody>
          <a:bodyPr wrap="square">
            <a:spAutoFit/>
          </a:bodyPr>
          <a:lstStyle/>
          <a:p>
            <a:pPr marL="342900" lvl="0" indent="-342900">
              <a:spcBef>
                <a:spcPct val="20000"/>
              </a:spcBef>
              <a:buFont typeface="Arial" panose="020B0604020202020204" pitchFamily="34" charset="0"/>
              <a:buChar char="•"/>
            </a:pPr>
            <a:r>
              <a:rPr lang="en-US" sz="2800" b="1">
                <a:solidFill>
                  <a:srgbClr val="7030A0"/>
                </a:solidFill>
              </a:rPr>
              <a:t>Solutions that enterprise wide and single sign on solutions</a:t>
            </a:r>
            <a:endParaRPr lang="en-US" sz="2800" b="1">
              <a:solidFill>
                <a:srgbClr val="7030A0"/>
              </a:solidFill>
            </a:endParaRPr>
          </a:p>
          <a:p>
            <a:pPr marL="742950" lvl="1" indent="-285750">
              <a:spcBef>
                <a:spcPct val="20000"/>
              </a:spcBef>
              <a:buFont typeface="Arial" panose="020B0604020202020204" pitchFamily="34" charset="0"/>
              <a:buChar char="–"/>
            </a:pPr>
            <a:r>
              <a:rPr lang="en-US" sz="2400">
                <a:solidFill>
                  <a:prstClr val="black"/>
                </a:solidFill>
              </a:rPr>
              <a:t>User provisioning</a:t>
            </a:r>
            <a:endParaRPr lang="en-US" sz="2400">
              <a:solidFill>
                <a:prstClr val="black"/>
              </a:solidFill>
            </a:endParaRPr>
          </a:p>
          <a:p>
            <a:pPr marL="742950" lvl="1" indent="-285750">
              <a:spcBef>
                <a:spcPct val="20000"/>
              </a:spcBef>
              <a:buFont typeface="Arial" panose="020B0604020202020204" pitchFamily="34" charset="0"/>
              <a:buChar char="–"/>
            </a:pPr>
            <a:r>
              <a:rPr lang="en-US" sz="2400">
                <a:solidFill>
                  <a:prstClr val="black"/>
                </a:solidFill>
              </a:rPr>
              <a:t>Password synchronization and reset</a:t>
            </a:r>
            <a:endParaRPr lang="en-US" sz="2400">
              <a:solidFill>
                <a:prstClr val="black"/>
              </a:solidFill>
            </a:endParaRPr>
          </a:p>
          <a:p>
            <a:pPr marL="742950" lvl="1" indent="-285750">
              <a:spcBef>
                <a:spcPct val="20000"/>
              </a:spcBef>
              <a:buFont typeface="Arial" panose="020B0604020202020204" pitchFamily="34" charset="0"/>
              <a:buChar char="–"/>
            </a:pPr>
            <a:r>
              <a:rPr lang="en-US" sz="2400">
                <a:solidFill>
                  <a:prstClr val="black"/>
                </a:solidFill>
              </a:rPr>
              <a:t>Centralized auditing and reporting</a:t>
            </a:r>
            <a:endParaRPr lang="en-US" sz="2400">
              <a:solidFill>
                <a:prstClr val="black"/>
              </a:solidFill>
            </a:endParaRPr>
          </a:p>
          <a:p>
            <a:pPr marL="742950" lvl="1" indent="-285750">
              <a:spcBef>
                <a:spcPct val="20000"/>
              </a:spcBef>
              <a:buFont typeface="Arial" panose="020B0604020202020204" pitchFamily="34" charset="0"/>
              <a:buChar char="–"/>
            </a:pPr>
            <a:r>
              <a:rPr lang="en-US" sz="2400">
                <a:solidFill>
                  <a:prstClr val="black"/>
                </a:solidFill>
              </a:rPr>
              <a:t>Integrated workflow (increase in productivity)</a:t>
            </a:r>
            <a:endParaRPr lang="en-US" sz="2400">
              <a:solidFill>
                <a:prstClr val="black"/>
              </a:solidFill>
            </a:endParaRPr>
          </a:p>
          <a:p>
            <a:pPr marL="742950" lvl="1" indent="-285750">
              <a:spcBef>
                <a:spcPct val="20000"/>
              </a:spcBef>
              <a:buFont typeface="Arial" panose="020B0604020202020204" pitchFamily="34" charset="0"/>
              <a:buChar char="–"/>
            </a:pPr>
            <a:r>
              <a:rPr lang="en-US" sz="2400">
                <a:solidFill>
                  <a:prstClr val="black"/>
                </a:solidFill>
              </a:rPr>
              <a:t>Regulatory compliance</a:t>
            </a:r>
            <a:endParaRPr lang="en-US" sz="2400">
              <a:solidFill>
                <a:prstClr val="black"/>
              </a:solidFill>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355" y="4248644"/>
            <a:ext cx="2824984" cy="207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4163" y="1288340"/>
            <a:ext cx="3436554" cy="216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813183"/>
          </a:xfrm>
        </p:spPr>
        <p:txBody>
          <a:bodyPr/>
          <a:lstStyle/>
          <a:p>
            <a:r>
              <a:rPr lang="en-US" b="1" smtClean="0">
                <a:solidFill>
                  <a:srgbClr val="FF0000"/>
                </a:solidFill>
              </a:rPr>
              <a:t>Access Control models</a:t>
            </a:r>
            <a:endParaRPr lang="en-US" b="1">
              <a:solidFill>
                <a:srgbClr val="FF0000"/>
              </a:solidFill>
            </a:endParaRPr>
          </a:p>
        </p:txBody>
      </p:sp>
      <p:sp>
        <p:nvSpPr>
          <p:cNvPr id="3" name="Content Placeholder 2"/>
          <p:cNvSpPr>
            <a:spLocks noGrp="1"/>
          </p:cNvSpPr>
          <p:nvPr>
            <p:ph idx="1"/>
          </p:nvPr>
        </p:nvSpPr>
        <p:spPr>
          <a:xfrm>
            <a:off x="299545" y="1135117"/>
            <a:ext cx="11282855" cy="4991049"/>
          </a:xfrm>
        </p:spPr>
        <p:txBody>
          <a:bodyPr>
            <a:normAutofit fontScale="92500" lnSpcReduction="20000"/>
          </a:bodyPr>
          <a:lstStyle/>
          <a:p>
            <a:pPr>
              <a:spcAft>
                <a:spcPts val="1200"/>
              </a:spcAft>
            </a:pPr>
            <a:r>
              <a:rPr lang="en-US" dirty="0"/>
              <a:t>How does someone grant the right level of permission to an individual so that they can perform their duties? </a:t>
            </a:r>
            <a:r>
              <a:rPr lang="en-US" dirty="0">
                <a:solidFill>
                  <a:srgbClr val="7030A0"/>
                </a:solidFill>
              </a:rPr>
              <a:t>Access control models define how permissions are </a:t>
            </a:r>
            <a:r>
              <a:rPr lang="en-US" dirty="0" smtClean="0">
                <a:solidFill>
                  <a:srgbClr val="7030A0"/>
                </a:solidFill>
              </a:rPr>
              <a:t>assigned.</a:t>
            </a:r>
            <a:endParaRPr lang="en-US" dirty="0" smtClean="0">
              <a:solidFill>
                <a:srgbClr val="7030A0"/>
              </a:solidFill>
            </a:endParaRPr>
          </a:p>
          <a:p>
            <a:r>
              <a:rPr lang="en-US" dirty="0" smtClean="0"/>
              <a:t>Access control model </a:t>
            </a:r>
            <a:r>
              <a:rPr lang="en-US" dirty="0" smtClean="0">
                <a:solidFill>
                  <a:srgbClr val="7030A0"/>
                </a:solidFill>
              </a:rPr>
              <a:t>– hardware and software  predefined </a:t>
            </a:r>
            <a:r>
              <a:rPr lang="en-US" i="1" dirty="0" smtClean="0">
                <a:solidFill>
                  <a:srgbClr val="FF0000"/>
                </a:solidFill>
              </a:rPr>
              <a:t>framework</a:t>
            </a:r>
            <a:r>
              <a:rPr lang="en-US" dirty="0" smtClean="0">
                <a:solidFill>
                  <a:srgbClr val="7030A0"/>
                </a:solidFill>
              </a:rPr>
              <a:t> that custodian can use for controlling access</a:t>
            </a:r>
            <a:endParaRPr lang="en-US" dirty="0" smtClean="0">
              <a:solidFill>
                <a:srgbClr val="7030A0"/>
              </a:solidFill>
            </a:endParaRPr>
          </a:p>
          <a:p>
            <a:endParaRPr lang="en-US" sz="1800" dirty="0" smtClean="0"/>
          </a:p>
          <a:p>
            <a:r>
              <a:rPr lang="en-US" dirty="0"/>
              <a:t>Access control models have four flavors:</a:t>
            </a:r>
            <a:endParaRPr lang="en-US" dirty="0"/>
          </a:p>
          <a:p>
            <a:pPr lvl="1"/>
            <a:r>
              <a:rPr lang="en-US" dirty="0">
                <a:solidFill>
                  <a:srgbClr val="7030A0"/>
                </a:solidFill>
              </a:rPr>
              <a:t>Mandatory</a:t>
            </a:r>
            <a:r>
              <a:rPr lang="en-US" dirty="0"/>
              <a:t> </a:t>
            </a:r>
            <a:r>
              <a:rPr lang="en-US" dirty="0" smtClean="0"/>
              <a:t>access control </a:t>
            </a:r>
            <a:r>
              <a:rPr lang="en-US" dirty="0"/>
              <a:t>(MAC)</a:t>
            </a:r>
            <a:endParaRPr lang="en-US" dirty="0"/>
          </a:p>
          <a:p>
            <a:pPr lvl="1"/>
            <a:r>
              <a:rPr lang="en-US" dirty="0" smtClean="0">
                <a:solidFill>
                  <a:srgbClr val="7030A0"/>
                </a:solidFill>
              </a:rPr>
              <a:t>Discretionary</a:t>
            </a:r>
            <a:r>
              <a:rPr lang="en-US" dirty="0" smtClean="0"/>
              <a:t> access control </a:t>
            </a:r>
            <a:r>
              <a:rPr lang="en-US" dirty="0"/>
              <a:t>(DAC)</a:t>
            </a:r>
            <a:endParaRPr lang="en-US" dirty="0"/>
          </a:p>
          <a:p>
            <a:pPr lvl="1"/>
            <a:r>
              <a:rPr lang="en-US" dirty="0">
                <a:solidFill>
                  <a:srgbClr val="7030A0"/>
                </a:solidFill>
              </a:rPr>
              <a:t>Role-Based</a:t>
            </a:r>
            <a:r>
              <a:rPr lang="en-US" dirty="0"/>
              <a:t> </a:t>
            </a:r>
            <a:r>
              <a:rPr lang="en-US" dirty="0" smtClean="0"/>
              <a:t>access control </a:t>
            </a:r>
            <a:endParaRPr lang="en-US" dirty="0" smtClean="0"/>
          </a:p>
          <a:p>
            <a:pPr lvl="1"/>
            <a:r>
              <a:rPr lang="en-US" dirty="0" smtClean="0">
                <a:solidFill>
                  <a:srgbClr val="7030A0"/>
                </a:solidFill>
              </a:rPr>
              <a:t>Rule-Based</a:t>
            </a:r>
            <a:r>
              <a:rPr lang="en-US" dirty="0" smtClean="0"/>
              <a:t> access control</a:t>
            </a:r>
            <a:endParaRPr lang="en-US" dirty="0" smtClean="0"/>
          </a:p>
          <a:p>
            <a:pPr lvl="1"/>
            <a:r>
              <a:rPr lang="en-US" dirty="0" smtClean="0">
                <a:solidFill>
                  <a:srgbClr val="7030A0"/>
                </a:solidFill>
              </a:rPr>
              <a:t>Attribute-based</a:t>
            </a:r>
            <a:r>
              <a:rPr lang="en-US" dirty="0" smtClean="0"/>
              <a:t> access control</a:t>
            </a:r>
            <a:endParaRPr lang="en-US" dirty="0"/>
          </a:p>
          <a:p>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06130" y="3595522"/>
            <a:ext cx="48863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Mandatory Access Control (MAC)</a:t>
            </a:r>
            <a:endParaRPr lang="en-US" b="1">
              <a:solidFill>
                <a:srgbClr val="7030A0"/>
              </a:solidFill>
            </a:endParaRPr>
          </a:p>
        </p:txBody>
      </p:sp>
      <p:sp>
        <p:nvSpPr>
          <p:cNvPr id="3" name="Content Placeholder 2"/>
          <p:cNvSpPr>
            <a:spLocks noGrp="1"/>
          </p:cNvSpPr>
          <p:nvPr>
            <p:ph idx="1"/>
          </p:nvPr>
        </p:nvSpPr>
        <p:spPr/>
        <p:txBody>
          <a:bodyPr/>
          <a:lstStyle/>
          <a:p>
            <a:r>
              <a:rPr lang="en-US" dirty="0" smtClean="0"/>
              <a:t>This is a security model in which </a:t>
            </a:r>
            <a:r>
              <a:rPr lang="en-US" dirty="0" smtClean="0">
                <a:solidFill>
                  <a:srgbClr val="FF0000"/>
                </a:solidFill>
              </a:rPr>
              <a:t>access rights</a:t>
            </a:r>
            <a:r>
              <a:rPr lang="en-US" dirty="0" smtClean="0"/>
              <a:t> are regulated by a </a:t>
            </a:r>
            <a:r>
              <a:rPr lang="en-US" dirty="0" smtClean="0">
                <a:solidFill>
                  <a:srgbClr val="FF0000"/>
                </a:solidFill>
              </a:rPr>
              <a:t>central authority</a:t>
            </a:r>
            <a:r>
              <a:rPr lang="en-US" dirty="0" smtClean="0"/>
              <a:t> based on multiple levels of security.</a:t>
            </a:r>
            <a:endParaRPr lang="en-US" dirty="0" smtClean="0"/>
          </a:p>
          <a:p>
            <a:r>
              <a:rPr lang="en-US" dirty="0" smtClean="0"/>
              <a:t>This </a:t>
            </a:r>
            <a:r>
              <a:rPr lang="en-US" dirty="0"/>
              <a:t>means the </a:t>
            </a:r>
            <a:r>
              <a:rPr lang="en-US" dirty="0">
                <a:solidFill>
                  <a:srgbClr val="7030A0"/>
                </a:solidFill>
              </a:rPr>
              <a:t>end user has no control</a:t>
            </a:r>
            <a:r>
              <a:rPr lang="en-US" dirty="0"/>
              <a:t> over any settings that provide any privileges to anyone.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Discretionary Access Control (</a:t>
            </a:r>
            <a:r>
              <a:rPr lang="en-US" b="1" dirty="0" err="1" smtClean="0">
                <a:solidFill>
                  <a:srgbClr val="7030A0"/>
                </a:solidFill>
              </a:rPr>
              <a:t>DAC</a:t>
            </a:r>
            <a:r>
              <a:rPr lang="en-US" b="1" dirty="0" smtClean="0">
                <a:solidFill>
                  <a:srgbClr val="7030A0"/>
                </a:solidFill>
              </a:rPr>
              <a:t>)</a:t>
            </a:r>
            <a:endParaRPr lang="en-US" b="1" dirty="0">
              <a:solidFill>
                <a:srgbClr val="7030A0"/>
              </a:solidFill>
            </a:endParaRPr>
          </a:p>
        </p:txBody>
      </p:sp>
      <p:sp>
        <p:nvSpPr>
          <p:cNvPr id="3" name="Content Placeholder 2"/>
          <p:cNvSpPr>
            <a:spLocks noGrp="1"/>
          </p:cNvSpPr>
          <p:nvPr>
            <p:ph idx="1"/>
          </p:nvPr>
        </p:nvSpPr>
        <p:spPr>
          <a:xfrm>
            <a:off x="5975131" y="1647500"/>
            <a:ext cx="5954110" cy="4525963"/>
          </a:xfrm>
        </p:spPr>
        <p:txBody>
          <a:bodyPr>
            <a:normAutofit/>
          </a:bodyPr>
          <a:lstStyle/>
          <a:p>
            <a:pPr>
              <a:spcAft>
                <a:spcPts val="1200"/>
              </a:spcAft>
            </a:pPr>
            <a:r>
              <a:rPr lang="en-US" dirty="0" err="1" smtClean="0"/>
              <a:t>DAC</a:t>
            </a:r>
            <a:r>
              <a:rPr lang="en-US" dirty="0" smtClean="0"/>
              <a:t> </a:t>
            </a:r>
            <a:r>
              <a:rPr lang="en-US" dirty="0"/>
              <a:t>allows an </a:t>
            </a:r>
            <a:r>
              <a:rPr lang="en-US" dirty="0">
                <a:solidFill>
                  <a:srgbClr val="7030A0"/>
                </a:solidFill>
              </a:rPr>
              <a:t>individual </a:t>
            </a:r>
            <a:r>
              <a:rPr lang="en-US" dirty="0">
                <a:solidFill>
                  <a:srgbClr val="FF0000"/>
                </a:solidFill>
              </a:rPr>
              <a:t>complete control </a:t>
            </a:r>
            <a:r>
              <a:rPr lang="en-US" dirty="0"/>
              <a:t>over any </a:t>
            </a:r>
            <a:r>
              <a:rPr lang="en-US" dirty="0">
                <a:solidFill>
                  <a:srgbClr val="7030A0"/>
                </a:solidFill>
              </a:rPr>
              <a:t>objects they own </a:t>
            </a:r>
            <a:r>
              <a:rPr lang="en-US" dirty="0"/>
              <a:t>along with the programs associated with those objects.</a:t>
            </a:r>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2606" y="2457449"/>
            <a:ext cx="5659822" cy="233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11"/>
            <a:ext cx="10972800" cy="813183"/>
          </a:xfrm>
        </p:spPr>
        <p:txBody>
          <a:bodyPr/>
          <a:lstStyle/>
          <a:p>
            <a:r>
              <a:rPr lang="en-US" b="1" dirty="0" smtClean="0">
                <a:solidFill>
                  <a:srgbClr val="7030A0"/>
                </a:solidFill>
              </a:rPr>
              <a:t>Role-Based Access Control (</a:t>
            </a:r>
            <a:r>
              <a:rPr lang="en-US" b="1" dirty="0" err="1" smtClean="0">
                <a:solidFill>
                  <a:srgbClr val="7030A0"/>
                </a:solidFill>
              </a:rPr>
              <a:t>RBAC</a:t>
            </a:r>
            <a:r>
              <a:rPr lang="en-US" b="1" dirty="0" smtClean="0">
                <a:solidFill>
                  <a:srgbClr val="7030A0"/>
                </a:solidFill>
              </a:rPr>
              <a:t>)</a:t>
            </a:r>
            <a:endParaRPr lang="en-US" b="1" dirty="0">
              <a:solidFill>
                <a:srgbClr val="7030A0"/>
              </a:solidFill>
            </a:endParaRPr>
          </a:p>
        </p:txBody>
      </p:sp>
      <p:sp>
        <p:nvSpPr>
          <p:cNvPr id="3" name="Content Placeholder 2"/>
          <p:cNvSpPr>
            <a:spLocks noGrp="1"/>
          </p:cNvSpPr>
          <p:nvPr>
            <p:ph idx="1"/>
          </p:nvPr>
        </p:nvSpPr>
        <p:spPr>
          <a:xfrm>
            <a:off x="6448097" y="1537134"/>
            <a:ext cx="5449613" cy="4525963"/>
          </a:xfrm>
        </p:spPr>
        <p:txBody>
          <a:bodyPr>
            <a:normAutofit/>
          </a:bodyPr>
          <a:lstStyle/>
          <a:p>
            <a:pPr>
              <a:spcAft>
                <a:spcPts val="1200"/>
              </a:spcAft>
            </a:pPr>
            <a:r>
              <a:rPr lang="en-US" sz="2800" dirty="0" smtClean="0"/>
              <a:t>Provides </a:t>
            </a:r>
            <a:r>
              <a:rPr lang="en-US" sz="2800" dirty="0"/>
              <a:t>access control based on the </a:t>
            </a:r>
            <a:r>
              <a:rPr lang="en-US" sz="2800" dirty="0">
                <a:solidFill>
                  <a:srgbClr val="FF0000"/>
                </a:solidFill>
              </a:rPr>
              <a:t>position</a:t>
            </a:r>
            <a:r>
              <a:rPr lang="en-US" sz="2800" dirty="0"/>
              <a:t> an individual fills in an organization. </a:t>
            </a:r>
            <a:endParaRPr lang="en-US" sz="2800" dirty="0" smtClean="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250" y="1135121"/>
            <a:ext cx="56197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65835" y="1072060"/>
            <a:ext cx="1008993" cy="496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8828" y="3237483"/>
            <a:ext cx="4759544" cy="267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3779" y="4632215"/>
            <a:ext cx="7015655" cy="1384995"/>
          </a:xfrm>
          <a:prstGeom prst="rect">
            <a:avLst/>
          </a:prstGeom>
        </p:spPr>
        <p:txBody>
          <a:bodyPr wrap="square">
            <a:spAutoFit/>
          </a:bodyPr>
          <a:lstStyle/>
          <a:p>
            <a:pPr marL="342900" lvl="0" indent="-342900">
              <a:spcBef>
                <a:spcPct val="20000"/>
              </a:spcBef>
              <a:spcAft>
                <a:spcPts val="1200"/>
              </a:spcAft>
              <a:buFont typeface="Arial" panose="020B0604020202020204" pitchFamily="34" charset="0"/>
              <a:buChar char="•"/>
            </a:pPr>
            <a:r>
              <a:rPr lang="en-US" sz="2800" dirty="0" smtClean="0">
                <a:solidFill>
                  <a:prstClr val="black"/>
                </a:solidFill>
              </a:rPr>
              <a:t>Restricts access to computer resources based </a:t>
            </a:r>
            <a:r>
              <a:rPr lang="en-US" sz="2800" dirty="0" smtClean="0">
                <a:solidFill>
                  <a:srgbClr val="FF0000"/>
                </a:solidFill>
              </a:rPr>
              <a:t>on individuals or groups </a:t>
            </a:r>
            <a:r>
              <a:rPr lang="en-US" sz="2800" dirty="0" smtClean="0">
                <a:solidFill>
                  <a:prstClr val="black"/>
                </a:solidFill>
              </a:rPr>
              <a:t>with </a:t>
            </a:r>
            <a:r>
              <a:rPr lang="en-US" sz="2800" dirty="0" smtClean="0">
                <a:solidFill>
                  <a:srgbClr val="7030A0"/>
                </a:solidFill>
              </a:rPr>
              <a:t>defined business functions</a:t>
            </a:r>
            <a:r>
              <a:rPr lang="en-US" sz="2800" dirty="0" smtClean="0">
                <a:solidFill>
                  <a:prstClr val="black"/>
                </a:solidFill>
              </a:rPr>
              <a:t>.</a:t>
            </a:r>
            <a:endParaRPr lang="en-US" sz="2800" dirty="0">
              <a:solidFill>
                <a:prstClr val="black"/>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Rule-Based Access Control</a:t>
            </a:r>
            <a:endParaRPr lang="en-US" b="1" dirty="0">
              <a:solidFill>
                <a:srgbClr val="0070C0"/>
              </a:solidFill>
            </a:endParaRPr>
          </a:p>
        </p:txBody>
      </p:sp>
      <p:sp>
        <p:nvSpPr>
          <p:cNvPr id="3" name="Content Placeholder 2"/>
          <p:cNvSpPr>
            <a:spLocks noGrp="1"/>
          </p:cNvSpPr>
          <p:nvPr>
            <p:ph idx="1"/>
          </p:nvPr>
        </p:nvSpPr>
        <p:spPr/>
        <p:txBody>
          <a:bodyPr/>
          <a:lstStyle/>
          <a:p>
            <a:pPr>
              <a:spcAft>
                <a:spcPts val="1200"/>
              </a:spcAft>
            </a:pPr>
            <a:r>
              <a:rPr lang="en-US" dirty="0" smtClean="0"/>
              <a:t>This is a security model in which the system </a:t>
            </a:r>
            <a:r>
              <a:rPr lang="en-US" dirty="0" smtClean="0">
                <a:solidFill>
                  <a:srgbClr val="FF0000"/>
                </a:solidFill>
              </a:rPr>
              <a:t>administrator </a:t>
            </a:r>
            <a:r>
              <a:rPr lang="en-US" dirty="0" smtClean="0">
                <a:solidFill>
                  <a:srgbClr val="7030A0"/>
                </a:solidFill>
              </a:rPr>
              <a:t>defines the rules </a:t>
            </a:r>
            <a:r>
              <a:rPr lang="en-US" dirty="0" smtClean="0"/>
              <a:t>that govern access to resource objects.</a:t>
            </a:r>
            <a:endParaRPr lang="en-US" dirty="0" smtClean="0"/>
          </a:p>
          <a:p>
            <a:pPr>
              <a:spcAft>
                <a:spcPts val="1200"/>
              </a:spcAft>
            </a:pPr>
            <a:r>
              <a:rPr lang="en-US" dirty="0" smtClean="0"/>
              <a:t>These rules are </a:t>
            </a:r>
            <a:r>
              <a:rPr lang="en-US" dirty="0" smtClean="0">
                <a:solidFill>
                  <a:srgbClr val="FF0000"/>
                </a:solidFill>
              </a:rPr>
              <a:t>based on conditions</a:t>
            </a:r>
            <a:r>
              <a:rPr lang="en-US" dirty="0" smtClean="0"/>
              <a:t>, such as time of day or location.</a:t>
            </a:r>
            <a:endParaRPr lang="en-US" dirty="0" smtClean="0"/>
          </a:p>
          <a:p>
            <a:pPr>
              <a:spcAft>
                <a:spcPts val="1200"/>
              </a:spcAft>
            </a:pPr>
            <a:r>
              <a:rPr lang="en-US" dirty="0" smtClean="0"/>
              <a:t>For example: </a:t>
            </a:r>
            <a:r>
              <a:rPr lang="en-US" dirty="0" smtClean="0">
                <a:solidFill>
                  <a:schemeClr val="accent6">
                    <a:lumMod val="75000"/>
                  </a:schemeClr>
                </a:solidFill>
              </a:rPr>
              <a:t>if </a:t>
            </a:r>
            <a:r>
              <a:rPr lang="en-US" dirty="0">
                <a:solidFill>
                  <a:schemeClr val="accent6">
                    <a:lumMod val="75000"/>
                  </a:schemeClr>
                </a:solidFill>
              </a:rPr>
              <a:t>someone is only allowed access to files during certain hours of the day, </a:t>
            </a:r>
            <a:r>
              <a:rPr lang="en-US" dirty="0" smtClean="0">
                <a:solidFill>
                  <a:schemeClr val="accent6">
                    <a:lumMod val="75000"/>
                  </a:schemeClr>
                </a:solidFill>
              </a:rPr>
              <a:t>Rule-Based </a:t>
            </a:r>
            <a:r>
              <a:rPr lang="en-US" dirty="0">
                <a:solidFill>
                  <a:schemeClr val="accent6">
                    <a:lumMod val="75000"/>
                  </a:schemeClr>
                </a:solidFill>
              </a:rPr>
              <a:t>Access Control would be the tool of choice.</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Attribute-based Access Control (ABAC)</a:t>
            </a:r>
            <a:endParaRPr lang="en-US" b="1" dirty="0">
              <a:solidFill>
                <a:srgbClr val="0070C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999413" y="1622931"/>
            <a:ext cx="419258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438" y="1745168"/>
            <a:ext cx="8545551" cy="4525963"/>
          </a:xfrm>
        </p:spPr>
        <p:txBody>
          <a:bodyPr>
            <a:normAutofit/>
          </a:bodyPr>
          <a:lstStyle/>
          <a:p>
            <a:pPr>
              <a:spcAft>
                <a:spcPts val="1200"/>
              </a:spcAft>
            </a:pPr>
            <a:r>
              <a:rPr lang="en-US" altLang="en-US" dirty="0"/>
              <a:t>Define authorizations that express </a:t>
            </a:r>
            <a:r>
              <a:rPr lang="en-US" altLang="en-US" dirty="0">
                <a:solidFill>
                  <a:srgbClr val="FF0000"/>
                </a:solidFill>
              </a:rPr>
              <a:t>conditions on properties </a:t>
            </a:r>
            <a:r>
              <a:rPr lang="en-US" altLang="en-US" dirty="0"/>
              <a:t>of both the </a:t>
            </a:r>
            <a:r>
              <a:rPr lang="en-US" altLang="en-US" dirty="0">
                <a:solidFill>
                  <a:srgbClr val="FF0000"/>
                </a:solidFill>
              </a:rPr>
              <a:t>resource</a:t>
            </a:r>
            <a:r>
              <a:rPr lang="en-US" altLang="en-US" dirty="0"/>
              <a:t> and the </a:t>
            </a:r>
            <a:r>
              <a:rPr lang="en-US" altLang="en-US" dirty="0">
                <a:solidFill>
                  <a:srgbClr val="FF0000"/>
                </a:solidFill>
              </a:rPr>
              <a:t>subject</a:t>
            </a:r>
            <a:endParaRPr lang="en-US" altLang="en-US" dirty="0">
              <a:solidFill>
                <a:srgbClr val="FF0000"/>
              </a:solidFill>
            </a:endParaRPr>
          </a:p>
          <a:p>
            <a:r>
              <a:rPr lang="en-US" altLang="en-US" dirty="0"/>
              <a:t>Types of </a:t>
            </a:r>
            <a:r>
              <a:rPr lang="en-US" altLang="en-US" dirty="0" smtClean="0"/>
              <a:t>attributes</a:t>
            </a:r>
            <a:endParaRPr lang="en-US" altLang="en-US" dirty="0" smtClean="0"/>
          </a:p>
          <a:p>
            <a:pPr lvl="1"/>
            <a:r>
              <a:rPr lang="en-US" altLang="en-US" dirty="0"/>
              <a:t>Subject </a:t>
            </a:r>
            <a:r>
              <a:rPr lang="en-US" altLang="en-US" dirty="0" smtClean="0"/>
              <a:t>attributes: </a:t>
            </a:r>
            <a:r>
              <a:rPr lang="en-US" altLang="en-US" sz="2300" dirty="0" smtClean="0">
                <a:solidFill>
                  <a:srgbClr val="FF0000"/>
                </a:solidFill>
              </a:rPr>
              <a:t>Name, Organization, Job title</a:t>
            </a:r>
            <a:endParaRPr lang="en-US" altLang="en-US" sz="2300" dirty="0">
              <a:solidFill>
                <a:srgbClr val="FF0000"/>
              </a:solidFill>
            </a:endParaRPr>
          </a:p>
          <a:p>
            <a:pPr lvl="1"/>
            <a:r>
              <a:rPr lang="en-US" altLang="en-US" dirty="0"/>
              <a:t>Object </a:t>
            </a:r>
            <a:r>
              <a:rPr lang="en-US" altLang="en-US" dirty="0" smtClean="0"/>
              <a:t>attributes: </a:t>
            </a:r>
            <a:r>
              <a:rPr lang="en-US" altLang="en-US" sz="2300" dirty="0" smtClean="0">
                <a:solidFill>
                  <a:srgbClr val="FF0000"/>
                </a:solidFill>
              </a:rPr>
              <a:t>Title, Author, Date</a:t>
            </a:r>
            <a:endParaRPr lang="en-US" altLang="en-US" sz="2300" dirty="0">
              <a:solidFill>
                <a:srgbClr val="FF0000"/>
              </a:solidFill>
            </a:endParaRPr>
          </a:p>
          <a:p>
            <a:pPr lvl="1"/>
            <a:r>
              <a:rPr lang="en-US" altLang="en-US" dirty="0"/>
              <a:t>Environment </a:t>
            </a:r>
            <a:r>
              <a:rPr lang="en-US" altLang="en-US" dirty="0" smtClean="0"/>
              <a:t>attributes: </a:t>
            </a:r>
            <a:r>
              <a:rPr lang="en-US" altLang="en-US" sz="2300" dirty="0">
                <a:solidFill>
                  <a:srgbClr val="7030A0"/>
                </a:solidFill>
              </a:rPr>
              <a:t>Describe the operational, technical, and even situational environment or context in which the information access </a:t>
            </a:r>
            <a:r>
              <a:rPr lang="en-US" altLang="en-US" sz="2300" dirty="0" smtClean="0">
                <a:solidFill>
                  <a:srgbClr val="7030A0"/>
                </a:solidFill>
              </a:rPr>
              <a:t>occurs: </a:t>
            </a:r>
            <a:r>
              <a:rPr lang="en-US" altLang="en-US" sz="2300" dirty="0">
                <a:solidFill>
                  <a:srgbClr val="7030A0"/>
                </a:solidFill>
              </a:rPr>
              <a:t>Current </a:t>
            </a:r>
            <a:r>
              <a:rPr lang="en-US" altLang="en-US" sz="2300" dirty="0" smtClean="0">
                <a:solidFill>
                  <a:srgbClr val="7030A0"/>
                </a:solidFill>
              </a:rPr>
              <a:t>date, </a:t>
            </a:r>
            <a:r>
              <a:rPr lang="en-US" altLang="en-US" sz="2300" dirty="0">
                <a:solidFill>
                  <a:srgbClr val="7030A0"/>
                </a:solidFill>
              </a:rPr>
              <a:t>Network security </a:t>
            </a:r>
            <a:r>
              <a:rPr lang="en-US" altLang="en-US" sz="2300" dirty="0" smtClean="0">
                <a:solidFill>
                  <a:srgbClr val="7030A0"/>
                </a:solidFill>
              </a:rPr>
              <a:t>level, </a:t>
            </a:r>
            <a:r>
              <a:rPr lang="en-US" altLang="en-US" sz="2300" dirty="0">
                <a:solidFill>
                  <a:srgbClr val="7030A0"/>
                </a:solidFill>
              </a:rPr>
              <a:t>Current virus/hacker activities</a:t>
            </a:r>
            <a:endParaRPr lang="en-US" altLang="en-US" sz="2300" dirty="0">
              <a:solidFill>
                <a:srgbClr val="7030A0"/>
              </a:solidFill>
            </a:endParaRPr>
          </a:p>
          <a:p>
            <a:pPr lvl="1"/>
            <a:endParaRPr lang="en-US" altLang="en-US" dirty="0"/>
          </a:p>
          <a:p>
            <a:pPr lvl="1"/>
            <a:endParaRPr lang="en-US" altLang="en-US" dirty="0"/>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6046"/>
            <a:ext cx="10972800" cy="754062"/>
          </a:xfrm>
        </p:spPr>
        <p:txBody>
          <a:bodyPr>
            <a:normAutofit fontScale="90000"/>
          </a:bodyPr>
          <a:lstStyle/>
          <a:p>
            <a:r>
              <a:rPr lang="en-US" b="1" dirty="0" smtClean="0">
                <a:solidFill>
                  <a:srgbClr val="002060"/>
                </a:solidFill>
              </a:rPr>
              <a:t>Implementing Access Control</a:t>
            </a:r>
            <a:endParaRPr lang="en-US" b="1" dirty="0">
              <a:solidFill>
                <a:srgbClr val="002060"/>
              </a:solidFill>
            </a:endParaRPr>
          </a:p>
        </p:txBody>
      </p:sp>
      <p:sp>
        <p:nvSpPr>
          <p:cNvPr id="3" name="Content Placeholder 2"/>
          <p:cNvSpPr>
            <a:spLocks noGrp="1"/>
          </p:cNvSpPr>
          <p:nvPr>
            <p:ph idx="1"/>
          </p:nvPr>
        </p:nvSpPr>
        <p:spPr>
          <a:xfrm>
            <a:off x="609599" y="1057275"/>
            <a:ext cx="11306175" cy="5557838"/>
          </a:xfrm>
        </p:spPr>
        <p:txBody>
          <a:bodyPr>
            <a:normAutofit/>
          </a:bodyPr>
          <a:lstStyle/>
          <a:p>
            <a:pPr>
              <a:spcAft>
                <a:spcPts val="1200"/>
              </a:spcAft>
            </a:pPr>
            <a:r>
              <a:rPr lang="en-US" sz="2800" dirty="0" smtClean="0"/>
              <a:t>Access control is a process that is integrated into an organization’s IT environment. It can involve identity management and access management systems.</a:t>
            </a:r>
            <a:endParaRPr lang="en-US" sz="2800" dirty="0" smtClean="0"/>
          </a:p>
          <a:p>
            <a:pPr>
              <a:spcAft>
                <a:spcPts val="1200"/>
              </a:spcAft>
            </a:pPr>
            <a:r>
              <a:rPr lang="en-US" sz="2800" dirty="0" smtClean="0"/>
              <a:t>These systems provide access control software, a user database, and management tools for access control policies, auditing and enforcement.</a:t>
            </a:r>
            <a:endParaRPr lang="en-US" sz="2800" dirty="0" smtClean="0"/>
          </a:p>
          <a:p>
            <a:pPr>
              <a:spcAft>
                <a:spcPts val="1200"/>
              </a:spcAft>
            </a:pPr>
            <a:r>
              <a:rPr lang="en-US" sz="2800" dirty="0" smtClean="0"/>
              <a:t>When a user is added to an access management system, system administrators use an automated provisioning system to set up permissions based on access control frameworks, job responsibilities and workflows.</a:t>
            </a:r>
            <a:endParaRPr lang="en-US" sz="2800" dirty="0" smtClean="0">
              <a:solidFill>
                <a:srgbClr val="FF0000"/>
              </a:solidFill>
            </a:endParaRPr>
          </a:p>
          <a:p>
            <a:pPr>
              <a:spcAft>
                <a:spcPts val="1200"/>
              </a:spcAft>
            </a:pPr>
            <a:r>
              <a:rPr lang="en-US" sz="2800" dirty="0" smtClean="0">
                <a:solidFill>
                  <a:srgbClr val="7030A0"/>
                </a:solidFill>
              </a:rPr>
              <a:t>Access control requirement: </a:t>
            </a:r>
            <a:r>
              <a:rPr lang="en-US" sz="2800" b="1" dirty="0" smtClean="0">
                <a:solidFill>
                  <a:srgbClr val="FF0000"/>
                </a:solidFill>
              </a:rPr>
              <a:t>least privilege </a:t>
            </a:r>
            <a:endParaRPr lang="en-US" sz="2800" b="1" dirty="0" smtClean="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Outline</a:t>
            </a:r>
            <a:endParaRPr lang="en-US" b="1" dirty="0">
              <a:solidFill>
                <a:srgbClr val="FF0000"/>
              </a:solidFill>
            </a:endParaRPr>
          </a:p>
        </p:txBody>
      </p:sp>
      <p:sp>
        <p:nvSpPr>
          <p:cNvPr id="3" name="Content Placeholder 2"/>
          <p:cNvSpPr>
            <a:spLocks noGrp="1"/>
          </p:cNvSpPr>
          <p:nvPr>
            <p:ph idx="1"/>
          </p:nvPr>
        </p:nvSpPr>
        <p:spPr>
          <a:xfrm>
            <a:off x="977462" y="1577009"/>
            <a:ext cx="10641724" cy="4518991"/>
          </a:xfrm>
        </p:spPr>
        <p:txBody>
          <a:bodyPr>
            <a:normAutofit lnSpcReduction="10000"/>
          </a:bodyPr>
          <a:lstStyle/>
          <a:p>
            <a:pPr marL="457200" indent="-457200">
              <a:buFont typeface="+mj-lt"/>
              <a:buAutoNum type="arabicPeriod"/>
            </a:pPr>
            <a:r>
              <a:rPr lang="en-US" dirty="0" smtClean="0"/>
              <a:t>Introduction</a:t>
            </a:r>
            <a:endParaRPr lang="en-US" dirty="0" smtClean="0"/>
          </a:p>
          <a:p>
            <a:pPr marL="457200" indent="-457200">
              <a:buFont typeface="+mj-lt"/>
              <a:buAutoNum type="arabicPeriod"/>
            </a:pPr>
            <a:r>
              <a:rPr lang="en-US" dirty="0" smtClean="0"/>
              <a:t>Access control types </a:t>
            </a:r>
            <a:endParaRPr lang="en-US" dirty="0" smtClean="0"/>
          </a:p>
          <a:p>
            <a:pPr marL="457200" indent="-457200">
              <a:buFont typeface="+mj-lt"/>
              <a:buAutoNum type="arabicPeriod"/>
            </a:pPr>
            <a:r>
              <a:rPr lang="en-US" dirty="0" smtClean="0"/>
              <a:t>Access </a:t>
            </a:r>
            <a:r>
              <a:rPr lang="en-US" dirty="0" smtClean="0"/>
              <a:t>control Terminology</a:t>
            </a:r>
            <a:endParaRPr lang="en-US" dirty="0" smtClean="0"/>
          </a:p>
          <a:p>
            <a:pPr marL="457200" indent="-457200">
              <a:buFont typeface="+mj-lt"/>
              <a:buAutoNum type="arabicPeriod"/>
            </a:pPr>
            <a:r>
              <a:rPr lang="en-US" dirty="0" smtClean="0"/>
              <a:t>Access control models</a:t>
            </a:r>
            <a:endParaRPr lang="en-US" dirty="0" smtClean="0"/>
          </a:p>
          <a:p>
            <a:pPr marL="457200" indent="-457200">
              <a:buFont typeface="+mj-lt"/>
              <a:buAutoNum type="arabicPeriod"/>
            </a:pPr>
            <a:r>
              <a:rPr lang="en-US" dirty="0" smtClean="0"/>
              <a:t>Access control matrix</a:t>
            </a:r>
            <a:endParaRPr lang="en-US" dirty="0" smtClean="0"/>
          </a:p>
          <a:p>
            <a:pPr marL="457200" indent="-457200">
              <a:buFont typeface="+mj-lt"/>
              <a:buAutoNum type="arabicPeriod"/>
            </a:pPr>
            <a:r>
              <a:rPr lang="en-US" dirty="0" smtClean="0"/>
              <a:t>Access control monitoring</a:t>
            </a:r>
            <a:endParaRPr lang="en-US" dirty="0" smtClean="0"/>
          </a:p>
          <a:p>
            <a:pPr marL="457200" indent="-457200">
              <a:buFont typeface="+mj-lt"/>
              <a:buAutoNum type="arabicPeriod"/>
            </a:pPr>
            <a:r>
              <a:rPr lang="en-US" dirty="0" smtClean="0"/>
              <a:t>Lab </a:t>
            </a:r>
            <a:endParaRPr lang="en-US" dirty="0" smtClean="0"/>
          </a:p>
          <a:p>
            <a:pPr marL="457200" indent="-457200">
              <a:buFont typeface="+mj-lt"/>
              <a:buAutoNum type="arabicPeriod"/>
            </a:pPr>
            <a:r>
              <a:rPr lang="en-US" dirty="0" smtClean="0"/>
              <a:t>summary</a:t>
            </a:r>
            <a:endParaRPr lang="en-US" dirty="0" smtClean="0"/>
          </a:p>
          <a:p>
            <a:pPr marL="457200" indent="-45720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23541"/>
          </a:xfrm>
        </p:spPr>
        <p:txBody>
          <a:bodyPr/>
          <a:lstStyle/>
          <a:p>
            <a:r>
              <a:rPr lang="en-US" b="1" dirty="0" smtClean="0">
                <a:solidFill>
                  <a:srgbClr val="7030A0"/>
                </a:solidFill>
              </a:rPr>
              <a:t>Access Control Matrix</a:t>
            </a:r>
            <a:endParaRPr lang="en-US" b="1" dirty="0">
              <a:solidFill>
                <a:srgbClr val="7030A0"/>
              </a:solidFill>
            </a:endParaRPr>
          </a:p>
        </p:txBody>
      </p:sp>
      <p:sp>
        <p:nvSpPr>
          <p:cNvPr id="3" name="Content Placeholder 2"/>
          <p:cNvSpPr>
            <a:spLocks noGrp="1"/>
          </p:cNvSpPr>
          <p:nvPr>
            <p:ph idx="1"/>
          </p:nvPr>
        </p:nvSpPr>
        <p:spPr>
          <a:xfrm>
            <a:off x="157164" y="1600203"/>
            <a:ext cx="7015810" cy="4525963"/>
          </a:xfrm>
        </p:spPr>
        <p:txBody>
          <a:bodyPr/>
          <a:lstStyle/>
          <a:p>
            <a:pPr marL="457200" lvl="1"/>
            <a:r>
              <a:rPr lang="en-US" dirty="0" smtClean="0"/>
              <a:t>Is a </a:t>
            </a:r>
            <a:r>
              <a:rPr lang="en-US" dirty="0" smtClean="0">
                <a:solidFill>
                  <a:srgbClr val="FF0000"/>
                </a:solidFill>
              </a:rPr>
              <a:t>table</a:t>
            </a:r>
            <a:r>
              <a:rPr lang="en-US" dirty="0" smtClean="0"/>
              <a:t> of </a:t>
            </a:r>
            <a:r>
              <a:rPr lang="en-US" dirty="0" smtClean="0">
                <a:solidFill>
                  <a:srgbClr val="7030A0"/>
                </a:solidFill>
              </a:rPr>
              <a:t>subjects</a:t>
            </a:r>
            <a:r>
              <a:rPr lang="en-US" dirty="0" smtClean="0"/>
              <a:t> and </a:t>
            </a:r>
            <a:r>
              <a:rPr lang="en-US" dirty="0" smtClean="0">
                <a:solidFill>
                  <a:srgbClr val="7030A0"/>
                </a:solidFill>
              </a:rPr>
              <a:t>objects</a:t>
            </a:r>
            <a:r>
              <a:rPr lang="en-US" dirty="0" smtClean="0"/>
              <a:t> indicating what </a:t>
            </a:r>
            <a:r>
              <a:rPr lang="en-US" dirty="0" smtClean="0">
                <a:solidFill>
                  <a:srgbClr val="7030A0"/>
                </a:solidFill>
              </a:rPr>
              <a:t>actions</a:t>
            </a:r>
            <a:r>
              <a:rPr lang="en-US" dirty="0" smtClean="0"/>
              <a:t> individual subjects can take upon individual objects</a:t>
            </a:r>
            <a:endParaRPr lang="en-US" dirty="0" smtClean="0"/>
          </a:p>
          <a:p>
            <a:pPr lvl="1"/>
            <a:endParaRPr lang="en-US" dirty="0" smtClean="0"/>
          </a:p>
          <a:p>
            <a:pPr marL="514350" lvl="1"/>
            <a:r>
              <a:rPr lang="en-US" dirty="0" smtClean="0"/>
              <a:t>Two types:</a:t>
            </a:r>
            <a:endParaRPr lang="en-US" dirty="0" smtClean="0"/>
          </a:p>
          <a:p>
            <a:pPr lvl="2"/>
            <a:r>
              <a:rPr lang="en-US" sz="2800" dirty="0" smtClean="0"/>
              <a:t>Capability table</a:t>
            </a:r>
            <a:r>
              <a:rPr lang="en-US" dirty="0" smtClean="0"/>
              <a:t> (bound to a subject)</a:t>
            </a:r>
            <a:endParaRPr lang="en-US" dirty="0" smtClean="0"/>
          </a:p>
          <a:p>
            <a:pPr lvl="2"/>
            <a:r>
              <a:rPr lang="en-US" sz="2800" dirty="0" smtClean="0"/>
              <a:t>Access control List</a:t>
            </a:r>
            <a:r>
              <a:rPr lang="en-US" dirty="0" smtClean="0"/>
              <a:t> (bound to an object)  </a:t>
            </a:r>
            <a:endParaRPr 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8118" y="1686910"/>
            <a:ext cx="5392144" cy="3233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58118" y="4477407"/>
            <a:ext cx="2349399" cy="443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1" y="274133"/>
            <a:ext cx="11864897" cy="1584903"/>
          </a:xfrm>
        </p:spPr>
        <p:txBody>
          <a:bodyPr>
            <a:noAutofit/>
          </a:bodyPr>
          <a:lstStyle/>
          <a:p>
            <a:pPr algn="l"/>
            <a:r>
              <a:rPr lang="en-US" sz="2200" b="1" dirty="0" smtClean="0"/>
              <a:t>Ex1: </a:t>
            </a:r>
            <a:r>
              <a:rPr lang="en-US" sz="2300" dirty="0" smtClean="0">
                <a:solidFill>
                  <a:srgbClr val="002060"/>
                </a:solidFill>
              </a:rPr>
              <a:t>Consider </a:t>
            </a:r>
            <a:r>
              <a:rPr lang="en-US" sz="2300" dirty="0">
                <a:solidFill>
                  <a:srgbClr val="002060"/>
                </a:solidFill>
              </a:rPr>
              <a:t>a computer system with three users: </a:t>
            </a:r>
            <a:r>
              <a:rPr lang="en-US" sz="2300" dirty="0">
                <a:solidFill>
                  <a:srgbClr val="FF0000"/>
                </a:solidFill>
              </a:rPr>
              <a:t>Alice</a:t>
            </a:r>
            <a:r>
              <a:rPr lang="en-US" sz="2300" dirty="0">
                <a:solidFill>
                  <a:srgbClr val="002060"/>
                </a:solidFill>
              </a:rPr>
              <a:t>, </a:t>
            </a:r>
            <a:r>
              <a:rPr lang="en-US" sz="2300" dirty="0">
                <a:solidFill>
                  <a:srgbClr val="FF0000"/>
                </a:solidFill>
              </a:rPr>
              <a:t>Bob</a:t>
            </a:r>
            <a:r>
              <a:rPr lang="en-US" sz="2300" dirty="0">
                <a:solidFill>
                  <a:srgbClr val="002060"/>
                </a:solidFill>
              </a:rPr>
              <a:t>, and </a:t>
            </a:r>
            <a:r>
              <a:rPr lang="en-US" sz="2300" dirty="0" err="1">
                <a:solidFill>
                  <a:srgbClr val="FF0000"/>
                </a:solidFill>
              </a:rPr>
              <a:t>Cyndy</a:t>
            </a:r>
            <a:r>
              <a:rPr lang="en-US" sz="2300" dirty="0">
                <a:solidFill>
                  <a:srgbClr val="002060"/>
                </a:solidFill>
              </a:rPr>
              <a:t>. Alice owns the file </a:t>
            </a:r>
            <a:r>
              <a:rPr lang="en-US" sz="2300" b="1" dirty="0" err="1">
                <a:solidFill>
                  <a:srgbClr val="7030A0"/>
                </a:solidFill>
              </a:rPr>
              <a:t>alicerc</a:t>
            </a:r>
            <a:r>
              <a:rPr lang="en-US" sz="2300" dirty="0">
                <a:solidFill>
                  <a:srgbClr val="002060"/>
                </a:solidFill>
              </a:rPr>
              <a:t>, and Bob and </a:t>
            </a:r>
            <a:r>
              <a:rPr lang="en-US" sz="2300" dirty="0" err="1">
                <a:solidFill>
                  <a:srgbClr val="002060"/>
                </a:solidFill>
              </a:rPr>
              <a:t>Cyndy</a:t>
            </a:r>
            <a:r>
              <a:rPr lang="en-US" sz="2300" dirty="0">
                <a:solidFill>
                  <a:srgbClr val="002060"/>
                </a:solidFill>
              </a:rPr>
              <a:t> can read it. </a:t>
            </a:r>
            <a:r>
              <a:rPr lang="en-US" sz="2300" dirty="0" err="1">
                <a:solidFill>
                  <a:srgbClr val="002060"/>
                </a:solidFill>
              </a:rPr>
              <a:t>Cyndy</a:t>
            </a:r>
            <a:r>
              <a:rPr lang="en-US" sz="2300" dirty="0">
                <a:solidFill>
                  <a:srgbClr val="002060"/>
                </a:solidFill>
              </a:rPr>
              <a:t> can read and write the file </a:t>
            </a:r>
            <a:r>
              <a:rPr lang="en-US" sz="2300" b="1" dirty="0" err="1">
                <a:solidFill>
                  <a:srgbClr val="7030A0"/>
                </a:solidFill>
              </a:rPr>
              <a:t>bobrc</a:t>
            </a:r>
            <a:r>
              <a:rPr lang="en-US" sz="2300" dirty="0">
                <a:solidFill>
                  <a:srgbClr val="002060"/>
                </a:solidFill>
              </a:rPr>
              <a:t>, which Bob owns, but Alice can only read it. Only </a:t>
            </a:r>
            <a:r>
              <a:rPr lang="en-US" sz="2300" dirty="0" err="1">
                <a:solidFill>
                  <a:srgbClr val="002060"/>
                </a:solidFill>
              </a:rPr>
              <a:t>Cyndy</a:t>
            </a:r>
            <a:r>
              <a:rPr lang="en-US" sz="2300" dirty="0">
                <a:solidFill>
                  <a:srgbClr val="002060"/>
                </a:solidFill>
              </a:rPr>
              <a:t> can read and write the file </a:t>
            </a:r>
            <a:r>
              <a:rPr lang="en-US" sz="2300" b="1" dirty="0" err="1">
                <a:solidFill>
                  <a:srgbClr val="7030A0"/>
                </a:solidFill>
              </a:rPr>
              <a:t>cyndyrc</a:t>
            </a:r>
            <a:r>
              <a:rPr lang="en-US" sz="2300" dirty="0">
                <a:solidFill>
                  <a:srgbClr val="002060"/>
                </a:solidFill>
              </a:rPr>
              <a:t>, which she owns. Assume that the owner of each of these files can execute it.</a:t>
            </a:r>
            <a:endParaRPr lang="en-US" sz="2300" dirty="0">
              <a:solidFill>
                <a:srgbClr val="002060"/>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9241" y="1691768"/>
            <a:ext cx="4238318" cy="213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514" y="4650057"/>
            <a:ext cx="4263251" cy="213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1083" y="2118303"/>
            <a:ext cx="9909717" cy="4525963"/>
          </a:xfrm>
        </p:spPr>
        <p:txBody>
          <a:bodyPr>
            <a:normAutofit/>
          </a:bodyPr>
          <a:lstStyle/>
          <a:p>
            <a:pPr marL="0" indent="0">
              <a:buNone/>
            </a:pPr>
            <a:r>
              <a:rPr lang="en-US" sz="2400" b="1" dirty="0"/>
              <a:t>a. Create the corresponding access control matrix.</a:t>
            </a:r>
            <a:endParaRPr lang="en-US" b="1" dirty="0" smtClean="0"/>
          </a:p>
          <a:p>
            <a:endParaRPr lang="en-US" b="1" dirty="0"/>
          </a:p>
          <a:p>
            <a:pPr marL="0" indent="0">
              <a:buNone/>
            </a:pPr>
            <a:endParaRPr lang="en-US" b="1" dirty="0"/>
          </a:p>
          <a:p>
            <a:pPr marL="0" indent="0">
              <a:buNone/>
            </a:pPr>
            <a:r>
              <a:rPr lang="en-US" sz="2200" b="1" dirty="0"/>
              <a:t> </a:t>
            </a:r>
            <a:r>
              <a:rPr lang="en-US" sz="2200" b="1" dirty="0" smtClean="0"/>
              <a:t>b. </a:t>
            </a:r>
            <a:r>
              <a:rPr lang="en-US" sz="2200" b="1" dirty="0" err="1" smtClean="0">
                <a:solidFill>
                  <a:srgbClr val="FF0000"/>
                </a:solidFill>
              </a:rPr>
              <a:t>Cyndy</a:t>
            </a:r>
            <a:r>
              <a:rPr lang="en-US" sz="2200" b="1" dirty="0" smtClean="0">
                <a:solidFill>
                  <a:srgbClr val="FF0000"/>
                </a:solidFill>
              </a:rPr>
              <a:t> </a:t>
            </a:r>
            <a:r>
              <a:rPr lang="en-US" sz="2200" b="1" dirty="0"/>
              <a:t>gives </a:t>
            </a:r>
            <a:r>
              <a:rPr lang="en-US" sz="2200" b="1" dirty="0">
                <a:solidFill>
                  <a:srgbClr val="FF0000"/>
                </a:solidFill>
              </a:rPr>
              <a:t>Alice</a:t>
            </a:r>
            <a:r>
              <a:rPr lang="en-US" sz="2200" b="1" dirty="0"/>
              <a:t> permission to read </a:t>
            </a:r>
            <a:r>
              <a:rPr lang="en-US" sz="2200" b="1" dirty="0" err="1">
                <a:solidFill>
                  <a:srgbClr val="7030A0"/>
                </a:solidFill>
              </a:rPr>
              <a:t>cyndyrc</a:t>
            </a:r>
            <a:r>
              <a:rPr lang="en-US" sz="2200" b="1" dirty="0"/>
              <a:t>, and </a:t>
            </a:r>
            <a:r>
              <a:rPr lang="en-US" sz="2200" b="1" dirty="0">
                <a:solidFill>
                  <a:srgbClr val="FF0000"/>
                </a:solidFill>
              </a:rPr>
              <a:t>Alice</a:t>
            </a:r>
            <a:r>
              <a:rPr lang="en-US" sz="2200" b="1" dirty="0"/>
              <a:t> removes </a:t>
            </a:r>
            <a:r>
              <a:rPr lang="en-US" sz="2200" b="1" dirty="0">
                <a:solidFill>
                  <a:srgbClr val="FF0000"/>
                </a:solidFill>
              </a:rPr>
              <a:t>Bob</a:t>
            </a:r>
            <a:r>
              <a:rPr lang="en-US" sz="2200" b="1" dirty="0"/>
              <a:t>’s ability to read </a:t>
            </a:r>
            <a:r>
              <a:rPr lang="en-US" sz="2200" b="1" dirty="0" err="1">
                <a:solidFill>
                  <a:srgbClr val="7030A0"/>
                </a:solidFill>
              </a:rPr>
              <a:t>alicerc</a:t>
            </a:r>
            <a:r>
              <a:rPr lang="en-US" sz="2200" b="1" dirty="0"/>
              <a:t>. Show the new access control matrix.</a:t>
            </a:r>
            <a:endParaRPr lang="en-US" sz="22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3" y="274638"/>
            <a:ext cx="11459737" cy="1143000"/>
          </a:xfrm>
        </p:spPr>
        <p:txBody>
          <a:bodyPr>
            <a:noAutofit/>
          </a:bodyPr>
          <a:lstStyle/>
          <a:p>
            <a:r>
              <a:rPr lang="en-US" sz="2800" dirty="0" smtClean="0"/>
              <a:t>Ex2: </a:t>
            </a:r>
            <a:r>
              <a:rPr lang="en-US" sz="2800" dirty="0" smtClean="0">
                <a:solidFill>
                  <a:srgbClr val="FF0000"/>
                </a:solidFill>
              </a:rPr>
              <a:t>Alice</a:t>
            </a:r>
            <a:r>
              <a:rPr lang="en-US" sz="2800" dirty="0" smtClean="0">
                <a:solidFill>
                  <a:srgbClr val="002060"/>
                </a:solidFill>
              </a:rPr>
              <a:t> </a:t>
            </a:r>
            <a:r>
              <a:rPr lang="en-US" sz="2800" dirty="0">
                <a:solidFill>
                  <a:srgbClr val="002060"/>
                </a:solidFill>
              </a:rPr>
              <a:t>can read and write to the </a:t>
            </a:r>
            <a:r>
              <a:rPr lang="en-US" sz="2800" dirty="0">
                <a:solidFill>
                  <a:srgbClr val="FF0000"/>
                </a:solidFill>
              </a:rPr>
              <a:t>file x</a:t>
            </a:r>
            <a:r>
              <a:rPr lang="en-US" sz="2800" dirty="0">
                <a:solidFill>
                  <a:srgbClr val="002060"/>
                </a:solidFill>
              </a:rPr>
              <a:t>, can read the </a:t>
            </a:r>
            <a:r>
              <a:rPr lang="en-US" sz="2800" dirty="0">
                <a:solidFill>
                  <a:srgbClr val="FF0000"/>
                </a:solidFill>
              </a:rPr>
              <a:t>file y</a:t>
            </a:r>
            <a:r>
              <a:rPr lang="en-US" sz="2800" dirty="0">
                <a:solidFill>
                  <a:srgbClr val="002060"/>
                </a:solidFill>
              </a:rPr>
              <a:t>, and can execute the </a:t>
            </a:r>
            <a:r>
              <a:rPr lang="en-US" sz="2800" dirty="0">
                <a:solidFill>
                  <a:srgbClr val="FF0000"/>
                </a:solidFill>
              </a:rPr>
              <a:t>file z</a:t>
            </a:r>
            <a:r>
              <a:rPr lang="en-US" sz="2800" dirty="0">
                <a:solidFill>
                  <a:srgbClr val="002060"/>
                </a:solidFill>
              </a:rPr>
              <a:t>. </a:t>
            </a:r>
            <a:r>
              <a:rPr lang="en-US" sz="2800" dirty="0">
                <a:solidFill>
                  <a:srgbClr val="FF0000"/>
                </a:solidFill>
              </a:rPr>
              <a:t>Bob</a:t>
            </a:r>
            <a:r>
              <a:rPr lang="en-US" sz="2800" dirty="0">
                <a:solidFill>
                  <a:srgbClr val="002060"/>
                </a:solidFill>
              </a:rPr>
              <a:t> can </a:t>
            </a:r>
            <a:r>
              <a:rPr lang="en-US" sz="2800" dirty="0">
                <a:solidFill>
                  <a:srgbClr val="7030A0"/>
                </a:solidFill>
              </a:rPr>
              <a:t>read x</a:t>
            </a:r>
            <a:r>
              <a:rPr lang="en-US" sz="2800" dirty="0">
                <a:solidFill>
                  <a:srgbClr val="002060"/>
                </a:solidFill>
              </a:rPr>
              <a:t>, can read and </a:t>
            </a:r>
            <a:r>
              <a:rPr lang="en-US" sz="2800" dirty="0">
                <a:solidFill>
                  <a:srgbClr val="7030A0"/>
                </a:solidFill>
              </a:rPr>
              <a:t>write to y</a:t>
            </a:r>
            <a:r>
              <a:rPr lang="en-US" sz="2800" dirty="0">
                <a:solidFill>
                  <a:srgbClr val="002060"/>
                </a:solidFill>
              </a:rPr>
              <a:t>, and cannot </a:t>
            </a:r>
            <a:r>
              <a:rPr lang="en-US" sz="2800" dirty="0">
                <a:solidFill>
                  <a:srgbClr val="7030A0"/>
                </a:solidFill>
              </a:rPr>
              <a:t>access z</a:t>
            </a:r>
            <a:endParaRPr lang="en-US" sz="2800" dirty="0">
              <a:solidFill>
                <a:srgbClr val="7030A0"/>
              </a:solidFill>
            </a:endParaRPr>
          </a:p>
        </p:txBody>
      </p:sp>
      <p:sp>
        <p:nvSpPr>
          <p:cNvPr id="3" name="Content Placeholder 2"/>
          <p:cNvSpPr>
            <a:spLocks noGrp="1"/>
          </p:cNvSpPr>
          <p:nvPr>
            <p:ph idx="1"/>
          </p:nvPr>
        </p:nvSpPr>
        <p:spPr>
          <a:xfrm>
            <a:off x="1981200" y="1600201"/>
            <a:ext cx="8229600" cy="1828800"/>
          </a:xfrm>
        </p:spPr>
        <p:txBody>
          <a:bodyPr>
            <a:normAutofit fontScale="92500"/>
          </a:bodyPr>
          <a:lstStyle/>
          <a:p>
            <a:pPr marL="971550" lvl="1" indent="-514350">
              <a:buFont typeface="+mj-lt"/>
              <a:buAutoNum type="alphaLcParenR"/>
            </a:pPr>
            <a:r>
              <a:rPr lang="en-US" dirty="0"/>
              <a:t>Write a set of </a:t>
            </a:r>
            <a:r>
              <a:rPr lang="en-US" b="1" dirty="0"/>
              <a:t>access control lists </a:t>
            </a:r>
            <a:r>
              <a:rPr lang="en-US" dirty="0"/>
              <a:t>for this situation. Which list is associated with which </a:t>
            </a:r>
            <a:r>
              <a:rPr lang="en-US" dirty="0" smtClean="0"/>
              <a:t>file</a:t>
            </a:r>
            <a:r>
              <a:rPr lang="en-US" dirty="0"/>
              <a:t>? </a:t>
            </a:r>
            <a:endParaRPr lang="en-US" sz="2400" dirty="0"/>
          </a:p>
          <a:p>
            <a:pPr marL="971550" lvl="1" indent="-514350">
              <a:buFont typeface="+mj-lt"/>
              <a:buAutoNum type="alphaLcParenR"/>
            </a:pPr>
            <a:r>
              <a:rPr lang="en-US" dirty="0" smtClean="0"/>
              <a:t>Write </a:t>
            </a:r>
            <a:r>
              <a:rPr lang="en-US" dirty="0"/>
              <a:t>a set of </a:t>
            </a:r>
            <a:r>
              <a:rPr lang="en-US" b="1" dirty="0"/>
              <a:t>capability lists </a:t>
            </a:r>
            <a:r>
              <a:rPr lang="en-US" dirty="0"/>
              <a:t>for this situation. With what is each list associated?</a:t>
            </a:r>
            <a:endParaRPr lang="en-US" dirty="0"/>
          </a:p>
        </p:txBody>
      </p:sp>
      <p:sp>
        <p:nvSpPr>
          <p:cNvPr id="4" name="Rectangle 3"/>
          <p:cNvSpPr/>
          <p:nvPr/>
        </p:nvSpPr>
        <p:spPr>
          <a:xfrm>
            <a:off x="1981200" y="3962401"/>
            <a:ext cx="8458200" cy="2585323"/>
          </a:xfrm>
          <a:prstGeom prst="rect">
            <a:avLst/>
          </a:prstGeom>
        </p:spPr>
        <p:txBody>
          <a:bodyPr wrap="square">
            <a:spAutoFit/>
          </a:bodyPr>
          <a:lstStyle/>
          <a:p>
            <a:r>
              <a:rPr lang="en-US"/>
              <a:t>Set of access control lists. They are object focused so each list is associated with a file.</a:t>
            </a:r>
            <a:endParaRPr lang="en-US"/>
          </a:p>
          <a:p>
            <a:r>
              <a:rPr lang="en-US"/>
              <a:t>ACL(FileX) = Alice: {read, write}, Bob: {read}</a:t>
            </a:r>
            <a:endParaRPr lang="en-US"/>
          </a:p>
          <a:p>
            <a:r>
              <a:rPr lang="en-US"/>
              <a:t>ACL(FileY) = Alice: {read}, Bob: {read, write}</a:t>
            </a:r>
            <a:endParaRPr lang="en-US"/>
          </a:p>
          <a:p>
            <a:r>
              <a:rPr lang="en-US"/>
              <a:t>ACL(FileZ) = Alice: {execute}, Bob: {}</a:t>
            </a:r>
            <a:endParaRPr lang="en-US"/>
          </a:p>
          <a:p>
            <a:br>
              <a:rPr lang="en-US"/>
            </a:br>
            <a:endParaRPr lang="en-US"/>
          </a:p>
          <a:p>
            <a:r>
              <a:rPr lang="en-US"/>
              <a:t>Set of capability lists. They are subject focused, so each list is associated with a user.</a:t>
            </a:r>
            <a:endParaRPr lang="en-US"/>
          </a:p>
          <a:p>
            <a:r>
              <a:rPr lang="en-US"/>
              <a:t>CList(Alice) = FileX: {read, write}, FileY: {read}, FileZ: {execute}</a:t>
            </a:r>
            <a:endParaRPr lang="en-US"/>
          </a:p>
          <a:p>
            <a:r>
              <a:rPr lang="en-US"/>
              <a:t>CList(Bob) = FileX: {read}, FileY: {read, write}, FileZ: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40069"/>
            <a:ext cx="10972800" cy="5234152"/>
          </a:xfrm>
        </p:spPr>
        <p:txBody>
          <a:bodyPr>
            <a:normAutofit lnSpcReduction="10000"/>
          </a:bodyPr>
          <a:lstStyle/>
          <a:p>
            <a:pPr marL="0" indent="0">
              <a:buNone/>
            </a:pPr>
            <a:r>
              <a:rPr lang="en-US" sz="3900" b="1" smtClean="0">
                <a:solidFill>
                  <a:schemeClr val="accent2"/>
                </a:solidFill>
              </a:rPr>
              <a:t>Intrusion detection </a:t>
            </a:r>
            <a:endParaRPr lang="en-US" b="1" smtClean="0">
              <a:solidFill>
                <a:schemeClr val="accent2"/>
              </a:solidFill>
            </a:endParaRPr>
          </a:p>
          <a:p>
            <a:pPr marL="695325" indent="-285750"/>
            <a:r>
              <a:rPr lang="en-US" b="1" smtClean="0">
                <a:solidFill>
                  <a:srgbClr val="0070C0"/>
                </a:solidFill>
              </a:rPr>
              <a:t>Three common components</a:t>
            </a:r>
            <a:endParaRPr lang="en-US" b="1" smtClean="0">
              <a:solidFill>
                <a:srgbClr val="0070C0"/>
              </a:solidFill>
            </a:endParaRPr>
          </a:p>
          <a:p>
            <a:pPr marL="1437005" lvl="1"/>
            <a:r>
              <a:rPr lang="en-US" smtClean="0"/>
              <a:t>Sensors</a:t>
            </a:r>
            <a:endParaRPr lang="en-US" smtClean="0"/>
          </a:p>
          <a:p>
            <a:pPr marL="1437005" lvl="1"/>
            <a:r>
              <a:rPr lang="en-US" smtClean="0"/>
              <a:t>Analyzers</a:t>
            </a:r>
            <a:endParaRPr lang="en-US" smtClean="0"/>
          </a:p>
          <a:p>
            <a:pPr marL="1437005" lvl="1"/>
            <a:r>
              <a:rPr lang="en-US" smtClean="0"/>
              <a:t>Administrator Interfaces</a:t>
            </a:r>
            <a:endParaRPr lang="en-US" smtClean="0"/>
          </a:p>
          <a:p>
            <a:pPr marL="695325" indent="-285750"/>
            <a:r>
              <a:rPr lang="en-US" b="1" smtClean="0">
                <a:solidFill>
                  <a:srgbClr val="0070C0"/>
                </a:solidFill>
              </a:rPr>
              <a:t>Common types</a:t>
            </a:r>
            <a:endParaRPr lang="en-US" b="1" smtClean="0">
              <a:solidFill>
                <a:srgbClr val="0070C0"/>
              </a:solidFill>
            </a:endParaRPr>
          </a:p>
          <a:p>
            <a:pPr marL="1437005" lvl="1"/>
            <a:r>
              <a:rPr lang="en-US" smtClean="0"/>
              <a:t>Intrusion detection</a:t>
            </a:r>
            <a:endParaRPr lang="en-US" smtClean="0"/>
          </a:p>
          <a:p>
            <a:pPr marL="1437005" lvl="1"/>
            <a:r>
              <a:rPr lang="en-US" smtClean="0"/>
              <a:t>Intrusion prevention</a:t>
            </a:r>
            <a:endParaRPr lang="en-US" smtClean="0"/>
          </a:p>
          <a:p>
            <a:pPr marL="1437005" lvl="1"/>
            <a:r>
              <a:rPr lang="en-US" smtClean="0"/>
              <a:t>Honeypots</a:t>
            </a:r>
            <a:endParaRPr lang="en-US" smtClean="0"/>
          </a:p>
          <a:p>
            <a:pPr marL="1437005" lvl="1"/>
            <a:r>
              <a:rPr lang="en-US" smtClean="0"/>
              <a:t>Network sniffers</a:t>
            </a:r>
            <a:endParaRPr lang="en-US"/>
          </a:p>
        </p:txBody>
      </p:sp>
      <p:sp>
        <p:nvSpPr>
          <p:cNvPr id="4" name="Title 1"/>
          <p:cNvSpPr>
            <a:spLocks noGrp="1"/>
          </p:cNvSpPr>
          <p:nvPr>
            <p:ph type="title"/>
          </p:nvPr>
        </p:nvSpPr>
        <p:spPr>
          <a:xfrm>
            <a:off x="641131" y="195808"/>
            <a:ext cx="10972800" cy="923541"/>
          </a:xfrm>
        </p:spPr>
        <p:txBody>
          <a:bodyPr/>
          <a:lstStyle/>
          <a:p>
            <a:r>
              <a:rPr lang="en-US" b="1" smtClean="0">
                <a:solidFill>
                  <a:srgbClr val="7030A0"/>
                </a:solidFill>
              </a:rPr>
              <a:t>Access Control Monitoring</a:t>
            </a:r>
            <a:endParaRPr lang="en-US" b="1">
              <a:solidFill>
                <a:srgbClr val="7030A0"/>
              </a:solidFill>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78496" y="1623846"/>
            <a:ext cx="4135737" cy="436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1187450" y="2660650"/>
              <a:ext cx="179070" cy="955675"/>
            </p14:xfrm>
          </p:contentPart>
        </mc:Choice>
        <mc:Fallback xmlns="">
          <p:pic>
            <p:nvPicPr>
              <p:cNvPr id="2" name="Ink 1"/>
            </p:nvPicPr>
            <p:blipFill>
              <a:blip r:embed="rId3"/>
            </p:blipFill>
            <p:spPr>
              <a:xfrm>
                <a:off x="1187450" y="2660650"/>
                <a:ext cx="179070" cy="95567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Ink 4"/>
              <p14:cNvContentPartPr/>
              <p14:nvPr/>
            </p14:nvContentPartPr>
            <p14:xfrm>
              <a:off x="973455" y="4634230"/>
              <a:ext cx="437515" cy="1875155"/>
            </p14:xfrm>
          </p:contentPart>
        </mc:Choice>
        <mc:Fallback xmlns="">
          <p:pic>
            <p:nvPicPr>
              <p:cNvPr id="5" name="Ink 4"/>
            </p:nvPicPr>
            <p:blipFill>
              <a:blip r:embed="rId5"/>
            </p:blipFill>
            <p:spPr>
              <a:xfrm>
                <a:off x="973455" y="4634230"/>
                <a:ext cx="437515" cy="1875155"/>
              </a:xfrm>
              <a:prstGeom prst="rect"/>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3131"/>
            <a:ext cx="10972800" cy="4723035"/>
          </a:xfrm>
        </p:spPr>
        <p:txBody>
          <a:bodyPr>
            <a:normAutofit lnSpcReduction="10000"/>
          </a:bodyPr>
          <a:lstStyle/>
          <a:p>
            <a:r>
              <a:rPr lang="en-US" b="1" smtClean="0">
                <a:solidFill>
                  <a:srgbClr val="0070C0"/>
                </a:solidFill>
              </a:rPr>
              <a:t>Two main types of Intrusion Detection Systems</a:t>
            </a:r>
            <a:endParaRPr lang="en-US" b="1" smtClean="0">
              <a:solidFill>
                <a:srgbClr val="0070C0"/>
              </a:solidFill>
            </a:endParaRPr>
          </a:p>
          <a:p>
            <a:pPr lvl="1">
              <a:buFont typeface="Wingdings 2" panose="05020102010507070707" pitchFamily="18" charset="2"/>
              <a:buChar char="P"/>
            </a:pPr>
            <a:r>
              <a:rPr lang="en-US" smtClean="0"/>
              <a:t> Network Based (NIDS)</a:t>
            </a:r>
            <a:endParaRPr lang="en-US" smtClean="0"/>
          </a:p>
          <a:p>
            <a:pPr lvl="1">
              <a:buFont typeface="Wingdings 2" panose="05020102010507070707" pitchFamily="18" charset="2"/>
              <a:buChar char="P"/>
            </a:pPr>
            <a:r>
              <a:rPr lang="en-US" smtClean="0"/>
              <a:t> Host Based (HIDS)</a:t>
            </a:r>
            <a:endParaRPr lang="en-US" smtClean="0"/>
          </a:p>
          <a:p>
            <a:pPr marL="457200" lvl="1" indent="0">
              <a:buNone/>
            </a:pPr>
            <a:endParaRPr lang="en-US" smtClean="0"/>
          </a:p>
          <a:p>
            <a:r>
              <a:rPr lang="en-US" b="1" smtClean="0">
                <a:solidFill>
                  <a:srgbClr val="0070C0"/>
                </a:solidFill>
              </a:rPr>
              <a:t>HIDS &amp; NIDS can be</a:t>
            </a:r>
            <a:endParaRPr lang="en-US" b="1" smtClean="0">
              <a:solidFill>
                <a:srgbClr val="0070C0"/>
              </a:solidFill>
            </a:endParaRPr>
          </a:p>
          <a:p>
            <a:pPr lvl="1"/>
            <a:r>
              <a:rPr lang="en-US" smtClean="0"/>
              <a:t>Signature Based</a:t>
            </a:r>
            <a:endParaRPr lang="en-US" smtClean="0"/>
          </a:p>
          <a:p>
            <a:pPr lvl="1"/>
            <a:r>
              <a:rPr lang="en-US" smtClean="0"/>
              <a:t>Statistical Anomaly Based</a:t>
            </a:r>
            <a:endParaRPr lang="en-US" smtClean="0"/>
          </a:p>
          <a:p>
            <a:pPr lvl="2"/>
            <a:r>
              <a:rPr lang="en-US" smtClean="0"/>
              <a:t>Protocol anomaly based</a:t>
            </a:r>
            <a:endParaRPr lang="en-US" smtClean="0"/>
          </a:p>
          <a:p>
            <a:pPr lvl="2"/>
            <a:r>
              <a:rPr lang="en-US" smtClean="0"/>
              <a:t>Traffic anomaly based</a:t>
            </a:r>
            <a:endParaRPr lang="en-US" smtClean="0"/>
          </a:p>
          <a:p>
            <a:pPr lvl="1"/>
            <a:r>
              <a:rPr lang="en-US" smtClean="0"/>
              <a:t>Rule Based</a:t>
            </a:r>
            <a:endParaRPr lang="en-US"/>
          </a:p>
        </p:txBody>
      </p:sp>
      <p:sp>
        <p:nvSpPr>
          <p:cNvPr id="5" name="Title 1"/>
          <p:cNvSpPr>
            <a:spLocks noGrp="1"/>
          </p:cNvSpPr>
          <p:nvPr>
            <p:ph type="title"/>
          </p:nvPr>
        </p:nvSpPr>
        <p:spPr>
          <a:xfrm>
            <a:off x="609600" y="274638"/>
            <a:ext cx="10972800" cy="923541"/>
          </a:xfrm>
        </p:spPr>
        <p:txBody>
          <a:bodyPr/>
          <a:lstStyle/>
          <a:p>
            <a:r>
              <a:rPr lang="en-US" b="1" smtClean="0">
                <a:solidFill>
                  <a:srgbClr val="7030A0"/>
                </a:solidFill>
              </a:rPr>
              <a:t>Access Control Monitoring</a:t>
            </a:r>
            <a:endParaRPr lang="en-US" b="1">
              <a:solidFill>
                <a:srgbClr val="7030A0"/>
              </a:solidFill>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64291" y="2543173"/>
            <a:ext cx="5213459" cy="364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3541"/>
          </a:xfrm>
        </p:spPr>
        <p:txBody>
          <a:bodyPr/>
          <a:lstStyle/>
          <a:p>
            <a:r>
              <a:rPr lang="en-US" b="1" smtClean="0">
                <a:solidFill>
                  <a:srgbClr val="7030A0"/>
                </a:solidFill>
              </a:rPr>
              <a:t>Access Control Monitoring</a:t>
            </a:r>
            <a:endParaRPr lang="en-US" b="1">
              <a:solidFill>
                <a:srgbClr val="7030A0"/>
              </a:solidFill>
            </a:endParaRPr>
          </a:p>
        </p:txBody>
      </p:sp>
      <p:sp>
        <p:nvSpPr>
          <p:cNvPr id="3" name="Content Placeholder 2"/>
          <p:cNvSpPr>
            <a:spLocks noGrp="1"/>
          </p:cNvSpPr>
          <p:nvPr>
            <p:ph idx="1"/>
          </p:nvPr>
        </p:nvSpPr>
        <p:spPr>
          <a:xfrm>
            <a:off x="168153" y="1426782"/>
            <a:ext cx="7824952" cy="5257797"/>
          </a:xfrm>
        </p:spPr>
        <p:txBody>
          <a:bodyPr>
            <a:normAutofit/>
          </a:bodyPr>
          <a:lstStyle/>
          <a:p>
            <a:r>
              <a:rPr lang="en-US" b="1" smtClean="0">
                <a:solidFill>
                  <a:srgbClr val="FF0000"/>
                </a:solidFill>
              </a:rPr>
              <a:t>Intrusion Prevention System</a:t>
            </a:r>
            <a:endParaRPr lang="en-US" b="1" smtClean="0">
              <a:solidFill>
                <a:srgbClr val="FF0000"/>
              </a:solidFill>
            </a:endParaRPr>
          </a:p>
          <a:p>
            <a:pPr lvl="1"/>
            <a:r>
              <a:rPr lang="en-US" sz="2400" smtClean="0"/>
              <a:t>Is a </a:t>
            </a:r>
            <a:r>
              <a:rPr lang="en-US" sz="2400" b="1" smtClean="0">
                <a:solidFill>
                  <a:srgbClr val="0070C0"/>
                </a:solidFill>
              </a:rPr>
              <a:t>preventive and proactive</a:t>
            </a:r>
            <a:r>
              <a:rPr lang="en-US" sz="2400" b="1" smtClean="0"/>
              <a:t> </a:t>
            </a:r>
            <a:r>
              <a:rPr lang="en-US" sz="2400" smtClean="0"/>
              <a:t>technology, IDS is a detectve technology</a:t>
            </a:r>
            <a:endParaRPr lang="en-US" sz="2400" smtClean="0"/>
          </a:p>
          <a:p>
            <a:pPr lvl="1"/>
            <a:r>
              <a:rPr lang="en-US" sz="2400" smtClean="0"/>
              <a:t>Two types: Network Based (NIPS) and Host Based (HIPS)</a:t>
            </a:r>
            <a:endParaRPr lang="en-US" sz="2400" smtClean="0"/>
          </a:p>
          <a:p>
            <a:r>
              <a:rPr lang="en-US" b="1" smtClean="0">
                <a:solidFill>
                  <a:srgbClr val="FF0000"/>
                </a:solidFill>
              </a:rPr>
              <a:t>Honeypots</a:t>
            </a:r>
            <a:endParaRPr lang="en-US" b="1" smtClean="0">
              <a:solidFill>
                <a:srgbClr val="FF0000"/>
              </a:solidFill>
            </a:endParaRPr>
          </a:p>
          <a:p>
            <a:pPr lvl="1"/>
            <a:r>
              <a:rPr lang="en-US" sz="2400" smtClean="0"/>
              <a:t>An attractive offering that hopes to</a:t>
            </a:r>
            <a:r>
              <a:rPr lang="en-US" sz="2400" b="1" smtClean="0">
                <a:solidFill>
                  <a:srgbClr val="0070C0"/>
                </a:solidFill>
              </a:rPr>
              <a:t> lure attackers </a:t>
            </a:r>
            <a:r>
              <a:rPr lang="en-US" sz="2400" smtClean="0"/>
              <a:t>away from critical systems</a:t>
            </a:r>
            <a:endParaRPr lang="en-US" sz="2400" smtClean="0"/>
          </a:p>
          <a:p>
            <a:r>
              <a:rPr lang="en-US" b="1" smtClean="0">
                <a:solidFill>
                  <a:srgbClr val="FF0000"/>
                </a:solidFill>
              </a:rPr>
              <a:t>Network sniffers</a:t>
            </a:r>
            <a:endParaRPr lang="en-US" b="1" smtClean="0">
              <a:solidFill>
                <a:srgbClr val="FF0000"/>
              </a:solidFill>
            </a:endParaRPr>
          </a:p>
          <a:p>
            <a:pPr lvl="1"/>
            <a:r>
              <a:rPr lang="en-US" sz="2400" smtClean="0"/>
              <a:t>A general term for programs or devices that are </a:t>
            </a:r>
            <a:r>
              <a:rPr lang="en-US" sz="2400" b="1" smtClean="0">
                <a:solidFill>
                  <a:srgbClr val="0070C0"/>
                </a:solidFill>
              </a:rPr>
              <a:t>able to examine traffic</a:t>
            </a:r>
            <a:r>
              <a:rPr lang="en-US" sz="2400" smtClean="0"/>
              <a:t> on a LAN segment.</a:t>
            </a:r>
            <a:endParaRPr lang="en-US" sz="240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25104" y="1589032"/>
            <a:ext cx="4232222" cy="264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2744" y="4230112"/>
            <a:ext cx="19621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endParaRPr lang="en-US" dirty="0"/>
          </a:p>
        </p:txBody>
      </p:sp>
      <p:sp>
        <p:nvSpPr>
          <p:cNvPr id="3" name="Content Placeholder 2"/>
          <p:cNvSpPr>
            <a:spLocks noGrp="1"/>
          </p:cNvSpPr>
          <p:nvPr>
            <p:ph idx="1"/>
          </p:nvPr>
        </p:nvSpPr>
        <p:spPr/>
        <p:txBody>
          <a:bodyPr/>
          <a:lstStyle/>
          <a:p>
            <a:r>
              <a:rPr lang="en-US" dirty="0" smtClean="0"/>
              <a:t>Linux: </a:t>
            </a:r>
            <a:r>
              <a:rPr lang="en-US" dirty="0" err="1" smtClean="0">
                <a:solidFill>
                  <a:srgbClr val="7030A0"/>
                </a:solidFill>
              </a:rPr>
              <a:t>chmod</a:t>
            </a:r>
            <a:endParaRPr lang="en-US" dirty="0" smtClean="0">
              <a:solidFill>
                <a:srgbClr val="7030A0"/>
              </a:solidFill>
            </a:endParaRPr>
          </a:p>
          <a:p>
            <a:r>
              <a:rPr lang="en-US" dirty="0" smtClean="0"/>
              <a:t>Windows: </a:t>
            </a:r>
            <a:r>
              <a:rPr lang="en-US" dirty="0" err="1" smtClean="0">
                <a:solidFill>
                  <a:srgbClr val="7030A0"/>
                </a:solidFill>
              </a:rPr>
              <a:t>NTFS</a:t>
            </a:r>
            <a:r>
              <a:rPr lang="en-US" dirty="0" smtClean="0">
                <a:solidFill>
                  <a:srgbClr val="7030A0"/>
                </a:solidFill>
              </a:rPr>
              <a:t> permission</a:t>
            </a:r>
            <a:endParaRPr lang="en-US" dirty="0">
              <a:solidFill>
                <a:srgbClr val="7030A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a:t>
            </a:r>
            <a:endParaRPr lang="en-US" b="1" dirty="0"/>
          </a:p>
        </p:txBody>
      </p:sp>
      <p:sp>
        <p:nvSpPr>
          <p:cNvPr id="3" name="Content Placeholder 2"/>
          <p:cNvSpPr>
            <a:spLocks noGrp="1"/>
          </p:cNvSpPr>
          <p:nvPr>
            <p:ph idx="1"/>
          </p:nvPr>
        </p:nvSpPr>
        <p:spPr/>
        <p:txBody>
          <a:bodyPr/>
          <a:lstStyle/>
          <a:p>
            <a:r>
              <a:rPr lang="en-US" dirty="0" smtClean="0"/>
              <a:t>Access control is a fundamental component of data security.</a:t>
            </a:r>
            <a:endParaRPr lang="en-US" dirty="0" smtClean="0"/>
          </a:p>
          <a:p>
            <a:r>
              <a:rPr lang="en-US" dirty="0" smtClean="0"/>
              <a:t>Access control policy</a:t>
            </a:r>
            <a:endParaRPr lang="en-US" dirty="0" smtClean="0"/>
          </a:p>
          <a:p>
            <a:r>
              <a:rPr lang="en-US" dirty="0" smtClean="0"/>
              <a:t>Access control models</a:t>
            </a:r>
            <a:endParaRPr lang="en-US" dirty="0" smtClean="0"/>
          </a:p>
          <a:p>
            <a:r>
              <a:rPr lang="en-US" dirty="0" smtClean="0"/>
              <a:t>Access control matrix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l="3580" t="4625" r="3580" b="13875"/>
          <a:stretch>
            <a:fillRect/>
          </a:stretch>
        </p:blipFill>
        <p:spPr bwMode="auto">
          <a:xfrm>
            <a:off x="119372" y="785816"/>
            <a:ext cx="8438841" cy="587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4948" y="3409948"/>
            <a:ext cx="2160850" cy="196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798746" y="5545690"/>
            <a:ext cx="4393254" cy="369332"/>
          </a:xfrm>
          <a:prstGeom prst="rect">
            <a:avLst/>
          </a:prstGeom>
        </p:spPr>
        <p:txBody>
          <a:bodyPr wrap="none">
            <a:spAutoFit/>
          </a:bodyPr>
          <a:lstStyle/>
          <a:p>
            <a:r>
              <a:rPr lang="en-US" dirty="0" smtClean="0"/>
              <a:t>Access controls at different levels in a system</a:t>
            </a:r>
            <a:endParaRPr lang="en-US" dirty="0"/>
          </a:p>
        </p:txBody>
      </p:sp>
      <p:sp>
        <p:nvSpPr>
          <p:cNvPr id="5" name="Title 1"/>
          <p:cNvSpPr>
            <a:spLocks noGrp="1"/>
          </p:cNvSpPr>
          <p:nvPr>
            <p:ph type="title"/>
          </p:nvPr>
        </p:nvSpPr>
        <p:spPr>
          <a:xfrm>
            <a:off x="242888" y="85724"/>
            <a:ext cx="11815762" cy="728654"/>
          </a:xfrm>
        </p:spPr>
        <p:txBody>
          <a:bodyPr>
            <a:noAutofit/>
          </a:bodyPr>
          <a:lstStyle/>
          <a:p>
            <a:r>
              <a:rPr lang="en-US" sz="3200" b="1" dirty="0" smtClean="0">
                <a:solidFill>
                  <a:srgbClr val="002060"/>
                </a:solidFill>
              </a:rPr>
              <a:t>Relationship among Access Control and Other security functions</a:t>
            </a:r>
            <a:endParaRPr lang="en-US" sz="3200" b="1"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8" y="274638"/>
            <a:ext cx="11218880" cy="1143000"/>
          </a:xfrm>
        </p:spPr>
        <p:txBody>
          <a:bodyPr/>
          <a:lstStyle/>
          <a:p>
            <a:pPr algn="l"/>
            <a:r>
              <a:rPr lang="en-US" b="1" dirty="0" smtClean="0">
                <a:solidFill>
                  <a:srgbClr val="002060"/>
                </a:solidFill>
              </a:rPr>
              <a:t>Introduction</a:t>
            </a:r>
            <a:endParaRPr lang="en-US" b="1" dirty="0">
              <a:solidFill>
                <a:srgbClr val="002060"/>
              </a:solidFill>
            </a:endParaRPr>
          </a:p>
        </p:txBody>
      </p:sp>
      <p:sp>
        <p:nvSpPr>
          <p:cNvPr id="3" name="Content Placeholder 2"/>
          <p:cNvSpPr>
            <a:spLocks noGrp="1"/>
          </p:cNvSpPr>
          <p:nvPr>
            <p:ph idx="1"/>
          </p:nvPr>
        </p:nvSpPr>
        <p:spPr>
          <a:xfrm>
            <a:off x="5060721" y="470850"/>
            <a:ext cx="6968357" cy="6001388"/>
          </a:xfrm>
        </p:spPr>
        <p:txBody>
          <a:bodyPr>
            <a:normAutofit/>
          </a:bodyPr>
          <a:lstStyle/>
          <a:p>
            <a:pPr>
              <a:lnSpc>
                <a:spcPct val="114000"/>
              </a:lnSpc>
              <a:spcAft>
                <a:spcPts val="600"/>
              </a:spcAft>
            </a:pPr>
            <a:r>
              <a:rPr lang="en-US" sz="2400" b="1" dirty="0" smtClean="0"/>
              <a:t>Access control </a:t>
            </a:r>
            <a:r>
              <a:rPr lang="en-US" sz="2400" dirty="0" smtClean="0"/>
              <a:t>is the collection of mechanisms that permits managers of a system to exercise a directing or restraining influence over the behavior, use, and content of a system. </a:t>
            </a:r>
            <a:endParaRPr lang="en-US" sz="2400" dirty="0"/>
          </a:p>
          <a:p>
            <a:pPr>
              <a:lnSpc>
                <a:spcPct val="114000"/>
              </a:lnSpc>
              <a:spcAft>
                <a:spcPts val="600"/>
              </a:spcAft>
            </a:pPr>
            <a:r>
              <a:rPr lang="en-US" sz="2400" dirty="0" smtClean="0"/>
              <a:t>It permits management to specify </a:t>
            </a:r>
            <a:r>
              <a:rPr lang="en-US" sz="2400" b="1" dirty="0" smtClean="0"/>
              <a:t>what users can do</a:t>
            </a:r>
            <a:r>
              <a:rPr lang="en-US" sz="2400" dirty="0" smtClean="0"/>
              <a:t>, </a:t>
            </a:r>
            <a:r>
              <a:rPr lang="en-US" sz="2400" b="1" dirty="0" smtClean="0"/>
              <a:t>which resources they can acces</a:t>
            </a:r>
            <a:r>
              <a:rPr lang="en-US" sz="2400" dirty="0" smtClean="0"/>
              <a:t>s, and </a:t>
            </a:r>
            <a:r>
              <a:rPr lang="en-US" sz="2400" b="1" dirty="0" smtClean="0"/>
              <a:t>what operations they can perform on a system</a:t>
            </a:r>
            <a:r>
              <a:rPr lang="en-US" sz="2400" dirty="0" smtClean="0"/>
              <a:t>.</a:t>
            </a:r>
            <a:endParaRPr lang="en-US" sz="2400" dirty="0" smtClean="0"/>
          </a:p>
          <a:p>
            <a:pPr>
              <a:lnSpc>
                <a:spcPct val="114000"/>
              </a:lnSpc>
              <a:spcAft>
                <a:spcPts val="600"/>
              </a:spcAft>
            </a:pPr>
            <a:r>
              <a:rPr lang="en-US" sz="2400" dirty="0" smtClean="0">
                <a:solidFill>
                  <a:srgbClr val="FF0000"/>
                </a:solidFill>
              </a:rPr>
              <a:t>The goal</a:t>
            </a:r>
            <a:r>
              <a:rPr lang="en-US" sz="2400" dirty="0" smtClean="0"/>
              <a:t> of access control is to </a:t>
            </a:r>
            <a:r>
              <a:rPr lang="en-US" sz="2400" dirty="0" smtClean="0">
                <a:solidFill>
                  <a:srgbClr val="FF0000"/>
                </a:solidFill>
              </a:rPr>
              <a:t>minimize the security risks </a:t>
            </a:r>
            <a:r>
              <a:rPr lang="en-US" sz="2400" dirty="0" smtClean="0"/>
              <a:t>of unauthorized access to physical and logical systems</a:t>
            </a:r>
            <a:endParaRPr lang="en-US" sz="2400" dirty="0" smtClean="0"/>
          </a:p>
          <a:p>
            <a:pPr>
              <a:lnSpc>
                <a:spcPct val="114000"/>
              </a:lnSpc>
              <a:spcAft>
                <a:spcPts val="600"/>
              </a:spcAft>
            </a:pPr>
            <a:r>
              <a:rPr lang="en-US" sz="2400" dirty="0" smtClean="0"/>
              <a:t>It consists of two main components: authentication and authorization</a:t>
            </a:r>
            <a:endParaRPr lang="en-US" sz="24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016" y="2278445"/>
            <a:ext cx="4860705" cy="318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rPr>
              <a:t>Access control types</a:t>
            </a:r>
            <a:endParaRPr lang="en-US" dirty="0">
              <a:solidFill>
                <a:srgbClr val="002060"/>
              </a:solidFill>
            </a:endParaRPr>
          </a:p>
        </p:txBody>
      </p:sp>
      <p:sp>
        <p:nvSpPr>
          <p:cNvPr id="3" name="Content Placeholder 2"/>
          <p:cNvSpPr>
            <a:spLocks noGrp="1"/>
          </p:cNvSpPr>
          <p:nvPr>
            <p:ph idx="1"/>
          </p:nvPr>
        </p:nvSpPr>
        <p:spPr/>
        <p:txBody>
          <a:bodyPr/>
          <a:lstStyle/>
          <a:p>
            <a:pPr>
              <a:spcBef>
                <a:spcPts val="1200"/>
              </a:spcBef>
              <a:spcAft>
                <a:spcPts val="1200"/>
              </a:spcAft>
            </a:pPr>
            <a:r>
              <a:rPr lang="en-US" b="1" dirty="0" smtClean="0">
                <a:solidFill>
                  <a:srgbClr val="7030A0"/>
                </a:solidFill>
              </a:rPr>
              <a:t>Physical</a:t>
            </a:r>
            <a:r>
              <a:rPr lang="en-US" b="1" dirty="0" smtClean="0"/>
              <a:t> </a:t>
            </a:r>
            <a:r>
              <a:rPr lang="en-US" b="1" dirty="0" smtClean="0">
                <a:solidFill>
                  <a:srgbClr val="00B050"/>
                </a:solidFill>
              </a:rPr>
              <a:t>access control</a:t>
            </a:r>
            <a:r>
              <a:rPr lang="en-US" dirty="0" smtClean="0"/>
              <a:t>: limits access to campuses, building, rooms, and physical IT assets. (</a:t>
            </a:r>
            <a:r>
              <a:rPr lang="en-US" dirty="0"/>
              <a:t>F</a:t>
            </a:r>
            <a:r>
              <a:rPr lang="en-US" dirty="0" smtClean="0"/>
              <a:t>encing, hardware door locks,… that limit contact with </a:t>
            </a:r>
            <a:r>
              <a:rPr lang="en-US" dirty="0" smtClean="0">
                <a:solidFill>
                  <a:srgbClr val="FF0000"/>
                </a:solidFill>
              </a:rPr>
              <a:t>devices)</a:t>
            </a:r>
            <a:endParaRPr lang="en-US" dirty="0" smtClean="0">
              <a:solidFill>
                <a:srgbClr val="FF0000"/>
              </a:solidFill>
            </a:endParaRPr>
          </a:p>
          <a:p>
            <a:pPr>
              <a:spcBef>
                <a:spcPts val="1200"/>
              </a:spcBef>
              <a:spcAft>
                <a:spcPts val="1200"/>
              </a:spcAft>
            </a:pPr>
            <a:r>
              <a:rPr lang="en-US" b="1" dirty="0" smtClean="0">
                <a:solidFill>
                  <a:srgbClr val="7030A0"/>
                </a:solidFill>
              </a:rPr>
              <a:t>Technical </a:t>
            </a:r>
            <a:r>
              <a:rPr lang="en-US" b="1" dirty="0" smtClean="0">
                <a:solidFill>
                  <a:srgbClr val="00B050"/>
                </a:solidFill>
              </a:rPr>
              <a:t>access control</a:t>
            </a:r>
            <a:r>
              <a:rPr lang="en-US" dirty="0" smtClean="0"/>
              <a:t>: technology restrictions that limit users on computers from accessing </a:t>
            </a:r>
            <a:r>
              <a:rPr lang="en-US" dirty="0" smtClean="0">
                <a:solidFill>
                  <a:srgbClr val="FF0000"/>
                </a:solidFill>
              </a:rPr>
              <a:t>data</a:t>
            </a:r>
            <a:endParaRPr lang="en-US" dirty="0">
              <a:solidFill>
                <a:srgbClr val="FF0000"/>
              </a:solidFill>
            </a:endParaRPr>
          </a:p>
        </p:txBody>
      </p:sp>
      <p:sp>
        <p:nvSpPr>
          <p:cNvPr id="4" name="Rectangle 3"/>
          <p:cNvSpPr/>
          <p:nvPr/>
        </p:nvSpPr>
        <p:spPr>
          <a:xfrm>
            <a:off x="1367410" y="4670679"/>
            <a:ext cx="9405366" cy="166199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fontAlgn="base">
              <a:spcBef>
                <a:spcPts val="600"/>
              </a:spcBef>
              <a:spcAft>
                <a:spcPts val="600"/>
              </a:spcAft>
            </a:pPr>
            <a:r>
              <a:rPr lang="en-US" b="1" dirty="0">
                <a:solidFill>
                  <a:srgbClr val="323232"/>
                </a:solidFill>
                <a:latin typeface="ibm-plex-sans"/>
              </a:rPr>
              <a:t>Access controls encompass</a:t>
            </a:r>
            <a:r>
              <a:rPr lang="en-US" b="1" dirty="0" smtClean="0">
                <a:solidFill>
                  <a:srgbClr val="323232"/>
                </a:solidFill>
                <a:latin typeface="ibm-plex-sans"/>
              </a:rPr>
              <a:t>:</a:t>
            </a:r>
            <a:endParaRPr lang="en-US" b="1" dirty="0" smtClean="0">
              <a:solidFill>
                <a:srgbClr val="323232"/>
              </a:solidFill>
              <a:latin typeface="ibm-plex-sans"/>
            </a:endParaRPr>
          </a:p>
          <a:p>
            <a:pPr marL="285750" indent="-285750" fontAlgn="base">
              <a:spcBef>
                <a:spcPts val="600"/>
              </a:spcBef>
              <a:spcAft>
                <a:spcPts val="600"/>
              </a:spcAft>
              <a:buFont typeface="Wingdings" panose="05000000000000000000" pitchFamily="2" charset="2"/>
              <a:buChar char="ü"/>
            </a:pPr>
            <a:r>
              <a:rPr lang="en-US" b="1" dirty="0" smtClean="0">
                <a:solidFill>
                  <a:srgbClr val="323232"/>
                </a:solidFill>
                <a:latin typeface="ibm-plex-sans"/>
              </a:rPr>
              <a:t>File </a:t>
            </a:r>
            <a:r>
              <a:rPr lang="en-US" b="1" dirty="0">
                <a:solidFill>
                  <a:srgbClr val="323232"/>
                </a:solidFill>
                <a:latin typeface="ibm-plex-sans"/>
              </a:rPr>
              <a:t>permissions</a:t>
            </a:r>
            <a:r>
              <a:rPr lang="en-US" dirty="0">
                <a:solidFill>
                  <a:srgbClr val="323232"/>
                </a:solidFill>
                <a:latin typeface="ibm-plex-sans"/>
              </a:rPr>
              <a:t>, such as the right to create, read, edit or delete a file.</a:t>
            </a:r>
            <a:endParaRPr lang="en-US" dirty="0">
              <a:solidFill>
                <a:srgbClr val="323232"/>
              </a:solidFill>
              <a:latin typeface="ibm-plex-sans"/>
            </a:endParaRP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Program permissions</a:t>
            </a:r>
            <a:r>
              <a:rPr lang="en-US" dirty="0">
                <a:solidFill>
                  <a:srgbClr val="323232"/>
                </a:solidFill>
                <a:latin typeface="ibm-plex-sans"/>
              </a:rPr>
              <a:t>, such as the right to execute a program.</a:t>
            </a:r>
            <a:endParaRPr lang="en-US" dirty="0">
              <a:solidFill>
                <a:srgbClr val="323232"/>
              </a:solidFill>
              <a:latin typeface="ibm-plex-sans"/>
            </a:endParaRP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Data permissions</a:t>
            </a:r>
            <a:r>
              <a:rPr lang="en-US" dirty="0">
                <a:solidFill>
                  <a:srgbClr val="323232"/>
                </a:solidFill>
                <a:latin typeface="ibm-plex-sans"/>
              </a:rPr>
              <a:t>, such as the right to retrieve or update information in a database.</a:t>
            </a:r>
            <a:endParaRPr lang="en-US" b="0" i="0" dirty="0">
              <a:solidFill>
                <a:srgbClr val="323232"/>
              </a:solidFill>
              <a:effectLst/>
              <a:latin typeface="ibm-plex-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92010"/>
          </a:xfrm>
        </p:spPr>
        <p:txBody>
          <a:bodyPr/>
          <a:lstStyle/>
          <a:p>
            <a:r>
              <a:rPr lang="en-US" b="1" dirty="0" smtClean="0">
                <a:solidFill>
                  <a:srgbClr val="002060"/>
                </a:solidFill>
              </a:rPr>
              <a:t>Components</a:t>
            </a:r>
            <a:endParaRPr lang="en-US" b="1" dirty="0">
              <a:solidFill>
                <a:srgbClr val="002060"/>
              </a:solidFill>
            </a:endParaRPr>
          </a:p>
        </p:txBody>
      </p:sp>
      <p:sp>
        <p:nvSpPr>
          <p:cNvPr id="3" name="Content Placeholder 2"/>
          <p:cNvSpPr>
            <a:spLocks noGrp="1"/>
          </p:cNvSpPr>
          <p:nvPr>
            <p:ph idx="1"/>
          </p:nvPr>
        </p:nvSpPr>
        <p:spPr>
          <a:xfrm>
            <a:off x="268014" y="1229710"/>
            <a:ext cx="11603420" cy="1008993"/>
          </a:xfrm>
        </p:spPr>
        <p:txBody>
          <a:bodyPr>
            <a:noAutofit/>
          </a:bodyPr>
          <a:lstStyle/>
          <a:p>
            <a:pPr>
              <a:spcAft>
                <a:spcPts val="600"/>
              </a:spcAft>
            </a:pPr>
            <a:r>
              <a:rPr lang="en-US" sz="2800" dirty="0" smtClean="0"/>
              <a:t>The security features that control how users and systems communicate and interact with one another.</a:t>
            </a:r>
            <a:endParaRPr lang="en-US" sz="2800" dirty="0" smtClean="0"/>
          </a:p>
        </p:txBody>
      </p:sp>
      <p:sp>
        <p:nvSpPr>
          <p:cNvPr id="4" name="Rectangle 3"/>
          <p:cNvSpPr/>
          <p:nvPr/>
        </p:nvSpPr>
        <p:spPr>
          <a:xfrm>
            <a:off x="5773118" y="2663644"/>
            <a:ext cx="6177145" cy="276383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lvl="0" indent="-342900">
              <a:spcBef>
                <a:spcPct val="20000"/>
              </a:spcBef>
              <a:spcAft>
                <a:spcPts val="1200"/>
              </a:spcAft>
              <a:buFont typeface="Arial" panose="020B0604020202020204" pitchFamily="34" charset="0"/>
              <a:buChar char="•"/>
            </a:pPr>
            <a:r>
              <a:rPr lang="en-US" sz="2400" b="1" dirty="0">
                <a:solidFill>
                  <a:prstClr val="black"/>
                </a:solidFill>
              </a:rPr>
              <a:t>Access: </a:t>
            </a:r>
            <a:r>
              <a:rPr lang="en-US" sz="2400" dirty="0">
                <a:solidFill>
                  <a:prstClr val="black"/>
                </a:solidFill>
              </a:rPr>
              <a:t>The flow of information between </a:t>
            </a:r>
            <a:r>
              <a:rPr lang="en-US" sz="2400" dirty="0">
                <a:solidFill>
                  <a:srgbClr val="FF0000"/>
                </a:solidFill>
              </a:rPr>
              <a:t>subject</a:t>
            </a:r>
            <a:r>
              <a:rPr lang="en-US" sz="2400" dirty="0">
                <a:solidFill>
                  <a:prstClr val="black"/>
                </a:solidFill>
              </a:rPr>
              <a:t> and </a:t>
            </a:r>
            <a:r>
              <a:rPr lang="en-US" sz="2400" dirty="0">
                <a:solidFill>
                  <a:srgbClr val="FF0000"/>
                </a:solidFill>
              </a:rPr>
              <a:t>object</a:t>
            </a:r>
            <a:endParaRPr lang="en-US" sz="2400" dirty="0">
              <a:solidFill>
                <a:srgbClr val="FF0000"/>
              </a:solidFill>
            </a:endParaRPr>
          </a:p>
          <a:p>
            <a:pPr marL="342900" lvl="0" indent="-342900">
              <a:spcBef>
                <a:spcPct val="20000"/>
              </a:spcBef>
              <a:spcAft>
                <a:spcPts val="1200"/>
              </a:spcAft>
              <a:buFont typeface="Arial" panose="020B0604020202020204" pitchFamily="34" charset="0"/>
              <a:buChar char="•"/>
            </a:pPr>
            <a:r>
              <a:rPr lang="en-US" sz="2400" b="1" dirty="0">
                <a:solidFill>
                  <a:prstClr val="black"/>
                </a:solidFill>
              </a:rPr>
              <a:t>Subject: </a:t>
            </a:r>
            <a:r>
              <a:rPr lang="en-US" sz="2400" dirty="0">
                <a:solidFill>
                  <a:prstClr val="black"/>
                </a:solidFill>
              </a:rPr>
              <a:t>An </a:t>
            </a:r>
            <a:r>
              <a:rPr lang="en-US" sz="2400" dirty="0">
                <a:solidFill>
                  <a:srgbClr val="FF0000"/>
                </a:solidFill>
              </a:rPr>
              <a:t>active entity </a:t>
            </a:r>
            <a:r>
              <a:rPr lang="en-US" sz="2400" dirty="0">
                <a:solidFill>
                  <a:prstClr val="black"/>
                </a:solidFill>
              </a:rPr>
              <a:t>that requests access to an object or the data in an object</a:t>
            </a:r>
            <a:endParaRPr lang="en-US" sz="2400" dirty="0">
              <a:solidFill>
                <a:prstClr val="black"/>
              </a:solidFill>
            </a:endParaRPr>
          </a:p>
          <a:p>
            <a:pPr marL="342900" lvl="0" indent="-342900">
              <a:spcBef>
                <a:spcPct val="20000"/>
              </a:spcBef>
              <a:spcAft>
                <a:spcPts val="1200"/>
              </a:spcAft>
              <a:buFont typeface="Arial" panose="020B0604020202020204" pitchFamily="34" charset="0"/>
              <a:buChar char="•"/>
            </a:pPr>
            <a:r>
              <a:rPr lang="en-US" sz="2400" b="1" dirty="0">
                <a:solidFill>
                  <a:prstClr val="black"/>
                </a:solidFill>
              </a:rPr>
              <a:t>Object: </a:t>
            </a:r>
            <a:r>
              <a:rPr lang="en-US" sz="2400" dirty="0">
                <a:solidFill>
                  <a:prstClr val="black"/>
                </a:solidFill>
              </a:rPr>
              <a:t>A </a:t>
            </a:r>
            <a:r>
              <a:rPr lang="en-US" sz="2400" dirty="0">
                <a:solidFill>
                  <a:srgbClr val="FF0000"/>
                </a:solidFill>
              </a:rPr>
              <a:t>passive entity </a:t>
            </a:r>
            <a:r>
              <a:rPr lang="en-US" sz="2400" dirty="0">
                <a:solidFill>
                  <a:prstClr val="black"/>
                </a:solidFill>
              </a:rPr>
              <a:t>that contains information </a:t>
            </a:r>
            <a:endParaRPr lang="en-US" sz="2400" dirty="0">
              <a:solidFill>
                <a:prstClr val="black"/>
              </a:solidFill>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063" y="3150237"/>
            <a:ext cx="5644055" cy="252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781653"/>
          </a:xfrm>
        </p:spPr>
        <p:txBody>
          <a:bodyPr>
            <a:normAutofit/>
          </a:bodyPr>
          <a:lstStyle/>
          <a:p>
            <a:r>
              <a:rPr lang="en-US" b="1" dirty="0" smtClean="0">
                <a:solidFill>
                  <a:srgbClr val="002060"/>
                </a:solidFill>
              </a:rPr>
              <a:t>Access Control </a:t>
            </a:r>
            <a:r>
              <a:rPr lang="en-US" b="1" dirty="0">
                <a:solidFill>
                  <a:srgbClr val="002060"/>
                </a:solidFill>
              </a:rPr>
              <a:t>T</a:t>
            </a:r>
            <a:r>
              <a:rPr lang="en-US" b="1" dirty="0" smtClean="0">
                <a:solidFill>
                  <a:srgbClr val="002060"/>
                </a:solidFill>
              </a:rPr>
              <a:t>erminology</a:t>
            </a:r>
            <a:endParaRPr lang="en-US" b="1" dirty="0">
              <a:solidFill>
                <a:srgbClr val="002060"/>
              </a:solidFill>
            </a:endParaRPr>
          </a:p>
        </p:txBody>
      </p:sp>
      <p:sp>
        <p:nvSpPr>
          <p:cNvPr id="3" name="Content Placeholder 2"/>
          <p:cNvSpPr>
            <a:spLocks noGrp="1"/>
          </p:cNvSpPr>
          <p:nvPr>
            <p:ph idx="1"/>
          </p:nvPr>
        </p:nvSpPr>
        <p:spPr>
          <a:xfrm>
            <a:off x="252248" y="1324302"/>
            <a:ext cx="7274825" cy="5186863"/>
          </a:xfrm>
        </p:spPr>
        <p:txBody>
          <a:bodyPr>
            <a:noAutofit/>
          </a:bodyPr>
          <a:lstStyle/>
          <a:p>
            <a:pPr marL="0" indent="0">
              <a:buNone/>
            </a:pPr>
            <a:r>
              <a:rPr lang="en-US" sz="2800" dirty="0" smtClean="0"/>
              <a:t>Identification, authorization, and authorization are distinct functions.</a:t>
            </a:r>
            <a:endParaRPr lang="en-US" sz="2800" dirty="0" smtClean="0"/>
          </a:p>
          <a:p>
            <a:r>
              <a:rPr lang="en-US" sz="2800" b="1" dirty="0" smtClean="0"/>
              <a:t>Identification</a:t>
            </a:r>
            <a:endParaRPr lang="en-US" sz="2800" b="1" dirty="0" smtClean="0"/>
          </a:p>
          <a:p>
            <a:pPr marL="457200" lvl="1" indent="0">
              <a:buNone/>
            </a:pPr>
            <a:r>
              <a:rPr lang="en-US" sz="2400" dirty="0" smtClean="0"/>
              <a:t>Method of establishing the subject’s (user, program, process) identity.</a:t>
            </a:r>
            <a:endParaRPr lang="en-US" sz="2400" dirty="0" smtClean="0"/>
          </a:p>
          <a:p>
            <a:r>
              <a:rPr lang="en-US" sz="2800" b="1" dirty="0" smtClean="0"/>
              <a:t>Authentication</a:t>
            </a:r>
            <a:endParaRPr lang="en-US" sz="2800" b="1" dirty="0" smtClean="0"/>
          </a:p>
          <a:p>
            <a:pPr marL="457200" lvl="1" indent="0">
              <a:buNone/>
            </a:pPr>
            <a:r>
              <a:rPr lang="en-US" sz="2400" dirty="0" smtClean="0"/>
              <a:t>Method of proving the identity</a:t>
            </a:r>
            <a:endParaRPr lang="en-US" sz="2400" dirty="0" smtClean="0"/>
          </a:p>
          <a:p>
            <a:r>
              <a:rPr lang="en-US" sz="2800" b="1" dirty="0" smtClean="0"/>
              <a:t>Authorization</a:t>
            </a:r>
            <a:endParaRPr lang="en-US" sz="2800" b="1" dirty="0" smtClean="0"/>
          </a:p>
          <a:p>
            <a:pPr marL="457200" lvl="1" indent="0">
              <a:buNone/>
            </a:pPr>
            <a:r>
              <a:rPr lang="en-US" sz="2400" dirty="0" smtClean="0"/>
              <a:t>Determines that the proven identity has some set of characteristics associated with it that gives it the right to access the requested resources.</a:t>
            </a:r>
            <a:endParaRPr lang="en-US" sz="2400"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53698" y="1345271"/>
            <a:ext cx="4600410" cy="266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Identification </a:t>
            </a:r>
            <a:endParaRPr lang="en-US" b="1" dirty="0"/>
          </a:p>
        </p:txBody>
      </p:sp>
      <p:sp>
        <p:nvSpPr>
          <p:cNvPr id="3" name="Content Placeholder 2"/>
          <p:cNvSpPr>
            <a:spLocks noGrp="1"/>
          </p:cNvSpPr>
          <p:nvPr>
            <p:ph idx="1"/>
          </p:nvPr>
        </p:nvSpPr>
        <p:spPr>
          <a:xfrm>
            <a:off x="609600" y="1228725"/>
            <a:ext cx="10972800" cy="4897441"/>
          </a:xfrm>
        </p:spPr>
        <p:txBody>
          <a:bodyPr>
            <a:normAutofit fontScale="92500" lnSpcReduction="20000"/>
          </a:bodyPr>
          <a:lstStyle/>
          <a:p>
            <a:pPr marL="0" indent="0">
              <a:buNone/>
            </a:pPr>
            <a:endParaRPr lang="en-US" b="1" dirty="0" smtClean="0"/>
          </a:p>
          <a:p>
            <a:r>
              <a:rPr lang="en-US" dirty="0" smtClean="0"/>
              <a:t>Method of establishing the subject’s (user, program, process) identity.</a:t>
            </a:r>
            <a:endParaRPr lang="en-US" dirty="0" smtClean="0"/>
          </a:p>
          <a:p>
            <a:pPr lvl="1">
              <a:buFont typeface="Wingdings" panose="05000000000000000000" pitchFamily="2" charset="2"/>
              <a:buChar char="§"/>
            </a:pPr>
            <a:r>
              <a:rPr lang="en-US" dirty="0" smtClean="0"/>
              <a:t>Use of user name or other public information</a:t>
            </a:r>
            <a:endParaRPr lang="en-US" dirty="0" smtClean="0"/>
          </a:p>
          <a:p>
            <a:pPr lvl="1">
              <a:buFont typeface="Wingdings" panose="05000000000000000000" pitchFamily="2" charset="2"/>
              <a:buChar char="§"/>
            </a:pPr>
            <a:r>
              <a:rPr lang="en-US" dirty="0" smtClean="0"/>
              <a:t>Know identification component requirements.</a:t>
            </a:r>
            <a:endParaRPr lang="en-US" dirty="0" smtClean="0"/>
          </a:p>
          <a:p>
            <a:pPr marL="457200" lvl="1" indent="0">
              <a:buNone/>
            </a:pPr>
            <a:endParaRPr lang="en-US" dirty="0" smtClean="0"/>
          </a:p>
          <a:p>
            <a:r>
              <a:rPr lang="en-US" dirty="0" smtClean="0"/>
              <a:t>When using identification values to users, the following should be in place:</a:t>
            </a:r>
            <a:endParaRPr lang="en-US" dirty="0" smtClean="0"/>
          </a:p>
          <a:p>
            <a:pPr lvl="1">
              <a:buFont typeface="Wingdings" panose="05000000000000000000" pitchFamily="2" charset="2"/>
              <a:buChar char="§"/>
            </a:pPr>
            <a:r>
              <a:rPr lang="en-US" dirty="0" smtClean="0"/>
              <a:t>Each value should be unique, for user accountability;</a:t>
            </a:r>
            <a:endParaRPr lang="en-US" dirty="0" smtClean="0"/>
          </a:p>
          <a:p>
            <a:pPr lvl="1">
              <a:buFont typeface="Wingdings" panose="05000000000000000000" pitchFamily="2" charset="2"/>
              <a:buChar char="§"/>
            </a:pPr>
            <a:r>
              <a:rPr lang="en-US" dirty="0" smtClean="0"/>
              <a:t>A standard naming scheme should be followed;</a:t>
            </a:r>
            <a:endParaRPr lang="en-US" dirty="0" smtClean="0"/>
          </a:p>
          <a:p>
            <a:pPr lvl="1">
              <a:buFont typeface="Wingdings" panose="05000000000000000000" pitchFamily="2" charset="2"/>
              <a:buChar char="§"/>
            </a:pPr>
            <a:r>
              <a:rPr lang="en-US" dirty="0" smtClean="0"/>
              <a:t>The value should be non-descriptive of the user’s position or tasks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Authentication </a:t>
            </a:r>
            <a:endParaRPr lang="en-US" b="1" dirty="0"/>
          </a:p>
        </p:txBody>
      </p:sp>
      <p:sp>
        <p:nvSpPr>
          <p:cNvPr id="3" name="Content Placeholder 2"/>
          <p:cNvSpPr>
            <a:spLocks noGrp="1"/>
          </p:cNvSpPr>
          <p:nvPr>
            <p:ph idx="1"/>
          </p:nvPr>
        </p:nvSpPr>
        <p:spPr>
          <a:xfrm>
            <a:off x="3978402" y="1789395"/>
            <a:ext cx="8213597" cy="4525963"/>
          </a:xfrm>
        </p:spPr>
        <p:txBody>
          <a:bodyPr>
            <a:normAutofit/>
          </a:bodyPr>
          <a:lstStyle/>
          <a:p>
            <a:r>
              <a:rPr lang="en-US" dirty="0" smtClean="0"/>
              <a:t>Method of proving the identity	</a:t>
            </a:r>
            <a:endParaRPr lang="en-US" dirty="0" smtClean="0"/>
          </a:p>
          <a:p>
            <a:pPr lvl="1">
              <a:buFont typeface="Wingdings" panose="05000000000000000000" pitchFamily="2" charset="2"/>
              <a:buChar char="ü"/>
            </a:pPr>
            <a:r>
              <a:rPr lang="en-US" dirty="0" smtClean="0"/>
              <a:t>Something a person is, has, or does.</a:t>
            </a:r>
            <a:endParaRPr lang="en-US" dirty="0" smtClean="0"/>
          </a:p>
          <a:p>
            <a:pPr lvl="1">
              <a:buFont typeface="Wingdings" panose="05000000000000000000" pitchFamily="2" charset="2"/>
              <a:buChar char="ü"/>
            </a:pPr>
            <a:r>
              <a:rPr lang="en-US" dirty="0" smtClean="0"/>
              <a:t>Use of biometrics, passwords, passphrase, token, or other private </a:t>
            </a:r>
            <a:r>
              <a:rPr lang="en-US" smtClean="0"/>
              <a:t>information.</a:t>
            </a:r>
            <a:endParaRPr lang="en-US" smtClean="0"/>
          </a:p>
          <a:p>
            <a:pPr marL="457200" lvl="1" indent="0">
              <a:buNone/>
            </a:pPr>
            <a:endParaRPr lang="en-US" dirty="0" smtClean="0"/>
          </a:p>
          <a:p>
            <a:r>
              <a:rPr lang="en-US" dirty="0" smtClean="0"/>
              <a:t>Strong authentication is important</a:t>
            </a:r>
            <a:endParaRPr lang="en-US" dirty="0" smtClean="0"/>
          </a:p>
          <a:p>
            <a:pPr marL="400050" lvl="1" indent="0">
              <a:buNone/>
            </a:pPr>
            <a:r>
              <a:rPr lang="en-US" dirty="0" smtClean="0"/>
              <a:t>To be properly authenticated, the subject is usually required to provide a second piece to the credential set (i.e., password, passphrase, key, PIN, token </a:t>
            </a:r>
            <a:r>
              <a:rPr lang="en-US" dirty="0" err="1" smtClean="0"/>
              <a:t>etc</a:t>
            </a:r>
            <a:r>
              <a:rPr lang="en-US" dirty="0" smtClean="0"/>
              <a:t>(.</a:t>
            </a:r>
            <a:endParaRPr lang="en-US"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298" y="2128344"/>
            <a:ext cx="3978403" cy="190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36" y="4317613"/>
            <a:ext cx="3858036" cy="217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9201</Words>
  <Application>WPS Presentation</Application>
  <PresentationFormat>Custom</PresentationFormat>
  <Paragraphs>238</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ibm-plex-sans</vt:lpstr>
      <vt:lpstr>Segoe Print</vt:lpstr>
      <vt:lpstr>Calibri</vt:lpstr>
      <vt:lpstr>Microsoft YaHei</vt:lpstr>
      <vt:lpstr>Arial Unicode MS</vt:lpstr>
      <vt:lpstr>Wingdings 2</vt:lpstr>
      <vt:lpstr>Office Theme</vt:lpstr>
      <vt:lpstr>Lesson 5.                         Access Control</vt:lpstr>
      <vt:lpstr>Outline</vt:lpstr>
      <vt:lpstr>Relationship among Access Control and Other security functions</vt:lpstr>
      <vt:lpstr>Introduction</vt:lpstr>
      <vt:lpstr>Access control types</vt:lpstr>
      <vt:lpstr>Components</vt:lpstr>
      <vt:lpstr>Access Control Terminology</vt:lpstr>
      <vt:lpstr>Identification </vt:lpstr>
      <vt:lpstr>Authentication </vt:lpstr>
      <vt:lpstr>Authorization </vt:lpstr>
      <vt:lpstr>Authorization </vt:lpstr>
      <vt:lpstr>Authorization </vt:lpstr>
      <vt:lpstr>Access Control models</vt:lpstr>
      <vt:lpstr>Mandatory Access Control (MAC)</vt:lpstr>
      <vt:lpstr>Discretionary Access Control (DAC)</vt:lpstr>
      <vt:lpstr>Role-Based Access Control (RBAC)</vt:lpstr>
      <vt:lpstr>Rule-Based Access Control</vt:lpstr>
      <vt:lpstr>Attribute-based Access Control (ABAC)</vt:lpstr>
      <vt:lpstr>Implementing Access Control</vt:lpstr>
      <vt:lpstr>Access Control Matrix</vt:lpstr>
      <vt:lpstr>Ex1: Consider a computer system with three users: Alice, Bob, and Cyndy. Alice owns the file alicerc, and Bob and Cyndy can read it. Cyndy can read and write the file bobrc, which Bob owns, but Alice can only read it. Only Cyndy can read and write the file cyndyrc, which she owns. Assume that the owner of each of these files can execute it.</vt:lpstr>
      <vt:lpstr>Ex2: Alice can read and write to the file x, can read the file y, and can execute the file z. Bob can read x, can read and write to y, and cannot access z</vt:lpstr>
      <vt:lpstr>Access Control Monitoring</vt:lpstr>
      <vt:lpstr>Access Control Monitoring</vt:lpstr>
      <vt:lpstr>Access Control Monitoring</vt:lpstr>
      <vt:lpstr>Lab </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Authentication &amp; Access Control</dc:title>
  <dc:creator>TICT-2018</dc:creator>
  <cp:lastModifiedBy>HP</cp:lastModifiedBy>
  <cp:revision>79</cp:revision>
  <dcterms:created xsi:type="dcterms:W3CDTF">2019-02-16T04:23:00Z</dcterms:created>
  <dcterms:modified xsi:type="dcterms:W3CDTF">2023-12-30T05:11:55Z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E4A1B5E129D7498D8F0180DB0E6E82D9_12</vt:lpwstr>
  </property>
  <property fmtid="{D5CDD505-2E9C-101B-9397-08002B2CF9AE}" pid="3" name="KSOProductBuildVer">
    <vt:lpwstr>1033-12.2.0.13359</vt:lpwstr>
  </property>
</Properties>
</file>