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2"/>
  </p:notesMasterIdLst>
  <p:sldIdLst>
    <p:sldId id="256" r:id="rId4"/>
    <p:sldId id="257" r:id="rId5"/>
    <p:sldId id="305" r:id="rId6"/>
    <p:sldId id="258" r:id="rId7"/>
    <p:sldId id="327" r:id="rId8"/>
    <p:sldId id="328" r:id="rId9"/>
    <p:sldId id="329" r:id="rId10"/>
    <p:sldId id="279" r:id="rId11"/>
    <p:sldId id="320" r:id="rId13"/>
    <p:sldId id="321" r:id="rId14"/>
    <p:sldId id="322" r:id="rId15"/>
    <p:sldId id="323" r:id="rId16"/>
    <p:sldId id="324" r:id="rId17"/>
    <p:sldId id="325" r:id="rId18"/>
    <p:sldId id="261" r:id="rId19"/>
    <p:sldId id="309" r:id="rId20"/>
    <p:sldId id="312" r:id="rId21"/>
    <p:sldId id="313" r:id="rId22"/>
    <p:sldId id="314" r:id="rId23"/>
    <p:sldId id="315" r:id="rId24"/>
    <p:sldId id="316" r:id="rId25"/>
    <p:sldId id="317" r:id="rId26"/>
    <p:sldId id="262" r:id="rId27"/>
    <p:sldId id="330" r:id="rId28"/>
    <p:sldId id="331" r:id="rId29"/>
    <p:sldId id="263" r:id="rId30"/>
    <p:sldId id="264" r:id="rId31"/>
    <p:sldId id="333" r:id="rId32"/>
    <p:sldId id="334" r:id="rId33"/>
    <p:sldId id="332" r:id="rId34"/>
    <p:sldId id="296" r:id="rId35"/>
    <p:sldId id="300" r:id="rId36"/>
    <p:sldId id="307" r:id="rId37"/>
    <p:sldId id="335" r:id="rId38"/>
    <p:sldId id="310" r:id="rId39"/>
    <p:sldId id="311" r:id="rId40"/>
    <p:sldId id="302" r:id="rId41"/>
    <p:sldId id="326" r:id="rId42"/>
    <p:sldId id="304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70" y="-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692 531,'0'-3,"-5"2,1 1,1 3,0 1,1 0,2-1,-2 2,2-2,0 0,3 2,3-1,-1-2,1 0,-1-2,-1 1,-4 3,-2-1,-1-1,0 0,0 0,-2 1,0-1,1 0,1 0,0-1,2-5,2 1,1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1019 500,'2'0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197 282,'7'0,"7"0,-6 0,2 0,-2 0,2 0,0 0,-1 0,0 0,1 0,-2 0,0 0,-4 0,0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197 353,'7'1,"-1"0,2-1,0 1,0-1,3 0,-2 0,4 0,-1 0,-1 0,1 0,-4-1,0 1,-2 0,-2-1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141 249,'0'5,"0"-2,0 2,1-2,0 1,-1-1,0 0,0 1,0 0,0 0,-1-1,-2 0,0-2,2-4,3 0,2 2,0 1,0 2,-3 2,-1-1,1 0,-1 0,0 2,0-1,0-1,0 2,0-1,0-1,0 0,3-1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144 447,'-1'4,"0"-1,1 1,-1-1,-1 0,0 1,0 1,0 0,0 1,0-3,2 0,-1 3,0-3,0 2,0-2,-2 1,0 0,1-1,-2-4,1-1,1-1,5 3,2 2,-1 1,-1 0,0-1,-1 1,1 0,0 2,-3-2,1 1,1-1,-2 0,0 1,0-1,0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998 534,'2'0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564 324,'2'0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16 389,'2'5,"-2"-2,1 0,1 3,-2-1,1-1,-1 4,0-4,0-1,0 1,0-1,0-8,1 0,1 0,0 2,0 0,1 1,0 4,-2 1,-1 2,1-2,-1 0,0 0,1 1,0-1,0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64 410,'-2'5,"1"0,1-2,0 0,0 0,3-3,0-3,-2-1,-1 1,0-2,0 2,0-1,-2 1,-2 1,0 2,2 3,2 0,1 0,2-2,0-1,2 0,1-1,0-1,-1 0,-1 1,0-2,-1 1,-3 7,0 0,1 0,-1-1,1 1,-1-2,1 2,-1-2,0 1,0-1,2-7,-2 1,0-1,0 1,0 0,0-1,0 1,0 0,-1 0,1 0,0 0,3 2,0 4,-1 0,-2 0,0 0,0 0,-5-2,2-1,0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76 381,'2'4,"-1"0,-1-1,-1 0,-1 0,-1-1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711 553,'1'3,"-1"2,0-1,0-1,0 1,0-1,0 0,0 1,3-3,1-3,-1 0,1-2,-2 1,1-1,-1 0,-1 1,-1-1,1 1,-1-1,0 7,0 2,0-2,0 1,0-1,1 2,1-2,-1 0,3-3,-1-2,0-1,-1-1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42 494,'2'4,"-2"-1,0 1,0 0,0 0,0-1,-1-7,1 1,0 0,0 0,-1 0,0 0,1 0,0-1,0 0,1 0,1 1,1 1,-3 5,0 1,0-1,-2 0,-1 0,0-1,0-1,0-1,-1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61 464,'1'4,"-1"-1,0 0,0 0,0 0,0 1,0-1,0 0,0 0,0 0,1-7,-1 1,0 0,0 0,0 0,1 0,0 6,0 0,0 0,1 2,0-2,2-4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84 473,'-2'3,"-1"0,3 1,0-1,0 0,2 0,1-3,-3-3,2-1,-1 1,-1 0,0-1,1 0,-1 8,0 1,0-2,1 0,2-2,0-4,-1-1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102 472,'0'6,"0"-2,0 2,0-1,0-2,0 3,0 0,0-2,0 0,0-1,0 0,0-9,0 3,-1-1,1-2,0 2,0 0,0 1,0-2,0 0,0 1,0 0,2-1,-1 1,3 6,-3 3,2 0,-3-1,0-1,0 0,-3-1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92 455,'-3'1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103 451,'-3'2,"1"1,0 0,1 0,-1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868 160,'-1'5,"1"1,-1-1,0 2,0-1,1-1,0 0,-1-1,-1-1,3-6,-1-1,1 1,1 0,1 1,-1 5,-2 0,-2 0,5-1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855 162,'4'2,"-1"-5,1 0,0-1,-3 0,-1 1,0-1,-1 1,-3 4,3 2,0 0,0 1,1-1,-1 2,1-2,0 1,0-1,0 4,0-4,0 1,0-1,0 0,0 1,0 0,0-1,0-7,1 0,-1 1,1 0,-1 0,1 0,0-1,1 1,2 0,0 3,0 1,-3 2,-2 0,-4 1,3 0,-2-3,1 1,2 1,5 3,-1-3,0-1,0-6,-1 1,0 0,0-2,0-1,2-5,-3 5,-1 2,0 0,0 0,0 8,0-1,0 0,0 0,0 1,-1 0,1 0,0-1,0 1,0-1,0 1,2-7,-2 0,3 1,-1-1,1 3,0 4,-3-1,1 0,0 1,-1 0,3-2,0-2,2-4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920 177,'-1'3,"0"0,1 2,0-2,0 0,3-1,1-4,-3-2,-1 1,0-1,0 0,0 8,2 0,0 0,-1-1,0 0,3-3,0-3,-1 0,-1 0,-1-1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924 149,'3'2,"-3"1,0 0,0 0,-1 0,-2-2,0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737 527,'3'1,"0"0,-1 2,-2 0,0 1,-3-1,0-1,0 1,0-1,1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962 164,'0'3,"0"1,0 1,0-1,0-1,0-7,0 1,0-1,1 0,1 1,1-1,0 2,-1 5,-2 0,0 0,1 0,-1 0,2 0,2-4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1002 156,'-4'-1,"1"1,1 3,0 1,1-1,0 1,1-1,0 0,3-1,2-1,-1-2,-1 0,-1-2,-1 0,-1-1,-1 1,1 7,0-1,0 1,0 0,0-1,-1 2,1 1,0-3,-1 1,-1-1,1 0,-2 0,0-1,0 0,0-2,0-1,1-2,2 0,5-2,-2 2,2 0,-1 2,1-2,0 1,-2-1,2 0,-2 0,-1 0,0-1,-2 1,0-1,0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147,'0'4,"0"1,0 0,0-1,0 1,0 0,0-2,0 0,0 0,-1 0,1-6,2-1,0 1,1 0,0 5,-2 1,0 2,1-1,-1-1,1 0,1-4,1-2,-3 0,1-1,-2 1,0 0,0 8,0-1,0-1,2 0,0 0,1-4,-3-2,1-2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165,'2'0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733 597,'2'0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832 537,'-4'-2,"1"2,0 0,-1 3,0 0,0 2,3-1,1 0,-1 1,1-2,0 2,3-3,1-4,5-5,0 1,1-1,-2 0,1 1,-2 0,-2-3,-1 3,-3-1,-1 4,-2-1,-1 1,-2 0,0 3,0-1,2 1,0 2,1 5,2-1,0-3,-1 0,1 5,0 1,0-2,0 0,0-2,0-1,0 0,0-1,4-4,-3-3,1 0,1 0,0 1,1-1,-1 3,0-1,0 0,-1 5,-2 0,1 3,0-3,0 2,1 0,1-3,3-3,-1-1,-1 0,0 0,-1-1,1-2,-4 1,-2 0,0 1,-1 0,-1 2,-2 1,3 0,0 1,1 2,2 1,2 2,-1-3,2 0,-1 1,1 0,1-2,0 0,-1-1,2-1,-2 0,0 0,1-1,0-1,2-1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520,'-4'1,"-1"4,2-2,0 0,0 1,2 0,1-1,0 0,3-3,0-1,0-2,0 1,-1-1,-1 0,0 0,-1 0,0 0,1 0,3 8,-4-2,1 1,-1 0,0-1,0 1,0 2,0-3,0 0,0 0,0 0,0 1,0 0,0-1,0 0,0 0,-1 0,-2-2,0-1,1-3,2 0,-1 0,1-1,0 1,1 0,3-3,-1 1,0 1,1-1,0 0,-1 1,-1 1,1-1,-1 0,-1 0,0 1,0 0,0 8,-1-2,0 1,0-1,2 0,1 0,0-2,0-1,0 0,0-1,-3-2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520,'0'-3,"0"0,-3 1,0 2,0 1,0 2,1 0,-2 0,2 0,2 0,0 0,0 0,0 0,3-1,0-1,0 0,1-1,-1-1,-2-3,0 0,1 0,-1 0,0 1,-1 0,0 0,0 0,0 0,1 7,-1-1,1 0,-1 0,0 3,1-1,1-1,2-2,-1-6,0 0,-2 0,1-1,-2 2,0 0,0 7,0 0,0-1,0 0,1 1,5-5,-4-3,1 1,-2-1,2 0,-3 1,0-1,1 8,-1-1,0 1,1 2,1 0,-1-1,1-1,1-1,1-1,1-3,-1-2,0-1,1-1,-2-1,-2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490,'3'-3,"2"-1,-2 1,1 5,-2 1,-1 0,1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6:06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1127 457,'-6'6,"3"-4,-2 1,2-1,-2 1,2-1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25AC-6F8A-4055-89C0-B4F5E62DFBE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7D50-E456-4276-A6BC-083CEFEB43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9D5CD0-7792-464D-9BA8-711BCB09ADEA}" type="slidenum">
              <a:rPr lang="en-US" sz="1200" smtClean="0"/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4" tIns="45666" rIns="91334" bIns="4566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1500"/>
            <a:ext cx="9144000" cy="97155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85800" y="2514600"/>
            <a:ext cx="1828800" cy="1371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14350"/>
            <a:ext cx="86106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000250"/>
            <a:ext cx="5562600" cy="2286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325" y="1485900"/>
            <a:ext cx="3754438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49325" y="3086100"/>
            <a:ext cx="3754438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83A6-2EB5-49C6-B9F3-9097772A8546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949325" y="1485900"/>
            <a:ext cx="7661275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74E0-E44E-4FB7-8EF1-ECDCD3F74BEB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anose="02020603050405020304" pitchFamily="18" charset="0"/>
              </a:rPr>
              <a:t>CSCE 522 - Farkas</a:t>
            </a:r>
            <a:endParaRPr kumimoji="1" lang="en-US" sz="3200">
              <a:solidFill>
                <a:srgbClr val="EEECE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2B1B-9D89-4CCC-84DE-CBD83F651E16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anose="02020603050405020304" pitchFamily="18" charset="0"/>
              </a:rPr>
              <a:t>CSCE 522 - Farkas</a:t>
            </a:r>
            <a:endParaRPr kumimoji="1" lang="en-US" sz="3200">
              <a:solidFill>
                <a:srgbClr val="EEECE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4C5F-33AB-41E4-B3EA-35F0003CA2D8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2"/>
            <a:ext cx="8225280" cy="856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203247"/>
            <a:ext cx="4043520" cy="3392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8240" y="1203247"/>
            <a:ext cx="4043520" cy="339263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1" y="4685110"/>
            <a:ext cx="2125663" cy="35242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375" y="4685110"/>
            <a:ext cx="289560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788" y="4685110"/>
            <a:ext cx="212725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21EB-A756-4393-9AC4-87A78406BFE7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7150"/>
            <a:ext cx="7239000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C609FD-F554-4A0B-BB22-0C0924220648}" type="slidenum">
              <a:rPr lang="en-US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53791"/>
            <a:ext cx="7772400" cy="1021556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2865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 userDrawn="1"/>
        </p:nvSpPr>
        <p:spPr>
          <a:xfrm>
            <a:off x="1752600" y="57150"/>
            <a:ext cx="72390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sz="4400" smtClean="0">
                <a:solidFill>
                  <a:prstClr val="white"/>
                </a:solidFill>
              </a:rPr>
              <a:t>Click to edit Master title style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87825" y="2399110"/>
            <a:ext cx="3124200" cy="131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87825" y="3826669"/>
            <a:ext cx="3124200" cy="13132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485900"/>
            <a:ext cx="3754438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841-0CA5-4F38-8BB7-20FD59BAC594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56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0567-CCE7-4230-9648-0962ECE67C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rPr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customXml" Target="../ink/ink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microsoft.com/office/2007/relationships/hdphoto" Target="../media/image26.wdp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customXml" Target="../ink/ink16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0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9" Type="http://schemas.openxmlformats.org/officeDocument/2006/relationships/customXml" Target="../ink/ink10.xml"/><Relationship Id="rId18" Type="http://schemas.openxmlformats.org/officeDocument/2006/relationships/image" Target="../media/image10.png"/><Relationship Id="rId17" Type="http://schemas.openxmlformats.org/officeDocument/2006/relationships/customXml" Target="../ink/ink9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.xml"/><Relationship Id="rId8" Type="http://schemas.openxmlformats.org/officeDocument/2006/relationships/image" Target="../media/image40.png"/><Relationship Id="rId7" Type="http://schemas.openxmlformats.org/officeDocument/2006/relationships/customXml" Target="../ink/ink20.xml"/><Relationship Id="rId6" Type="http://schemas.openxmlformats.org/officeDocument/2006/relationships/image" Target="../media/image39.png"/><Relationship Id="rId5" Type="http://schemas.openxmlformats.org/officeDocument/2006/relationships/customXml" Target="../ink/ink19.xml"/><Relationship Id="rId4" Type="http://schemas.openxmlformats.org/officeDocument/2006/relationships/image" Target="../media/image38.png"/><Relationship Id="rId3" Type="http://schemas.openxmlformats.org/officeDocument/2006/relationships/customXml" Target="../ink/ink18.xml"/><Relationship Id="rId2" Type="http://schemas.openxmlformats.org/officeDocument/2006/relationships/image" Target="../media/image37.png"/><Relationship Id="rId19" Type="http://schemas.openxmlformats.org/officeDocument/2006/relationships/slideLayout" Target="../slideLayouts/slideLayout16.xml"/><Relationship Id="rId18" Type="http://schemas.openxmlformats.org/officeDocument/2006/relationships/image" Target="../media/image45.png"/><Relationship Id="rId17" Type="http://schemas.openxmlformats.org/officeDocument/2006/relationships/customXml" Target="../ink/ink25.xml"/><Relationship Id="rId16" Type="http://schemas.openxmlformats.org/officeDocument/2006/relationships/image" Target="../media/image44.png"/><Relationship Id="rId15" Type="http://schemas.openxmlformats.org/officeDocument/2006/relationships/customXml" Target="../ink/ink24.xml"/><Relationship Id="rId14" Type="http://schemas.openxmlformats.org/officeDocument/2006/relationships/image" Target="../media/image43.png"/><Relationship Id="rId13" Type="http://schemas.openxmlformats.org/officeDocument/2006/relationships/customXml" Target="../ink/ink23.xml"/><Relationship Id="rId12" Type="http://schemas.openxmlformats.org/officeDocument/2006/relationships/image" Target="../media/image42.png"/><Relationship Id="rId11" Type="http://schemas.openxmlformats.org/officeDocument/2006/relationships/customXml" Target="../ink/ink22.xml"/><Relationship Id="rId10" Type="http://schemas.openxmlformats.org/officeDocument/2006/relationships/image" Target="../media/image41.png"/><Relationship Id="rId1" Type="http://schemas.openxmlformats.org/officeDocument/2006/relationships/customXml" Target="../ink/ink1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.xml"/><Relationship Id="rId8" Type="http://schemas.openxmlformats.org/officeDocument/2006/relationships/image" Target="../media/image49.png"/><Relationship Id="rId7" Type="http://schemas.openxmlformats.org/officeDocument/2006/relationships/customXml" Target="../ink/ink29.xml"/><Relationship Id="rId6" Type="http://schemas.openxmlformats.org/officeDocument/2006/relationships/image" Target="../media/image48.png"/><Relationship Id="rId5" Type="http://schemas.openxmlformats.org/officeDocument/2006/relationships/customXml" Target="../ink/ink28.xml"/><Relationship Id="rId4" Type="http://schemas.openxmlformats.org/officeDocument/2006/relationships/image" Target="../media/image47.png"/><Relationship Id="rId3" Type="http://schemas.openxmlformats.org/officeDocument/2006/relationships/customXml" Target="../ink/ink27.xml"/><Relationship Id="rId2" Type="http://schemas.openxmlformats.org/officeDocument/2006/relationships/image" Target="../media/image46.png"/><Relationship Id="rId17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5" Type="http://schemas.openxmlformats.org/officeDocument/2006/relationships/customXml" Target="../ink/ink33.xml"/><Relationship Id="rId14" Type="http://schemas.openxmlformats.org/officeDocument/2006/relationships/image" Target="../media/image52.png"/><Relationship Id="rId13" Type="http://schemas.openxmlformats.org/officeDocument/2006/relationships/customXml" Target="../ink/ink32.xml"/><Relationship Id="rId12" Type="http://schemas.openxmlformats.org/officeDocument/2006/relationships/image" Target="../media/image51.png"/><Relationship Id="rId11" Type="http://schemas.openxmlformats.org/officeDocument/2006/relationships/customXml" Target="../ink/ink31.xml"/><Relationship Id="rId10" Type="http://schemas.openxmlformats.org/officeDocument/2006/relationships/image" Target="../media/image50.png"/><Relationship Id="rId1" Type="http://schemas.openxmlformats.org/officeDocument/2006/relationships/customXml" Target="../ink/ink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image" Target="../media/image14.png"/><Relationship Id="rId7" Type="http://schemas.openxmlformats.org/officeDocument/2006/relationships/customXml" Target="../ink/ink14.xml"/><Relationship Id="rId6" Type="http://schemas.openxmlformats.org/officeDocument/2006/relationships/image" Target="../media/image13.png"/><Relationship Id="rId5" Type="http://schemas.openxmlformats.org/officeDocument/2006/relationships/customXml" Target="../ink/ink13.xml"/><Relationship Id="rId4" Type="http://schemas.openxmlformats.org/officeDocument/2006/relationships/image" Target="../media/image12.png"/><Relationship Id="rId3" Type="http://schemas.openxmlformats.org/officeDocument/2006/relationships/customXml" Target="../ink/ink12.xml"/><Relationship Id="rId2" Type="http://schemas.openxmlformats.org/officeDocument/2006/relationships/image" Target="../media/image11.png"/><Relationship Id="rId1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24003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Lesson 7</a:t>
            </a:r>
            <a:br>
              <a:rPr lang="en-US" dirty="0" smtClean="0"/>
            </a:br>
            <a:br>
              <a:rPr lang="en-US" dirty="0" smtClean="0"/>
            </a:br>
            <a:r>
              <a:rPr lang="en-US" sz="7300" b="1" dirty="0" smtClean="0"/>
              <a:t>Malicious Codes</a:t>
            </a:r>
            <a:br>
              <a:rPr lang="en-US" sz="7300" dirty="0" smtClean="0"/>
            </a:br>
            <a:r>
              <a:rPr lang="en-US" sz="7300" dirty="0" smtClean="0">
                <a:solidFill>
                  <a:schemeClr val="accent6">
                    <a:lumMod val="75000"/>
                  </a:schemeClr>
                </a:solidFill>
              </a:rPr>
              <a:t>(Malware)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70648"/>
            <a:ext cx="7848600" cy="4699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521" y="205979"/>
            <a:ext cx="8135279" cy="460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33350"/>
            <a:ext cx="7892740" cy="4712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999" y="400050"/>
            <a:ext cx="8033657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457200"/>
            <a:ext cx="8317746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Computer Virus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3623072"/>
          </a:xfrm>
        </p:spPr>
        <p:txBody>
          <a:bodyPr/>
          <a:lstStyle/>
          <a:p>
            <a:r>
              <a:rPr lang="en-US" sz="2800" b="1" i="1" dirty="0" smtClean="0"/>
              <a:t>Virus</a:t>
            </a:r>
            <a:r>
              <a:rPr lang="en-US" sz="2800" dirty="0" smtClean="0"/>
              <a:t>: a program that attaches copies of itself into other programs.  </a:t>
            </a:r>
            <a:endParaRPr lang="en-US" sz="2800" dirty="0" smtClean="0"/>
          </a:p>
          <a:p>
            <a:pPr lvl="1"/>
            <a:r>
              <a:rPr lang="en-US" sz="2400" dirty="0" smtClean="0"/>
              <a:t>Propagates and performs some </a:t>
            </a:r>
            <a:r>
              <a:rPr lang="en-US" sz="2400" dirty="0" smtClean="0">
                <a:solidFill>
                  <a:srgbClr val="FF0000"/>
                </a:solidFill>
              </a:rPr>
              <a:t>unwanted functions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Viruses are not programs</a:t>
            </a:r>
            <a:endParaRPr lang="en-US" sz="2400" dirty="0" smtClean="0"/>
          </a:p>
          <a:p>
            <a:pPr lvl="1"/>
            <a:r>
              <a:rPr lang="en-US" altLang="zh-TW" sz="2400" i="1" dirty="0" smtClean="0"/>
              <a:t>Definition from RFC 1135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A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virus</a:t>
            </a:r>
            <a:r>
              <a:rPr lang="en-US" altLang="zh-TW" sz="2400" dirty="0" smtClean="0">
                <a:solidFill>
                  <a:srgbClr val="FF0000"/>
                </a:solidFill>
              </a:rPr>
              <a:t> is a piece of code that inserts itself into a host </a:t>
            </a:r>
            <a:r>
              <a:rPr lang="en-US" altLang="zh-TW" sz="2400" dirty="0" smtClean="0"/>
              <a:t>[program], including operating systems, to propagate</a:t>
            </a:r>
            <a:r>
              <a:rPr lang="en-US" altLang="zh-TW" sz="2400" dirty="0" smtClean="0">
                <a:solidFill>
                  <a:srgbClr val="FF0000"/>
                </a:solidFill>
              </a:rPr>
              <a:t>. It cannot run independently</a:t>
            </a:r>
            <a:r>
              <a:rPr lang="en-US" altLang="zh-TW" sz="2400" dirty="0" smtClean="0"/>
              <a:t>. It requires that its host program be run to activate it.</a:t>
            </a:r>
            <a:endParaRPr lang="en-US" altLang="zh-TW" sz="2400" dirty="0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C2CA32CA-CA82-4C64-BAA6-C3FC4C03F53B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96399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04211"/>
            <a:ext cx="2228850" cy="201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39692"/>
            <a:ext cx="285750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2686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874"/>
            <a:ext cx="26670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14300"/>
            <a:ext cx="6283911" cy="8572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Four Phases </a:t>
            </a:r>
            <a:r>
              <a:rPr lang="en-US" dirty="0" smtClean="0">
                <a:solidFill>
                  <a:schemeClr val="tx1"/>
                </a:solidFill>
              </a:rPr>
              <a:t>of a Virus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089490"/>
            <a:ext cx="9218070" cy="36920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6"/>
                </a:solidFill>
              </a:rPr>
              <a:t>1. Dormant Phase</a:t>
            </a:r>
            <a:endParaRPr lang="en-US" b="1" dirty="0" smtClean="0">
              <a:solidFill>
                <a:schemeClr val="accent6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3. Triggering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  <a:endParaRPr lang="en-US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 smtClean="0">
                <a:solidFill>
                  <a:srgbClr val="623385"/>
                </a:solidFill>
              </a:rPr>
              <a:t>2. Propagation Phase</a:t>
            </a:r>
            <a:endParaRPr lang="en-US" b="1" dirty="0" smtClean="0">
              <a:solidFill>
                <a:srgbClr val="623385"/>
              </a:solidFill>
            </a:endParaRPr>
          </a:p>
          <a:p>
            <a:pPr marL="45720" indent="0">
              <a:buNone/>
            </a:pPr>
            <a:r>
              <a:rPr lang="en-US" b="1" dirty="0">
                <a:solidFill>
                  <a:srgbClr val="623385"/>
                </a:solidFill>
              </a:rPr>
              <a:t>                                                                   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4. Execution Phase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b="1" dirty="0" smtClean="0">
              <a:solidFill>
                <a:srgbClr val="623385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33600" y="1267420"/>
            <a:ext cx="1940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virus is </a:t>
            </a:r>
            <a:r>
              <a:rPr lang="en-US" dirty="0" smtClean="0"/>
              <a:t>idle</a:t>
            </a:r>
            <a:endParaRPr lang="en-US" dirty="0" smtClean="0"/>
          </a:p>
          <a:p>
            <a:pPr marL="285750" lvl="1" indent="-285750">
              <a:buFontTx/>
              <a:buChar char="-"/>
            </a:pPr>
            <a:r>
              <a:rPr lang="en-US" dirty="0" smtClean="0"/>
              <a:t>Not </a:t>
            </a:r>
            <a:r>
              <a:rPr lang="en-US" dirty="0"/>
              <a:t>all viruses have this </a:t>
            </a:r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633" y="3045385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virus places an identical copy of itself into other programs of into certain system areas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50378" y="47607"/>
            <a:ext cx="2211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virus is activated to perform the function for which it was created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27762" y="3495508"/>
            <a:ext cx="2242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function is </a:t>
            </a:r>
            <a:r>
              <a:rPr lang="en-US" dirty="0" smtClean="0"/>
              <a:t>performed</a:t>
            </a:r>
            <a:endParaRPr lang="en-US" dirty="0" smtClean="0"/>
          </a:p>
          <a:p>
            <a:pPr marL="285750" lvl="1" indent="-285750">
              <a:buFontTx/>
              <a:buChar char="-"/>
            </a:pPr>
            <a:r>
              <a:rPr lang="en-US" dirty="0"/>
              <a:t>The function may be harmless or </a:t>
            </a:r>
            <a:r>
              <a:rPr lang="en-US" dirty="0" smtClean="0"/>
              <a:t>damaging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Ink 8"/>
              <p14:cNvContentPartPr/>
              <p14:nvPr/>
            </p14:nvContentPartPr>
            <p14:xfrm>
              <a:off x="6685280" y="3576320"/>
              <a:ext cx="13335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6685280" y="3576320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3820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Virus Types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Parasitic virus – </a:t>
            </a:r>
            <a:r>
              <a:rPr lang="en-US" sz="2400" i="1" dirty="0" err="1" smtClean="0"/>
              <a:t>ký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sinh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Attaches itself to a file and replicates when the infected program is executed</a:t>
            </a:r>
            <a:endParaRPr lang="en-US" sz="2000" dirty="0" smtClean="0"/>
          </a:p>
          <a:p>
            <a:pPr lvl="1"/>
            <a:r>
              <a:rPr lang="en-US" sz="2000" dirty="0" smtClean="0"/>
              <a:t>most common form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Memory resident virus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lodged in main memory as part of a resident system program</a:t>
            </a:r>
            <a:endParaRPr lang="en-US" sz="2000" dirty="0" smtClean="0"/>
          </a:p>
          <a:p>
            <a:pPr lvl="1"/>
            <a:r>
              <a:rPr lang="en-US" sz="2000" dirty="0" smtClean="0"/>
              <a:t>Virus may infect every program that executes</a:t>
            </a:r>
            <a:endParaRPr lang="en-US" sz="2000" dirty="0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B8967B1C-A500-42E1-94E1-F0DADBCFE31E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1"/>
            <a:ext cx="8686800" cy="3623072"/>
          </a:xfrm>
        </p:spPr>
        <p:txBody>
          <a:bodyPr/>
          <a:lstStyle/>
          <a:p>
            <a:r>
              <a:rPr lang="en-US" sz="2800" i="1" dirty="0" smtClean="0"/>
              <a:t>Boot Sector Viruses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/>
            <a:r>
              <a:rPr lang="en-US" sz="2400" dirty="0" smtClean="0"/>
              <a:t>Infects the boot record and spreads when system is booted</a:t>
            </a:r>
            <a:endParaRPr lang="en-US" sz="2400" dirty="0" smtClean="0"/>
          </a:p>
          <a:p>
            <a:pPr lvl="1"/>
            <a:r>
              <a:rPr lang="en-US" sz="2400" dirty="0" smtClean="0"/>
              <a:t>Gains control of machine before the virus detection tools</a:t>
            </a:r>
            <a:endParaRPr lang="en-US" sz="2400" dirty="0" smtClean="0"/>
          </a:p>
          <a:p>
            <a:pPr lvl="1"/>
            <a:r>
              <a:rPr lang="en-US" sz="2400" dirty="0" smtClean="0"/>
              <a:t>Very hard to notice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Macro Virus:</a:t>
            </a:r>
            <a:endParaRPr lang="en-US" sz="2800" dirty="0" smtClean="0"/>
          </a:p>
          <a:p>
            <a:pPr lvl="1"/>
            <a:r>
              <a:rPr lang="en-US" sz="2400" dirty="0" smtClean="0"/>
              <a:t>virus is part of the macro associated with a document</a:t>
            </a:r>
            <a:endParaRPr lang="en-US" sz="2400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Virus Types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F9355287-F416-4757-9408-11E1DD8D5DD3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Virus Types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Stealth virus</a:t>
            </a:r>
            <a:endParaRPr lang="en-US" dirty="0" smtClean="0"/>
          </a:p>
          <a:p>
            <a:pPr lvl="1"/>
            <a:r>
              <a:rPr lang="en-US" dirty="0" smtClean="0"/>
              <a:t>A form of virus explicitly designed to hide from detection by antivirus software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Polymorphic virus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A virus that mutates with every infection making detection by the “signature” of the virus difficult</a:t>
            </a:r>
            <a:endParaRPr lang="en-US" dirty="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DB0FA746-D714-4F98-8DA3-5EC033A95D4A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70092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Mutate: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Outline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What is a malware?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Common types of malware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How to detect &amp; prevent them?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E2584294-804A-4988-A2FD-4D1E3FC700FF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6553200" y="27432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Original</a:t>
            </a:r>
            <a:endParaRPr kumimoji="1" lang="en-US" sz="24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program</a:t>
            </a:r>
            <a:endParaRPr kumimoji="1" lang="en-US" sz="24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virus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553200" y="3086101"/>
            <a:ext cx="1226618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Original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program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81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virus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4171950"/>
            <a:ext cx="4662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appended to program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+</a:t>
            </a:r>
            <a:endParaRPr kumimoji="1" lang="en-US" sz="28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=</a:t>
            </a:r>
            <a:endParaRPr kumimoji="1" lang="en-US" sz="28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1"/>
          <p:cNvSpPr>
            <a:spLocks noGrp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CA660224-D272-48A5-A745-5A75B1AE7721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4802" name="Rectangle 2" descr="Large confetti"/>
          <p:cNvSpPr>
            <a:spLocks noChangeArrowheads="1"/>
          </p:cNvSpPr>
          <p:nvPr/>
        </p:nvSpPr>
        <p:spPr bwMode="auto">
          <a:xfrm>
            <a:off x="1093788" y="213122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4400" dirty="0">
              <a:solidFill>
                <a:srgbClr val="EEECE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553200" y="25146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Original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program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virus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553200" y="2743201"/>
            <a:ext cx="1226618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Original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program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6553200" y="2171701"/>
            <a:ext cx="110716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Virus-1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057400" y="4229100"/>
            <a:ext cx="49353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surrounding a program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+</a:t>
            </a:r>
            <a:endParaRPr kumimoji="1" lang="en-US" sz="28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=</a:t>
            </a:r>
            <a:endParaRPr kumimoji="1" lang="en-US" sz="28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553200" y="377190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629400" y="3771901"/>
            <a:ext cx="110716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</a:rPr>
              <a:t>Virus-2</a:t>
            </a: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Viruses Append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161161C2-AEBC-4DB8-A157-0F2BF31719FF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2057400" y="4286250"/>
            <a:ext cx="50492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integrated into program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6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9" y="961192"/>
            <a:ext cx="2481262" cy="33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150"/>
            <a:ext cx="1632857" cy="125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150"/>
            <a:ext cx="8153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Computer Worms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546872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>
                <a:solidFill>
                  <a:srgbClr val="7030A0"/>
                </a:solidFill>
              </a:rPr>
              <a:t>A computer worm </a:t>
            </a:r>
            <a:r>
              <a:rPr lang="en-US" altLang="zh-TW" sz="2400" dirty="0" smtClean="0"/>
              <a:t>is a malware program that spreads copies of itself 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</a:rPr>
              <a:t>without the need to inject itself in other programs</a:t>
            </a:r>
            <a:r>
              <a:rPr lang="en-US" altLang="zh-TW" sz="2400" dirty="0" smtClean="0"/>
              <a:t>, and usually </a:t>
            </a:r>
            <a:r>
              <a:rPr lang="en-US" altLang="zh-TW" sz="2400" dirty="0" smtClean="0">
                <a:solidFill>
                  <a:srgbClr val="FF0000"/>
                </a:solidFill>
              </a:rPr>
              <a:t>without human interaction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400" dirty="0" smtClean="0"/>
              <a:t>In most cases, a computer worm will carry a malicious payload, such as deleting files or installing a backdoor.</a:t>
            </a:r>
            <a:endParaRPr lang="en-US" altLang="zh-TW" sz="2000" dirty="0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39FEE943-0052-47C5-A647-81AED2316A57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45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Worm Propagation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Worm propagation by finding and infecting </a:t>
            </a:r>
            <a:r>
              <a:rPr lang="en-US" sz="2400" dirty="0" smtClean="0">
                <a:solidFill>
                  <a:srgbClr val="FF0000"/>
                </a:solidFill>
              </a:rPr>
              <a:t>vulnerable hosts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74378"/>
            <a:ext cx="4691062" cy="328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Trojan Horses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A </a:t>
            </a:r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en-US" sz="2400" dirty="0" smtClean="0">
                <a:solidFill>
                  <a:srgbClr val="7030A0"/>
                </a:solidFill>
              </a:rPr>
              <a:t>rojan horse </a:t>
            </a:r>
            <a:r>
              <a:rPr lang="en-US" sz="2400" dirty="0" smtClean="0"/>
              <a:t>is a malware program that appears to perform some </a:t>
            </a:r>
            <a:r>
              <a:rPr lang="en-US" sz="2400" dirty="0" smtClean="0">
                <a:solidFill>
                  <a:srgbClr val="FF0000"/>
                </a:solidFill>
              </a:rPr>
              <a:t>useful tasks</a:t>
            </a:r>
            <a:r>
              <a:rPr lang="en-US" sz="2400" dirty="0" smtClean="0"/>
              <a:t>, but which also does something with </a:t>
            </a:r>
            <a:r>
              <a:rPr lang="en-US" sz="2400" dirty="0" smtClean="0">
                <a:solidFill>
                  <a:srgbClr val="FF0000"/>
                </a:solidFill>
              </a:rPr>
              <a:t>negative consequences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66950"/>
            <a:ext cx="5548312" cy="25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3777615" y="2169795"/>
              <a:ext cx="13335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3777615" y="216979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Logic/Time Bomb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4451"/>
            <a:ext cx="8534400" cy="3623072"/>
          </a:xfrm>
        </p:spPr>
        <p:txBody>
          <a:bodyPr/>
          <a:lstStyle/>
          <a:p>
            <a:pPr lvl="1"/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programmed threats that lie dormant for an extended period of time until they are triggered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When triggered, malicious code is executed</a:t>
            </a:r>
            <a:endParaRPr lang="en-US" sz="2400" dirty="0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EF67FDB4-4B46-48F8-BC31-56CCC48B630F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7" name="Picture 4" descr="j019924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00450"/>
            <a:ext cx="12192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71551"/>
            <a:ext cx="8763000" cy="36230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 smtClean="0"/>
              <a:t>Rootkit:</a:t>
            </a:r>
            <a:r>
              <a:rPr lang="en-US" dirty="0" smtClean="0"/>
              <a:t> </a:t>
            </a:r>
            <a:r>
              <a:rPr lang="en-US" sz="2200" dirty="0"/>
              <a:t>Rootkits are designed to conceal certain objects or activities in your system.  Often </a:t>
            </a:r>
            <a:r>
              <a:rPr lang="en-US" sz="2200" dirty="0" smtClean="0"/>
              <a:t>their </a:t>
            </a:r>
            <a:r>
              <a:rPr lang="en-US" sz="2200" dirty="0"/>
              <a:t>main purpose is to prevent malicious programs being detected – in order to extend the period in which programs can run on an infected </a:t>
            </a:r>
            <a:r>
              <a:rPr lang="en-US" sz="2200" dirty="0" smtClean="0"/>
              <a:t>computer</a:t>
            </a:r>
            <a:endParaRPr lang="en-US" sz="2200" dirty="0" smtClean="0"/>
          </a:p>
          <a:p>
            <a:pPr>
              <a:spcBef>
                <a:spcPts val="600"/>
              </a:spcBef>
            </a:pPr>
            <a:endParaRPr lang="en-US" sz="22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50"/>
            <a:ext cx="86868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Rootkit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682D9B22-0E82-4F83-BDC8-94EB88383BE4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4350"/>
            <a:ext cx="61341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Spyware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0550"/>
            <a:ext cx="6219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2495550"/>
            <a:ext cx="3962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Software which sends information to its creators about a user's activities (e.g.,  passwords, credit card numbers, and other information that can be sold on the black market.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</a:t>
            </a:r>
            <a:r>
              <a:rPr lang="en-US" b="1" dirty="0" smtClean="0">
                <a:solidFill>
                  <a:srgbClr val="002060"/>
                </a:solidFill>
              </a:rPr>
              <a:t>malware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/>
              <a:t>A malware </a:t>
            </a:r>
            <a:r>
              <a:rPr lang="en-US" sz="2800" dirty="0" smtClean="0"/>
              <a:t>is a </a:t>
            </a:r>
            <a:r>
              <a:rPr lang="en-US" sz="2800" dirty="0" smtClean="0">
                <a:solidFill>
                  <a:srgbClr val="7030A0"/>
                </a:solidFill>
              </a:rPr>
              <a:t>set of instructions </a:t>
            </a:r>
            <a:r>
              <a:rPr lang="en-US" sz="2800" dirty="0" smtClean="0"/>
              <a:t>that run on your </a:t>
            </a:r>
            <a:r>
              <a:rPr lang="en-US" sz="2400" dirty="0" smtClean="0"/>
              <a:t>computer and </a:t>
            </a:r>
            <a:r>
              <a:rPr lang="en-US" sz="2400" dirty="0" smtClean="0">
                <a:solidFill>
                  <a:srgbClr val="7030A0"/>
                </a:solidFill>
              </a:rPr>
              <a:t>make your system do something </a:t>
            </a:r>
            <a:r>
              <a:rPr lang="en-US" sz="2400" dirty="0" smtClean="0"/>
              <a:t>that an </a:t>
            </a:r>
            <a:r>
              <a:rPr lang="en-US" sz="2400" dirty="0" smtClean="0">
                <a:solidFill>
                  <a:srgbClr val="7030A0"/>
                </a:solidFill>
              </a:rPr>
              <a:t>attacker wants it to do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Malware </a:t>
            </a:r>
            <a:r>
              <a:rPr lang="en-US" sz="2400" dirty="0" smtClean="0"/>
              <a:t>can be classified into several categories, depending on propagation and concealment.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4488180" y="3529330"/>
              <a:ext cx="213995" cy="4152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4488180" y="3529330"/>
                <a:ext cx="213995" cy="415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4762500" y="3683000"/>
              <a:ext cx="267970" cy="2209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4762500" y="3683000"/>
                <a:ext cx="267970" cy="22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896485" y="3529330"/>
              <a:ext cx="93980" cy="1670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896485" y="3529330"/>
                <a:ext cx="93980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4909820" y="3997960"/>
              <a:ext cx="13335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4909820" y="399796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412105" y="3295015"/>
              <a:ext cx="831215" cy="5156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412105" y="3295015"/>
                <a:ext cx="831215" cy="515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6617970" y="3448685"/>
              <a:ext cx="415290" cy="4622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6617970" y="3448685"/>
                <a:ext cx="415290" cy="46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7019925" y="3408680"/>
              <a:ext cx="616585" cy="2609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7019925" y="3408680"/>
                <a:ext cx="616585" cy="26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7087235" y="3214370"/>
              <a:ext cx="140335" cy="939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7087235" y="3214370"/>
                <a:ext cx="140335" cy="93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7381875" y="3060065"/>
              <a:ext cx="167640" cy="1206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7381875" y="3060065"/>
                <a:ext cx="16764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6825615" y="3348355"/>
              <a:ext cx="13335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8"/>
            </p:blipFill>
            <p:spPr>
              <a:xfrm>
                <a:off x="6825615" y="3348355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Malware Zombies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Malware can turn a computer into a zombie, which is a machine that is controlled externally to perform malicious attacks, usually as a part of a </a:t>
            </a:r>
            <a:r>
              <a:rPr lang="en-US" sz="2400" b="1" dirty="0" smtClean="0">
                <a:solidFill>
                  <a:srgbClr val="7030A0"/>
                </a:solidFill>
              </a:rPr>
              <a:t>botnet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02415"/>
            <a:ext cx="4191000" cy="28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Where does Malicious Code Hide?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	1. Email</a:t>
            </a: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/>
              <a:t>	2. Web Content</a:t>
            </a: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/>
              <a:t>	3. Legitimate Sites</a:t>
            </a: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/>
              <a:t>	4. File </a:t>
            </a:r>
            <a:r>
              <a:rPr lang="en-US" dirty="0" smtClean="0"/>
              <a:t>Downloads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….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06680" y="2604770"/>
              <a:ext cx="160655" cy="3619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06680" y="2604770"/>
                <a:ext cx="16065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374650" y="2685415"/>
              <a:ext cx="348615" cy="2813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374650" y="2685415"/>
                <a:ext cx="348615" cy="281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88950" y="2551430"/>
              <a:ext cx="40005" cy="1270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88950" y="2551430"/>
                <a:ext cx="4000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93675" y="3194050"/>
              <a:ext cx="120650" cy="2616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93675" y="3194050"/>
                <a:ext cx="12065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408305" y="3107055"/>
              <a:ext cx="93980" cy="2146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408305" y="3107055"/>
                <a:ext cx="939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28955" y="3154045"/>
              <a:ext cx="120650" cy="1409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28955" y="3154045"/>
                <a:ext cx="120650" cy="14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676275" y="3114040"/>
              <a:ext cx="73660" cy="381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676275" y="3114040"/>
                <a:ext cx="73660" cy="381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595630" y="3046730"/>
              <a:ext cx="20320" cy="698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595630" y="3046730"/>
                <a:ext cx="20320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609600" y="3020060"/>
              <a:ext cx="80010" cy="11366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609600" y="3020060"/>
                <a:ext cx="80010" cy="1136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3350"/>
            <a:ext cx="8305800" cy="110251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to detect &amp; prevention them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76350"/>
            <a:ext cx="8143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detection system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may detect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suspicious activities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 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prevention system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must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identify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stop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malicious attacks </a:t>
            </a:r>
            <a:r>
              <a:rPr lang="en-US" sz="2800" dirty="0" smtClean="0">
                <a:latin typeface="+mj-lt"/>
              </a:rPr>
              <a:t>before they do damage and have a chance to infect a system.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5767705" y="1071245"/>
              <a:ext cx="66675" cy="3079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5767705" y="1071245"/>
                <a:ext cx="666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5727065" y="937260"/>
              <a:ext cx="408940" cy="4152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5727065" y="937260"/>
                <a:ext cx="408940" cy="415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6149340" y="1184910"/>
              <a:ext cx="187325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6149340" y="1184910"/>
                <a:ext cx="1873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6162675" y="997585"/>
              <a:ext cx="46990" cy="1136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6162675" y="997585"/>
                <a:ext cx="46990" cy="113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443980" y="1064260"/>
              <a:ext cx="120650" cy="1612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443980" y="1064260"/>
                <a:ext cx="12065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6591300" y="1037590"/>
              <a:ext cx="281305" cy="3816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6591300" y="1037590"/>
                <a:ext cx="281305" cy="381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6872605" y="984250"/>
              <a:ext cx="234315" cy="3213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6872605" y="984250"/>
                <a:ext cx="2343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7087235" y="1104900"/>
              <a:ext cx="13335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7087235" y="1104900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Malware Countermeasures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Signatures</a:t>
            </a:r>
            <a:endParaRPr lang="en-US" b="1" dirty="0" smtClean="0"/>
          </a:p>
          <a:p>
            <a:pPr lvl="1"/>
            <a:r>
              <a:rPr lang="en-US" dirty="0" smtClean="0"/>
              <a:t>Find a string that can </a:t>
            </a:r>
            <a:r>
              <a:rPr lang="en-US" dirty="0" smtClean="0">
                <a:solidFill>
                  <a:srgbClr val="FF0000"/>
                </a:solidFill>
              </a:rPr>
              <a:t>identity the virus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/>
              <a:t>Heuristics Analysis - </a:t>
            </a:r>
            <a:endParaRPr lang="en-US" b="1" dirty="0" smtClean="0"/>
          </a:p>
          <a:p>
            <a:pPr lvl="1"/>
            <a:r>
              <a:rPr lang="en-US" dirty="0"/>
              <a:t>Useful to </a:t>
            </a:r>
            <a:r>
              <a:rPr lang="en-US" dirty="0" smtClean="0"/>
              <a:t>identify </a:t>
            </a:r>
            <a:r>
              <a:rPr lang="en-US" dirty="0"/>
              <a:t>new and “zero day” malware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 program behavior</a:t>
            </a:r>
            <a:r>
              <a:rPr lang="en-US" dirty="0" smtClean="0"/>
              <a:t> (network access, file open, attempt to delete file, attempt to modify the boot sector,…)</a:t>
            </a:r>
            <a:endParaRPr lang="en-US" dirty="0" smtClean="0"/>
          </a:p>
          <a:p>
            <a:pPr lvl="1"/>
            <a:r>
              <a:rPr lang="en-US" dirty="0" smtClean="0"/>
              <a:t>Heuristic </a:t>
            </a:r>
            <a:r>
              <a:rPr lang="en-US" dirty="0"/>
              <a:t>methods can trigger false alarms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Sandbox analysis</a:t>
            </a:r>
            <a:endParaRPr lang="en-US" b="1" dirty="0" smtClean="0"/>
          </a:p>
          <a:p>
            <a:pPr lvl="1"/>
            <a:r>
              <a:rPr lang="en-US" dirty="0" smtClean="0"/>
              <a:t>Running the executable in a VM</a:t>
            </a:r>
            <a:endParaRPr lang="en-US" dirty="0" smtClean="0"/>
          </a:p>
          <a:p>
            <a:pPr lvl="1"/>
            <a:r>
              <a:rPr lang="en-US" dirty="0" smtClean="0"/>
              <a:t>Observe it (file activity, network, memory,…)</a:t>
            </a:r>
            <a:endParaRPr lang="en-US" dirty="0" smtClean="0"/>
          </a:p>
          <a:p>
            <a:r>
              <a:rPr lang="en-US" b="1" dirty="0" smtClean="0"/>
              <a:t>White/Black listing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Scan compare the analyzed object with a database of </a:t>
            </a:r>
            <a:r>
              <a:rPr lang="en-US" sz="2400" dirty="0" smtClean="0"/>
              <a:t>signatures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A signature is a virus fingerprint </a:t>
            </a:r>
            <a:r>
              <a:rPr lang="en-US" sz="2000" i="1" dirty="0"/>
              <a:t>(E.g</a:t>
            </a:r>
            <a:r>
              <a:rPr lang="en-US" sz="2000" i="1" dirty="0" smtClean="0"/>
              <a:t>., a </a:t>
            </a:r>
            <a:r>
              <a:rPr lang="en-US" sz="2000" i="1" dirty="0"/>
              <a:t>string with a sequence of </a:t>
            </a:r>
            <a:r>
              <a:rPr lang="en-US" sz="2000" i="1" dirty="0" smtClean="0"/>
              <a:t>instructions </a:t>
            </a:r>
            <a:r>
              <a:rPr lang="en-US" sz="2000" i="1" dirty="0"/>
              <a:t>specific for each virus </a:t>
            </a:r>
            <a:r>
              <a:rPr lang="en-US" sz="2000" i="1" dirty="0" smtClean="0"/>
              <a:t>)</a:t>
            </a:r>
            <a:endParaRPr lang="en-US" sz="2000" i="1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A file is infected if there is a signature inside its code </a:t>
            </a:r>
            <a:r>
              <a:rPr lang="en-US" sz="2000" i="1" dirty="0"/>
              <a:t>(Fast </a:t>
            </a:r>
            <a:r>
              <a:rPr lang="en-US" sz="2000" i="1" dirty="0" smtClean="0"/>
              <a:t>pattern </a:t>
            </a:r>
            <a:r>
              <a:rPr lang="en-US" sz="2000" i="1" dirty="0"/>
              <a:t>matching techniques to search for signatures)</a:t>
            </a:r>
            <a:endParaRPr lang="en-US" sz="2400" i="1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All the signatures together create the malware database that usually is proprietary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Antivirus Approaches</a:t>
            </a:r>
            <a:endParaRPr 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Detection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determine infection and locate the virus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Identification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identify the specific virus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Removal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remove the virus from all infected systems, so the disease cannot spread further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Recovery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restore the system to its original state</a:t>
            </a:r>
            <a:endParaRPr lang="en-US" dirty="0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7E90DE02-7086-43FC-BCF6-9BCEB920C9B4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Virus Infection</a:t>
            </a:r>
            <a:endParaRPr 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Prevention: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 source of software </a:t>
            </a:r>
            <a:r>
              <a:rPr lang="en-US" dirty="0" smtClean="0"/>
              <a:t>installed </a:t>
            </a:r>
            <a:endParaRPr lang="en-US" dirty="0" smtClean="0"/>
          </a:p>
          <a:p>
            <a:pPr lvl="1"/>
            <a:r>
              <a:rPr lang="en-US" dirty="0" smtClean="0"/>
              <a:t>Isolated testing phase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virus detectors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smtClean="0"/>
              <a:t>Limit damage:</a:t>
            </a:r>
            <a:endParaRPr lang="en-US" b="1" dirty="0" smtClean="0"/>
          </a:p>
          <a:p>
            <a:pPr lvl="1"/>
            <a:r>
              <a:rPr lang="en-US" dirty="0" smtClean="0"/>
              <a:t>Make and retain </a:t>
            </a:r>
            <a:r>
              <a:rPr lang="en-US" dirty="0" smtClean="0">
                <a:solidFill>
                  <a:srgbClr val="FF0000"/>
                </a:solidFill>
              </a:rPr>
              <a:t>backup</a:t>
            </a:r>
            <a:r>
              <a:rPr lang="en-US" dirty="0" smtClean="0"/>
              <a:t> copies </a:t>
            </a:r>
            <a:r>
              <a:rPr lang="en-US" dirty="0" smtClean="0">
                <a:solidFill>
                  <a:srgbClr val="FF0000"/>
                </a:solidFill>
              </a:rPr>
              <a:t>important resources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fld id="{E45D8ADF-769D-4321-A915-53C72A3AF9A9}" type="slidenum">
              <a:rPr kumimoji="0" lang="en-US" sz="1200" smtClean="0">
                <a:solidFill>
                  <a:prstClr val="white"/>
                </a:solidFill>
              </a:rPr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4290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+mj-lt"/>
              </a:rPr>
              <a:t>Preventing Malicious Attacks on the Internet</a:t>
            </a:r>
            <a:endParaRPr lang="en-US" sz="32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28700"/>
            <a:ext cx="800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Up-to-date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Install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firewall</a:t>
            </a:r>
            <a:endParaRPr lang="en-US" sz="2400" b="1" dirty="0" smtClean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Scanning systems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Malware analysis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00151"/>
            <a:ext cx="90678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two fundamental approaches to malware analysis</a:t>
            </a:r>
            <a:endParaRPr lang="en-US" sz="2800" dirty="0" smtClean="0"/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Static analysis</a:t>
            </a:r>
            <a:r>
              <a:rPr lang="en-US" sz="2400" dirty="0" smtClean="0"/>
              <a:t>, which involves examining and analyzing the malware without executing it</a:t>
            </a:r>
            <a:endParaRPr lang="en-US" sz="2400" dirty="0" smtClean="0"/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Dynamic analysis</a:t>
            </a:r>
            <a:r>
              <a:rPr lang="en-US" sz="2400" dirty="0" smtClean="0"/>
              <a:t>, which involves executing the malware on the system and analyzing it.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857250"/>
          </a:xfrm>
        </p:spPr>
        <p:txBody>
          <a:bodyPr>
            <a:noAutofit/>
          </a:bodyPr>
          <a:lstStyle/>
          <a:p>
            <a:r>
              <a:rPr lang="en-US" sz="960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</a:t>
            </a:r>
            <a:r>
              <a:rPr lang="en-US" dirty="0" smtClean="0">
                <a:solidFill>
                  <a:srgbClr val="002060"/>
                </a:solidFill>
              </a:rPr>
              <a:t>malware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Propagation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Virus</a:t>
            </a:r>
            <a:r>
              <a:rPr lang="en-US" dirty="0" smtClean="0"/>
              <a:t>: human-assisted propagation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Worm</a:t>
            </a:r>
            <a:r>
              <a:rPr lang="en-US" dirty="0" smtClean="0"/>
              <a:t>: automatic propagation without human assistance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Concealment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Rootkit</a:t>
            </a:r>
            <a:r>
              <a:rPr lang="en-US" dirty="0" smtClean="0"/>
              <a:t>: modifies operating system to hide its existence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Trojan</a:t>
            </a:r>
            <a:r>
              <a:rPr lang="en-US" dirty="0" smtClean="0"/>
              <a:t>: provides desirable functionality but hides malicious operation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Various types of payloads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319530" y="1888490"/>
              <a:ext cx="817245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319530" y="1888490"/>
                <a:ext cx="8172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319530" y="2364105"/>
              <a:ext cx="877570" cy="196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319530" y="2364105"/>
                <a:ext cx="87757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904240" y="1667510"/>
              <a:ext cx="127000" cy="54927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904240" y="1667510"/>
                <a:ext cx="127000" cy="549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723265" y="2993390"/>
              <a:ext cx="241300" cy="7702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723265" y="2993390"/>
                <a:ext cx="241300" cy="7702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Malware Goals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4395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Delivery &amp;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2286"/>
            <a:ext cx="8534400" cy="262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Delivery &amp;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322976"/>
            <a:ext cx="7019925" cy="298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742950"/>
            <a:ext cx="8153400" cy="3429000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Basic types: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Virus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Worms 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/>
            <a:r>
              <a:rPr lang="en-US" altLang="zh-CN" sz="2000" dirty="0">
                <a:ea typeface="SimSun" panose="02010600030101010101" pitchFamily="2" charset="-122"/>
              </a:rPr>
              <a:t>Trojan Horse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CN" sz="2000" dirty="0" smtClean="0">
                <a:ea typeface="SimSun" panose="02010600030101010101" pitchFamily="2" charset="-122"/>
              </a:rPr>
              <a:t>Several variants of the basic types exist: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Time Bomb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Logic Bomb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err="1" smtClean="0">
                <a:ea typeface="SimSun" panose="02010600030101010101" pitchFamily="2" charset="-122"/>
              </a:rPr>
              <a:t>Keylogger</a:t>
            </a:r>
            <a:r>
              <a:rPr lang="en-US" altLang="zh-CN" sz="2000" dirty="0" smtClean="0">
                <a:ea typeface="SimSun" panose="02010600030101010101" pitchFamily="2" charset="-122"/>
              </a:rPr>
              <a:t> 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Rootkit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Adware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Spyware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marL="1024255" lvl="1" indent="-457200" eaLnBrk="1" hangingPunct="1"/>
            <a:r>
              <a:rPr lang="en-US" altLang="zh-CN" sz="2000" dirty="0" smtClean="0">
                <a:ea typeface="SimSun" panose="02010600030101010101" pitchFamily="2" charset="-122"/>
              </a:rPr>
              <a:t>…</a:t>
            </a:r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9A924-E96D-4279-A7D9-279AA0B5C4FA}" type="slidenum">
              <a:rPr lang="zh-CN" altLang="en-US" sz="1400" smtClean="0"/>
            </a:fld>
            <a:endParaRPr lang="en-US" altLang="zh-CN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133350"/>
            <a:ext cx="7772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C0000"/>
                </a:solidFill>
                <a:latin typeface="+mj-lt"/>
              </a:rPr>
              <a:t>Malware Types</a:t>
            </a:r>
            <a:endParaRPr lang="en-US" sz="3200" b="1" dirty="0">
              <a:solidFill>
                <a:srgbClr val="333399"/>
              </a:solidFill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97" y="1406128"/>
            <a:ext cx="8900206" cy="2982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6563</Words>
  <Application>WPS Presentation</Application>
  <PresentationFormat>On-screen Show (16:9)</PresentationFormat>
  <Paragraphs>347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PMingLiU</vt:lpstr>
      <vt:lpstr>Segoe Print</vt:lpstr>
      <vt:lpstr>UNR</vt:lpstr>
      <vt:lpstr>Office Theme</vt:lpstr>
      <vt:lpstr>Lesson 7  Malicious Codes (Malware)</vt:lpstr>
      <vt:lpstr>Outline</vt:lpstr>
      <vt:lpstr>What is a malware?</vt:lpstr>
      <vt:lpstr>What is a malware?</vt:lpstr>
      <vt:lpstr>Malware Goals</vt:lpstr>
      <vt:lpstr>Delivery &amp; Techniques</vt:lpstr>
      <vt:lpstr>Delivery &amp; Techniques</vt:lpstr>
      <vt:lpstr>PowerPoint 演示文稿</vt:lpstr>
      <vt:lpstr>Keylogger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Computer Virus</vt:lpstr>
      <vt:lpstr>Four Phases of a Virus  </vt:lpstr>
      <vt:lpstr>Virus Types</vt:lpstr>
      <vt:lpstr>Virus Types</vt:lpstr>
      <vt:lpstr>Virus Types</vt:lpstr>
      <vt:lpstr>How Viruses Append</vt:lpstr>
      <vt:lpstr>How Viruses Append</vt:lpstr>
      <vt:lpstr>How Viruses Append</vt:lpstr>
      <vt:lpstr>Computer Worms</vt:lpstr>
      <vt:lpstr>Worm Propagation</vt:lpstr>
      <vt:lpstr>Trojan Horses</vt:lpstr>
      <vt:lpstr>Logic/Time Bomb</vt:lpstr>
      <vt:lpstr>Rootkit</vt:lpstr>
      <vt:lpstr>Adware</vt:lpstr>
      <vt:lpstr>Spyware</vt:lpstr>
      <vt:lpstr>Malware Zombies</vt:lpstr>
      <vt:lpstr>Where does Malicious Code Hide?</vt:lpstr>
      <vt:lpstr>How to detect &amp; prevention them</vt:lpstr>
      <vt:lpstr>Malware Countermeasures</vt:lpstr>
      <vt:lpstr>Signatures</vt:lpstr>
      <vt:lpstr>Antivirus Approaches</vt:lpstr>
      <vt:lpstr>Preventing Virus Infection</vt:lpstr>
      <vt:lpstr>PowerPoint 演示文稿</vt:lpstr>
      <vt:lpstr>Malware analysis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Malicious Codes</dc:title>
  <dc:creator>Admin</dc:creator>
  <cp:lastModifiedBy>HP</cp:lastModifiedBy>
  <cp:revision>55</cp:revision>
  <dcterms:created xsi:type="dcterms:W3CDTF">2006-08-16T00:00:00Z</dcterms:created>
  <dcterms:modified xsi:type="dcterms:W3CDTF">2023-12-30T09:06:01Z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47A458EC23AB4BB1AC818E94F6CF3D36_12</vt:lpwstr>
  </property>
  <property fmtid="{D5CDD505-2E9C-101B-9397-08002B2CF9AE}" pid="3" name="KSOProductBuildVer">
    <vt:lpwstr>1033-12.2.0.13359</vt:lpwstr>
  </property>
</Properties>
</file>