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839 144,'3'1,"4"1,-2-1,0-1,2 1,0 0,1 0,0-1,0 1,2 0,-2 0,1 0,1-1,-1 0,2 1,-2-1,2 0,-1 0,0 0,0 0,0 0,0 0,-1 0,-3 0,-2 0,-1 0,0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173 294,'5'0,"3"0,0 0,3 0,4 0,-1 0,4 0,1 0,3 0,3 0,-1 0,-2 0,-3 0,1 0,-6 0,-1 0,-1 0,10 0,-9 1,-7-1,-1 0,-1 0,-1 0,1 0,0 0,0 0,1 0,3 0,-3 0,1 0,0 0,10 0,-6 0,-1 0,0 0,-1 0,0 0,-2 0,-3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565 582,'3'1,"0"-1,1 0,2 0,4 0,-1 0,2 0,-2 0,2 0,-2 0,-1-1,-1 1,-3 0,0-1,-1 1,1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362 591,'4'1,"0"0,2-1,-1 0,4 0,1 0,-1 0,2 0,-1 0,1 0,-2 0,1 0,2-1,-8 0,-1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225 593,'4'0,"5"0,-1-1,1 1,1-1,-1 0,0 1,-3-1,0 0,-2 1,0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513 550,'1'3,"0"0,2-1,0 0,2-1,2 0,-4 0,2-1,7 1,-5-1,1 0,1 0,0 0,1-1,2 1,-3-1,2 0,-3 1,-3-1,2 1,-4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59 547,'8'5,"2"-2,0 0,3 0,0-2,4 0,2 1,3-2,3 0,5 0,2 0,-7 0,2 0,4-1,-17 1,-3 0,-4 0,-1 0,-2 0,0 0,2 0,-1 0,2 0,-2 0,-1 0,-1 0,0 0,4 0,4-2,5 1,5-1,5-1,2-1,0 1,-8 2,-6-1,-4-1,-5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684 395,'3'0,"13"0,-4 0,1 0,3 0,1 0,5 0,2 0,6 0,3 0,-1 0,12 0,-3-2,8 0,-10-2,-11 3,-6 0,-4-2,-3 2,-4 0,1 1,-4-1,0 1,-5 0,1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1135 149,'4'0,"-1"0,1 0,0 0,0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587 192,'4'0,"0"0,-1 0,0 0,1 0,-1 0,1 0,0 0,0 0,-1 0,0 0,0 0,2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301 126,'8'2,"0"-1,1 0,0 1,0-2,1 1,2-1,1 0,0 0,1 0,0 0,2 0,1 0,3 0,-1-1,-1-1,-6 2,0-1,-2 1,0-1,-4 1,0 0,-2 0,0 0,-1-1,1 1,-1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136 689,'5'3,"1"0,1-2,0 1,0-1,-1-1,9 2,-7-2,-2 0,-2 0,1 0,-1 0,0 0,0 0,-1 0,2-2,-1 1,-1 1,0 0,0-1,1 0,-1 1,0 0,1-2,-1 2,0 0,1-1,-1 1,0-1,1 0,-1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710 375,'3'0,"0"0,0 0,0 1,0-1,2 0,1 0,-1 0,2 0,0 1,-1-1,1 0,1 0,1 0,2 0,1 0,3 0,1 0,3 0,0 0,-4 0,-1 0,-1 0,-1 0,-1 0,-3 0,0 0,-1 0,-2 0,1 0,-2 0,0 0,0 0,-1 0,0 0,0 0,0 0,0 0,0 0,0 0,1 0,2 0,-2 0,5 0,-6 0,0 0,0 0,2 0,0 0,-1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397 442,'-7'0,"4"0,-1 0,1 1,-1-1,-7 1,3-1,3 0,1 0,-2 0,2 0,-2 0,2 0,0 0,-1 0,1 0,-1-1,1 1,-3 0,2 0,0 0,-1 0,-2 0,4 0,0 0,1 0,0 0,-1 0,-1 0,2 0,-1 0,0 0,0 0,1 0,-1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175 382,'6'0,"-1"0,-1 0,0 0,0 0,0 0,0 0,1 0,0 0,-1 0,3 0,-3 0,0 0,0 0,0 0,2 0,-2 0,-1 0,0 0,0 0,2 0,-2 0,1 0,-1 0,0 0,3 0,-1 0,-1 0,2 0,-1 0,-2 0,2 0,1 0,-1 1,2-1,0 1,0-1,1 1,-1-1,-2 1,2 0,0 0,-3 0,3 0,-3-1,-1 1,2-1,-1 1,-1-1,1 0,1 0,-2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30T11:10:5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138 333,'3'0,"2"0,4 1,2 0,4-1,1 1,4 0,-1-1,1 2,0-1,-3-1,0 1,-3-1,0 0,-2 0,-2 1,1-1,-3 1,1-1,-2 1,-3-1,3 0,-1 0,-2 1,0-1,0 0,-1 0,0 0,1 0,-1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CDB6-0685-4C9D-8779-FB106CC1961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EF9-89F9-4DA4-A61A-D6F4AF1790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CDB6-0685-4C9D-8779-FB106CC196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BEF9-89F9-4DA4-A61A-D6F4AF1790A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3.xml"/><Relationship Id="rId4" Type="http://schemas.openxmlformats.org/officeDocument/2006/relationships/image" Target="../media/image21.png"/><Relationship Id="rId3" Type="http://schemas.openxmlformats.org/officeDocument/2006/relationships/customXml" Target="../ink/ink12.xml"/><Relationship Id="rId2" Type="http://schemas.openxmlformats.org/officeDocument/2006/relationships/image" Target="../media/image20.png"/><Relationship Id="rId1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customXml" Target="../ink/ink15.xml"/><Relationship Id="rId2" Type="http://schemas.openxmlformats.org/officeDocument/2006/relationships/image" Target="../media/image23.png"/><Relationship Id="rId1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customXml" Target="../ink/ink16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customXml" Target="../ink/ink5.xml"/><Relationship Id="rId5" Type="http://schemas.openxmlformats.org/officeDocument/2006/relationships/image" Target="../media/image10.png"/><Relationship Id="rId4" Type="http://schemas.openxmlformats.org/officeDocument/2006/relationships/customXml" Target="../ink/ink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png"/><Relationship Id="rId7" Type="http://schemas.openxmlformats.org/officeDocument/2006/relationships/customXml" Target="../ink/ink10.xml"/><Relationship Id="rId6" Type="http://schemas.openxmlformats.org/officeDocument/2006/relationships/image" Target="../media/image18.png"/><Relationship Id="rId5" Type="http://schemas.openxmlformats.org/officeDocument/2006/relationships/customXml" Target="../ink/ink9.xml"/><Relationship Id="rId4" Type="http://schemas.openxmlformats.org/officeDocument/2006/relationships/image" Target="../media/image17.png"/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Scanning Networks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Banner Grabbing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Banner grabbing or OS fingerprinting is the method to determine the </a:t>
            </a:r>
            <a:r>
              <a:rPr lang="en-US" dirty="0" smtClean="0">
                <a:solidFill>
                  <a:srgbClr val="FF0000"/>
                </a:solidFill>
              </a:rPr>
              <a:t>operating system </a:t>
            </a:r>
            <a:r>
              <a:rPr lang="en-US" dirty="0" smtClean="0"/>
              <a:t>running on a remote target system. There are two types of banner grabbing: </a:t>
            </a:r>
            <a:r>
              <a:rPr lang="en-US" u="sng" dirty="0" smtClean="0"/>
              <a:t>active</a:t>
            </a:r>
            <a:r>
              <a:rPr lang="en-US" dirty="0" smtClean="0"/>
              <a:t> and </a:t>
            </a:r>
            <a:r>
              <a:rPr lang="en-US" u="sng" dirty="0" smtClean="0"/>
              <a:t>passive</a:t>
            </a:r>
            <a:endParaRPr lang="en-US" u="sng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Identifying the OS used on the target host allows an attacker to </a:t>
            </a:r>
            <a:r>
              <a:rPr lang="en-US" dirty="0" smtClean="0">
                <a:solidFill>
                  <a:srgbClr val="FF0000"/>
                </a:solidFill>
              </a:rPr>
              <a:t>figure out the vulnerabilities the system poses </a:t>
            </a:r>
            <a:r>
              <a:rPr lang="en-US" dirty="0" smtClean="0"/>
              <a:t>and the exploits that might work on a system to further </a:t>
            </a:r>
            <a:r>
              <a:rPr lang="en-US" dirty="0" smtClean="0">
                <a:solidFill>
                  <a:srgbClr val="FF0000"/>
                </a:solidFill>
              </a:rPr>
              <a:t>carry out additional attacks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FF0000"/>
                </a:solidFill>
              </a:rPr>
              <a:t>Tools: ID Serve</a:t>
            </a:r>
            <a:r>
              <a:rPr lang="en-US" smtClean="0">
                <a:solidFill>
                  <a:srgbClr val="FF0000"/>
                </a:solidFill>
              </a:rPr>
              <a:t>, Netcraft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Netcat</a:t>
            </a:r>
            <a:r>
              <a:rPr lang="en-US" dirty="0" smtClean="0"/>
              <a:t>	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5046345" y="5187950"/>
              <a:ext cx="937895" cy="177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5046345" y="5187950"/>
                <a:ext cx="9378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3232785" y="5276850"/>
              <a:ext cx="1045210" cy="18415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3232785" y="5276850"/>
                <a:ext cx="104521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2009140" y="5250180"/>
              <a:ext cx="696595" cy="450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2009140" y="5250180"/>
                <a:ext cx="696595" cy="450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Banner Grabbing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 smtClean="0">
                <a:solidFill>
                  <a:srgbClr val="002060"/>
                </a:solidFill>
              </a:rPr>
              <a:t>false banners </a:t>
            </a:r>
            <a:r>
              <a:rPr lang="en-US" dirty="0" smtClean="0"/>
              <a:t>to misguide the attackers</a:t>
            </a: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Turn off unnecessary services </a:t>
            </a:r>
            <a:r>
              <a:rPr lang="en-US" dirty="0" smtClean="0"/>
              <a:t>on the network host to limit the information disclosure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Vulnerability Scanning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Vulnerability scanning identifies </a:t>
            </a:r>
            <a:r>
              <a:rPr lang="en-US" dirty="0" smtClean="0">
                <a:solidFill>
                  <a:srgbClr val="FF0000"/>
                </a:solidFill>
              </a:rPr>
              <a:t>vulnerabilities and weaknesses </a:t>
            </a:r>
            <a:r>
              <a:rPr lang="en-US" dirty="0" smtClean="0"/>
              <a:t>of a system and network in order to determine how a system can be exploited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Network topology and OS vulnerabilities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Application and services vulnerabilities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Tools: SAINT, OpenVAS, </a:t>
            </a:r>
            <a:r>
              <a:rPr lang="en-US" dirty="0" err="1" smtClean="0"/>
              <a:t>Nexpose</a:t>
            </a:r>
            <a:r>
              <a:rPr lang="en-US" dirty="0" smtClean="0"/>
              <a:t>, Retina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4581525" y="4911090"/>
              <a:ext cx="1286510" cy="125095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4581525" y="4911090"/>
                <a:ext cx="128651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526415" y="4848225"/>
              <a:ext cx="4885690" cy="19685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526415" y="4848225"/>
                <a:ext cx="4885690" cy="1968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</a:t>
            </a:r>
            <a:r>
              <a:rPr lang="en-US" dirty="0" smtClean="0">
                <a:solidFill>
                  <a:srgbClr val="002060"/>
                </a:solidFill>
              </a:rPr>
              <a:t>network diagrams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target's network diagram gives valuable information about the </a:t>
            </a:r>
            <a:r>
              <a:rPr lang="en-US" dirty="0" smtClean="0">
                <a:solidFill>
                  <a:srgbClr val="FF0000"/>
                </a:solidFill>
              </a:rPr>
              <a:t>network and its architecture </a:t>
            </a:r>
            <a:r>
              <a:rPr lang="en-US" dirty="0" smtClean="0"/>
              <a:t>to an attacker</a:t>
            </a:r>
            <a:endParaRPr lang="en-US" dirty="0" smtClean="0"/>
          </a:p>
          <a:p>
            <a:r>
              <a:rPr lang="en-US" dirty="0" smtClean="0"/>
              <a:t>Network diagram shows </a:t>
            </a:r>
            <a:r>
              <a:rPr lang="en-US" dirty="0" smtClean="0">
                <a:solidFill>
                  <a:srgbClr val="FF0000"/>
                </a:solidFill>
              </a:rPr>
              <a:t>logical or physical path</a:t>
            </a:r>
            <a:r>
              <a:rPr lang="en-US" dirty="0" smtClean="0"/>
              <a:t> to a potential target</a:t>
            </a:r>
            <a:endParaRPr lang="en-US" dirty="0" smtClean="0"/>
          </a:p>
          <a:p>
            <a:r>
              <a:rPr lang="en-US" dirty="0" smtClean="0"/>
              <a:t>Tools: Network View,…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Prepare proxies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proxy is a network computer that can </a:t>
            </a:r>
            <a:r>
              <a:rPr lang="en-US" dirty="0" smtClean="0">
                <a:solidFill>
                  <a:srgbClr val="FF0000"/>
                </a:solidFill>
              </a:rPr>
              <a:t>serve as an intermediary</a:t>
            </a:r>
            <a:r>
              <a:rPr lang="en-US" dirty="0" smtClean="0"/>
              <a:t> for connecting with other computers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Proxy chaining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Tools: </a:t>
            </a:r>
            <a:r>
              <a:rPr lang="en-US" dirty="0" err="1" smtClean="0"/>
              <a:t>ezProxy</a:t>
            </a:r>
            <a:r>
              <a:rPr lang="en-US" dirty="0" smtClean="0"/>
              <a:t>,…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5890" y="2420393"/>
            <a:ext cx="5267325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063" y="4372882"/>
            <a:ext cx="7492152" cy="2156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Scanning Pen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Pen testing a network for scanning vulnerabilities determines the network’s security posture by identifying </a:t>
            </a:r>
            <a:r>
              <a:rPr lang="en-US" sz="2400" dirty="0" smtClean="0">
                <a:solidFill>
                  <a:srgbClr val="FF0000"/>
                </a:solidFill>
              </a:rPr>
              <a:t>live systems</a:t>
            </a:r>
            <a:r>
              <a:rPr lang="en-US" sz="2400" dirty="0" smtClean="0"/>
              <a:t>, discovering </a:t>
            </a:r>
            <a:r>
              <a:rPr lang="en-US" sz="2400" dirty="0" smtClean="0">
                <a:solidFill>
                  <a:srgbClr val="FF0000"/>
                </a:solidFill>
              </a:rPr>
              <a:t>open ports</a:t>
            </a:r>
            <a:r>
              <a:rPr lang="en-US" sz="2400" dirty="0" smtClean="0"/>
              <a:t>, associating </a:t>
            </a:r>
            <a:r>
              <a:rPr lang="en-US" sz="2400" dirty="0" smtClean="0">
                <a:solidFill>
                  <a:srgbClr val="FF0000"/>
                </a:solidFill>
              </a:rPr>
              <a:t>services </a:t>
            </a:r>
            <a:r>
              <a:rPr lang="en-US" sz="2400" dirty="0" smtClean="0"/>
              <a:t>and grabbing </a:t>
            </a:r>
            <a:r>
              <a:rPr lang="en-US" sz="2400" dirty="0" smtClean="0">
                <a:solidFill>
                  <a:srgbClr val="FF0000"/>
                </a:solidFill>
              </a:rPr>
              <a:t>system banners </a:t>
            </a:r>
            <a:r>
              <a:rPr lang="en-US" sz="2400" dirty="0" smtClean="0"/>
              <a:t>to simulate a network hacking attempt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The penetration testing report will help </a:t>
            </a:r>
            <a:r>
              <a:rPr lang="en-US" sz="2400" dirty="0" smtClean="0">
                <a:solidFill>
                  <a:srgbClr val="FF0000"/>
                </a:solidFill>
              </a:rPr>
              <a:t>system administrators </a:t>
            </a:r>
            <a:r>
              <a:rPr lang="en-US" sz="2400" dirty="0" smtClean="0"/>
              <a:t>to: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989" y="3992987"/>
            <a:ext cx="5905335" cy="2623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6109335" y="3383915"/>
              <a:ext cx="4671060" cy="142875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6109335" y="3383915"/>
                <a:ext cx="4671060" cy="14287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Scanning Pen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286" y="1435975"/>
            <a:ext cx="5362575" cy="529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69" y="1836026"/>
            <a:ext cx="478155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Summary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The objective of scanning </a:t>
            </a:r>
            <a:r>
              <a:rPr lang="en-US" dirty="0" smtClean="0"/>
              <a:t>is to discover </a:t>
            </a:r>
            <a:r>
              <a:rPr lang="en-US" dirty="0" smtClean="0">
                <a:solidFill>
                  <a:srgbClr val="FF0000"/>
                </a:solidFill>
              </a:rPr>
              <a:t>live systems, active/running ports, the operating systems, and the services </a:t>
            </a:r>
            <a:r>
              <a:rPr lang="en-US" dirty="0" smtClean="0"/>
              <a:t>running on the network 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Attacker determines the </a:t>
            </a:r>
            <a:r>
              <a:rPr lang="en-US" dirty="0" smtClean="0">
                <a:solidFill>
                  <a:srgbClr val="FF0000"/>
                </a:solidFill>
              </a:rPr>
              <a:t>live hosts </a:t>
            </a:r>
            <a:r>
              <a:rPr lang="en-US" dirty="0" smtClean="0"/>
              <a:t>from a range of IP addresses by sending ICMP ECHO requests to multiple hosts 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Attackers use various scanning techniques to </a:t>
            </a:r>
            <a:r>
              <a:rPr lang="en-US" dirty="0" smtClean="0">
                <a:solidFill>
                  <a:srgbClr val="FF0000"/>
                </a:solidFill>
              </a:rPr>
              <a:t>bypass firewall </a:t>
            </a:r>
            <a:r>
              <a:rPr lang="en-US" dirty="0" smtClean="0"/>
              <a:t>rules and logging mechanism, and hide them selves as usual network traffic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Banner grabbing </a:t>
            </a:r>
            <a:r>
              <a:rPr lang="en-US" dirty="0" smtClean="0"/>
              <a:t>or OS finger printing is the method to determine the operating system running on a remote target system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Drawing target's </a:t>
            </a:r>
            <a:r>
              <a:rPr lang="en-US" dirty="0" smtClean="0">
                <a:solidFill>
                  <a:srgbClr val="FF0000"/>
                </a:solidFill>
              </a:rPr>
              <a:t>network diagram </a:t>
            </a:r>
            <a:r>
              <a:rPr lang="en-US" dirty="0" smtClean="0"/>
              <a:t>gives valuable in formation about the network and its architecture to an attacker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Proxy</a:t>
            </a:r>
            <a:r>
              <a:rPr lang="en-US" dirty="0" smtClean="0"/>
              <a:t> is a network computer that can serve as an intermediary for connecting with other computers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A chain of proxies can be created to evade a </a:t>
            </a:r>
            <a:r>
              <a:rPr lang="en-US" dirty="0" err="1" smtClean="0"/>
              <a:t>traceback</a:t>
            </a:r>
            <a:r>
              <a:rPr lang="en-US" dirty="0" smtClean="0"/>
              <a:t> to the attacker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 smtClean="0"/>
              <a:t>Introduction </a:t>
            </a: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 smtClean="0"/>
              <a:t>Scanning methodology</a:t>
            </a: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 smtClean="0"/>
              <a:t>Checking for Live systems</a:t>
            </a: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 smtClean="0"/>
              <a:t>Scanning techniques</a:t>
            </a:r>
            <a:endParaRPr lang="en-US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 smtClean="0"/>
              <a:t>Scanning countermeasures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268" y="606425"/>
            <a:ext cx="6676696" cy="305117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Network scanning refers to a set of procedures </a:t>
            </a:r>
            <a:r>
              <a:rPr lang="en-US" dirty="0" smtClean="0">
                <a:solidFill>
                  <a:srgbClr val="FF0000"/>
                </a:solidFill>
              </a:rPr>
              <a:t>for identifying hosts, ports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services</a:t>
            </a:r>
            <a:r>
              <a:rPr lang="en-US" dirty="0" smtClean="0"/>
              <a:t> in a network.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Network scanning is one of the </a:t>
            </a:r>
            <a:r>
              <a:rPr lang="en-US" dirty="0" smtClean="0">
                <a:solidFill>
                  <a:srgbClr val="FF0000"/>
                </a:solidFill>
              </a:rPr>
              <a:t>components </a:t>
            </a:r>
            <a:r>
              <a:rPr lang="en-US" dirty="0" smtClean="0"/>
              <a:t>of intelligence </a:t>
            </a:r>
            <a:r>
              <a:rPr lang="en-US" dirty="0" smtClean="0">
                <a:solidFill>
                  <a:srgbClr val="FF0000"/>
                </a:solidFill>
              </a:rPr>
              <a:t>gathering</a:t>
            </a:r>
            <a:r>
              <a:rPr lang="en-US" dirty="0" smtClean="0"/>
              <a:t> an attacker uses to create a profile of the target organization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66" y="1825625"/>
            <a:ext cx="4314825" cy="1933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90396" y="5228429"/>
            <a:ext cx="3178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Objectives of network scanning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497" y="4520543"/>
            <a:ext cx="6917856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 smtClean="0"/>
              <a:t>To discover </a:t>
            </a:r>
            <a:r>
              <a:rPr lang="en-US" sz="2000" dirty="0" smtClean="0">
                <a:solidFill>
                  <a:srgbClr val="7030A0"/>
                </a:solidFill>
              </a:rPr>
              <a:t>live hosts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IP address</a:t>
            </a:r>
            <a:r>
              <a:rPr lang="en-US" sz="2000" dirty="0" smtClean="0"/>
              <a:t>, and </a:t>
            </a:r>
            <a:r>
              <a:rPr lang="en-US" sz="2000" dirty="0" smtClean="0">
                <a:solidFill>
                  <a:srgbClr val="7030A0"/>
                </a:solidFill>
              </a:rPr>
              <a:t>open ports </a:t>
            </a:r>
            <a:r>
              <a:rPr lang="en-US" sz="2000" dirty="0" smtClean="0"/>
              <a:t>of live hosts</a:t>
            </a:r>
            <a:endParaRPr lang="en-US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 smtClean="0"/>
              <a:t>To discover </a:t>
            </a:r>
            <a:r>
              <a:rPr lang="en-US" sz="2000" dirty="0" smtClean="0">
                <a:solidFill>
                  <a:srgbClr val="7030A0"/>
                </a:solidFill>
              </a:rPr>
              <a:t>operating systems </a:t>
            </a:r>
            <a:r>
              <a:rPr lang="en-US" sz="2000" dirty="0" smtClean="0"/>
              <a:t>and system </a:t>
            </a:r>
            <a:r>
              <a:rPr lang="en-US" sz="2000" dirty="0" smtClean="0">
                <a:solidFill>
                  <a:srgbClr val="7030A0"/>
                </a:solidFill>
              </a:rPr>
              <a:t>architecture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 smtClean="0"/>
              <a:t>To discover </a:t>
            </a:r>
            <a:r>
              <a:rPr lang="en-US" sz="2000" dirty="0" smtClean="0">
                <a:solidFill>
                  <a:srgbClr val="7030A0"/>
                </a:solidFill>
              </a:rPr>
              <a:t>services </a:t>
            </a:r>
            <a:r>
              <a:rPr lang="en-US" sz="2000" dirty="0" smtClean="0"/>
              <a:t>running on hosts</a:t>
            </a:r>
            <a:endParaRPr lang="en-US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sz="2000" dirty="0" smtClean="0"/>
              <a:t>To discover </a:t>
            </a:r>
            <a:r>
              <a:rPr lang="en-US" sz="2000" dirty="0" smtClean="0">
                <a:solidFill>
                  <a:srgbClr val="7030A0"/>
                </a:solidFill>
              </a:rPr>
              <a:t>vulnerabilities</a:t>
            </a:r>
            <a:r>
              <a:rPr lang="en-US" sz="2000" dirty="0" smtClean="0"/>
              <a:t> in live hosts</a:t>
            </a:r>
            <a:endParaRPr lang="en-US" sz="2000" dirty="0"/>
          </a:p>
        </p:txBody>
      </p:sp>
      <p:sp>
        <p:nvSpPr>
          <p:cNvPr id="7" name="Right Brace 6"/>
          <p:cNvSpPr/>
          <p:nvPr/>
        </p:nvSpPr>
        <p:spPr>
          <a:xfrm>
            <a:off x="7262994" y="4428893"/>
            <a:ext cx="893380" cy="1876754"/>
          </a:xfrm>
          <a:prstGeom prst="rightBrac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" name="Ink 7"/>
              <p14:cNvContentPartPr/>
              <p14:nvPr/>
            </p14:nvContentPartPr>
            <p14:xfrm>
              <a:off x="7493635" y="1285875"/>
              <a:ext cx="1875790" cy="115570"/>
            </p14:xfrm>
          </p:contentPart>
        </mc:Choice>
        <mc:Fallback xmlns="">
          <p:pic>
            <p:nvPicPr>
              <p:cNvPr id="8" name="Ink 7"/>
            </p:nvPicPr>
            <p:blipFill>
              <a:blip r:embed="rId3"/>
            </p:blipFill>
            <p:spPr>
              <a:xfrm>
                <a:off x="7493635" y="1285875"/>
                <a:ext cx="187579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Ink 8"/>
              <p14:cNvContentPartPr/>
              <p14:nvPr/>
            </p14:nvContentPartPr>
            <p14:xfrm>
              <a:off x="10137140" y="1330325"/>
              <a:ext cx="19685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5"/>
            </p:blipFill>
            <p:spPr>
              <a:xfrm>
                <a:off x="10137140" y="1330325"/>
                <a:ext cx="196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Ink 9"/>
              <p14:cNvContentPartPr/>
              <p14:nvPr/>
            </p14:nvContentPartPr>
            <p14:xfrm>
              <a:off x="5242560" y="1714500"/>
              <a:ext cx="44704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7"/>
            </p:blipFill>
            <p:spPr>
              <a:xfrm>
                <a:off x="5242560" y="1714500"/>
                <a:ext cx="44704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Check for </a:t>
            </a:r>
            <a:r>
              <a:rPr lang="en-US" sz="2400" b="1" dirty="0" smtClean="0"/>
              <a:t>live systems</a:t>
            </a:r>
            <a:endParaRPr lang="en-US" sz="2400" b="1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Check for </a:t>
            </a:r>
            <a:r>
              <a:rPr lang="en-US" sz="2400" b="1" dirty="0" smtClean="0"/>
              <a:t>open ports</a:t>
            </a:r>
            <a:endParaRPr lang="en-US" sz="2400" b="1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Scanning beyond IDS</a:t>
            </a:r>
            <a:endParaRPr lang="en-US" sz="2400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Banner grabbing</a:t>
            </a:r>
            <a:endParaRPr lang="en-US" sz="2400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Scanning for </a:t>
            </a:r>
            <a:r>
              <a:rPr lang="en-US" sz="2400" b="1" dirty="0" smtClean="0"/>
              <a:t>vulnerabilities</a:t>
            </a:r>
            <a:endParaRPr lang="en-US" sz="2400" b="1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Draw network diagrams</a:t>
            </a:r>
            <a:endParaRPr lang="en-US" sz="2400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Prepare proxies</a:t>
            </a:r>
            <a:endParaRPr lang="en-US" sz="2400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/>
              <a:t>Scanning </a:t>
            </a:r>
            <a:r>
              <a:rPr lang="en-US" sz="2400" dirty="0"/>
              <a:t>P</a:t>
            </a:r>
            <a:r>
              <a:rPr lang="en-US" sz="2400" dirty="0" smtClean="0"/>
              <a:t>en Testing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4892" y="1828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Check for live systems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4892" y="28956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Check for open ports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84892" y="39624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Identify services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4892" y="4994787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Banner Grabbing/OS fingerprinting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94892" y="18288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Scan for vulnerability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60479" y="2858729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Draw network diagrams of vulnerabilities hosts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60479" y="39624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Prepare proxies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42192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42192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68002" y="4613787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8" idx="1"/>
          </p:cNvCxnSpPr>
          <p:nvPr/>
        </p:nvCxnSpPr>
        <p:spPr>
          <a:xfrm flipV="1">
            <a:off x="7599492" y="2171700"/>
            <a:ext cx="1295400" cy="31659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117779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128840" y="3564193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095656" y="464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9275892" y="4746522"/>
            <a:ext cx="2819400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Attack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Check for live systems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0000"/>
                </a:solidFill>
              </a:rPr>
              <a:t>ICMP Scanning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7" y="3659077"/>
            <a:ext cx="7023538" cy="22214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 smtClean="0"/>
              <a:t>Ping scan involves sending </a:t>
            </a:r>
            <a:r>
              <a:rPr lang="en-US" dirty="0" smtClean="0">
                <a:solidFill>
                  <a:srgbClr val="FF0000"/>
                </a:solidFill>
              </a:rPr>
              <a:t>ICMP echo requests </a:t>
            </a:r>
            <a:r>
              <a:rPr lang="en-US" dirty="0" smtClean="0"/>
              <a:t>to a host. If the host is live, it will return an </a:t>
            </a:r>
            <a:r>
              <a:rPr lang="en-US" dirty="0" smtClean="0">
                <a:solidFill>
                  <a:srgbClr val="FF0000"/>
                </a:solidFill>
              </a:rPr>
              <a:t>ICMP echo reply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 smtClean="0"/>
              <a:t>This scan is useful for </a:t>
            </a:r>
            <a:r>
              <a:rPr lang="en-US" dirty="0" smtClean="0">
                <a:solidFill>
                  <a:srgbClr val="FF0000"/>
                </a:solidFill>
              </a:rPr>
              <a:t>locating active devices </a:t>
            </a:r>
            <a:r>
              <a:rPr lang="en-US" dirty="0" smtClean="0"/>
              <a:t>or determining if ICMP is passing through a firewall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FF0000"/>
                </a:solidFill>
              </a:rPr>
              <a:t>Tools: </a:t>
            </a:r>
            <a:r>
              <a:rPr lang="en-US" dirty="0" err="1" smtClean="0">
                <a:solidFill>
                  <a:srgbClr val="002060"/>
                </a:solidFill>
              </a:rPr>
              <a:t>Nmap</a:t>
            </a:r>
            <a:r>
              <a:rPr lang="en-US" dirty="0" smtClean="0">
                <a:solidFill>
                  <a:srgbClr val="002060"/>
                </a:solidFill>
              </a:rPr>
              <a:t>, Angry, IP Scanner, </a:t>
            </a:r>
            <a:r>
              <a:rPr lang="en-US" dirty="0" err="1" smtClean="0">
                <a:solidFill>
                  <a:srgbClr val="002060"/>
                </a:solidFill>
              </a:rPr>
              <a:t>SolarWinds</a:t>
            </a:r>
            <a:r>
              <a:rPr lang="en-US" dirty="0" smtClean="0">
                <a:solidFill>
                  <a:srgbClr val="002060"/>
                </a:solidFill>
              </a:rPr>
              <a:t>, Ping Scanning Pro,…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131" y="2022420"/>
            <a:ext cx="7160172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69" y="2022420"/>
            <a:ext cx="4348325" cy="3564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275" y="24951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Check for open ports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275" y="1690688"/>
            <a:ext cx="7443952" cy="4351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2060"/>
                </a:solidFill>
              </a:rPr>
              <a:t>Three-way handshake</a:t>
            </a:r>
            <a:r>
              <a:rPr lang="en-US" dirty="0" smtClean="0"/>
              <a:t>: </a:t>
            </a:r>
            <a:r>
              <a:rPr lang="en-US" sz="2400" dirty="0" smtClean="0"/>
              <a:t>TCP uses a </a:t>
            </a:r>
            <a:r>
              <a:rPr lang="en-US" sz="2400" dirty="0" smtClean="0">
                <a:solidFill>
                  <a:srgbClr val="FF0000"/>
                </a:solidFill>
              </a:rPr>
              <a:t>3-way handshake </a:t>
            </a:r>
            <a:r>
              <a:rPr lang="en-US" sz="2400" dirty="0" smtClean="0"/>
              <a:t>to establish a connection between server and client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TCP connect scan detects when a port is open by completing the </a:t>
            </a:r>
            <a:r>
              <a:rPr lang="en-US" sz="2400" dirty="0" smtClean="0">
                <a:solidFill>
                  <a:srgbClr val="002060"/>
                </a:solidFill>
              </a:rPr>
              <a:t>3-way handshake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TCP connect scan </a:t>
            </a:r>
            <a:r>
              <a:rPr lang="en-US" sz="2400" dirty="0" smtClean="0">
                <a:solidFill>
                  <a:srgbClr val="FF0000"/>
                </a:solidFill>
              </a:rPr>
              <a:t>establishes a full connection </a:t>
            </a:r>
            <a:r>
              <a:rPr lang="en-US" sz="2400" dirty="0" smtClean="0"/>
              <a:t>and tears it down by sending RST packet	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5870" y="1690688"/>
            <a:ext cx="3175931" cy="43699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275" y="5857360"/>
            <a:ext cx="2004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Tools: </a:t>
            </a:r>
            <a:r>
              <a:rPr lang="en-US" dirty="0" err="1" smtClean="0"/>
              <a:t>Nmap</a:t>
            </a:r>
            <a:r>
              <a:rPr lang="en-US" dirty="0" smtClean="0"/>
              <a:t>, </a:t>
            </a:r>
            <a:r>
              <a:rPr lang="en-US" dirty="0" err="1" smtClean="0"/>
              <a:t>Hping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1" y="4157993"/>
            <a:ext cx="3643343" cy="15837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251" y="4157993"/>
            <a:ext cx="3721976" cy="15744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2687955" y="1124585"/>
              <a:ext cx="2527935" cy="6286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2687955" y="1124585"/>
                <a:ext cx="252793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1214120" y="6152515"/>
              <a:ext cx="1330960" cy="1066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1214120" y="6152515"/>
                <a:ext cx="1330960" cy="1066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275" y="24951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Check for open ports (cont.) – </a:t>
            </a:r>
            <a:r>
              <a:rPr lang="en-US" dirty="0" smtClean="0">
                <a:solidFill>
                  <a:srgbClr val="FF0000"/>
                </a:solidFill>
              </a:rPr>
              <a:t>UDP Scanning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891" y="1988631"/>
            <a:ext cx="100203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1" y="3797030"/>
            <a:ext cx="4657725" cy="1933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041" y="3797030"/>
            <a:ext cx="4695825" cy="217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4876" y="6071617"/>
            <a:ext cx="562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Tools: </a:t>
            </a:r>
            <a:r>
              <a:rPr lang="en-US" dirty="0" err="1" smtClean="0">
                <a:solidFill>
                  <a:srgbClr val="002060"/>
                </a:solidFill>
              </a:rPr>
              <a:t>Nmap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NetScan</a:t>
            </a:r>
            <a:r>
              <a:rPr lang="en-US" dirty="0" smtClean="0">
                <a:solidFill>
                  <a:srgbClr val="002060"/>
                </a:solidFill>
              </a:rPr>
              <a:t> Tools Pro, Advanced Port Scanner,…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Scanning </a:t>
            </a:r>
            <a:r>
              <a:rPr lang="en-US" dirty="0" smtClean="0">
                <a:solidFill>
                  <a:srgbClr val="FF0000"/>
                </a:solidFill>
              </a:rPr>
              <a:t>Countermeasures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firewall, IDS rules: </a:t>
            </a:r>
            <a:r>
              <a:rPr lang="en-US" dirty="0" smtClean="0">
                <a:solidFill>
                  <a:srgbClr val="7030A0"/>
                </a:solidFill>
              </a:rPr>
              <a:t>block unwanted ports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Hide sensitive information</a:t>
            </a:r>
            <a:r>
              <a:rPr lang="en-US" dirty="0" smtClean="0"/>
              <a:t> from public view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Ensure</a:t>
            </a:r>
            <a:r>
              <a:rPr lang="en-US" dirty="0" smtClean="0"/>
              <a:t> that mechanism used for </a:t>
            </a:r>
            <a:r>
              <a:rPr lang="en-US" dirty="0" smtClean="0">
                <a:solidFill>
                  <a:srgbClr val="7030A0"/>
                </a:solidFill>
              </a:rPr>
              <a:t>routing &amp; filtering </a:t>
            </a:r>
            <a:r>
              <a:rPr lang="en-US" dirty="0" smtClean="0"/>
              <a:t>at routers, firewalls </a:t>
            </a:r>
            <a:r>
              <a:rPr lang="en-US" dirty="0" smtClean="0">
                <a:solidFill>
                  <a:srgbClr val="7030A0"/>
                </a:solidFill>
              </a:rPr>
              <a:t>cannot be bypassed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6341110" y="3348355"/>
              <a:ext cx="3117215" cy="177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6341110" y="3348355"/>
                <a:ext cx="3117215" cy="177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Scanning beyond IDS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IDS evasion techniques</a:t>
            </a:r>
            <a:endParaRPr lang="en-US" dirty="0" smtClean="0"/>
          </a:p>
          <a:p>
            <a:pPr lvl="1"/>
            <a:r>
              <a:rPr lang="en-US" dirty="0" smtClean="0"/>
              <a:t>Use fragmented IP packets</a:t>
            </a:r>
            <a:endParaRPr lang="en-US" dirty="0" smtClean="0"/>
          </a:p>
          <a:p>
            <a:pPr lvl="1"/>
            <a:r>
              <a:rPr lang="en-US" dirty="0" smtClean="0"/>
              <a:t>Use source routing</a:t>
            </a:r>
            <a:endParaRPr lang="en-US" dirty="0" smtClean="0"/>
          </a:p>
          <a:p>
            <a:pPr lvl="1"/>
            <a:r>
              <a:rPr lang="en-US" dirty="0" smtClean="0"/>
              <a:t>Spoof IP address</a:t>
            </a:r>
            <a:endParaRPr lang="en-US" dirty="0" smtClean="0"/>
          </a:p>
          <a:p>
            <a:pPr lvl="1"/>
            <a:r>
              <a:rPr lang="en-US" dirty="0" smtClean="0"/>
              <a:t>Proxy servers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2054225" y="3946525"/>
              <a:ext cx="1491615" cy="177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2054225" y="3946525"/>
                <a:ext cx="14916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1562735" y="3410585"/>
              <a:ext cx="2205990" cy="89535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1562735" y="3410585"/>
                <a:ext cx="220599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1232535" y="2973070"/>
              <a:ext cx="2670175" cy="10731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1232535" y="2973070"/>
                <a:ext cx="26701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544955" y="2625090"/>
              <a:ext cx="3894455" cy="88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544955" y="2625090"/>
                <a:ext cx="3894455" cy="88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4367</Words>
  <Application>WPS Presentation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Scanning Networks</vt:lpstr>
      <vt:lpstr>Contents </vt:lpstr>
      <vt:lpstr>Introduction</vt:lpstr>
      <vt:lpstr>Scanning  methodology</vt:lpstr>
      <vt:lpstr>Check for live systems – ICMP Scanning</vt:lpstr>
      <vt:lpstr>Check for open ports</vt:lpstr>
      <vt:lpstr>Check for open ports (cont.) – UDP Scanning</vt:lpstr>
      <vt:lpstr>Port Scanning Countermeasures</vt:lpstr>
      <vt:lpstr>Scanning beyond IDS</vt:lpstr>
      <vt:lpstr>Banner Grabbing</vt:lpstr>
      <vt:lpstr>Banner Grabbing Countermeasures</vt:lpstr>
      <vt:lpstr>Vulnerability Scanning</vt:lpstr>
      <vt:lpstr>Draw network diagrams</vt:lpstr>
      <vt:lpstr>Prepare proxies</vt:lpstr>
      <vt:lpstr>Scanning Pen Testing</vt:lpstr>
      <vt:lpstr>Scanning Pen Testing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Scanning Networks</dc:title>
  <dc:creator>CHINH</dc:creator>
  <cp:lastModifiedBy>HP</cp:lastModifiedBy>
  <cp:revision>23</cp:revision>
  <dcterms:created xsi:type="dcterms:W3CDTF">2020-10-22T00:11:00Z</dcterms:created>
  <dcterms:modified xsi:type="dcterms:W3CDTF">2023-12-30T04:10:56Z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92BD73D43D214955AF6C422B18616085_12</vt:lpwstr>
  </property>
  <property fmtid="{D5CDD505-2E9C-101B-9397-08002B2CF9AE}" pid="3" name="KSOProductBuildVer">
    <vt:lpwstr>1033-12.2.0.13359</vt:lpwstr>
  </property>
</Properties>
</file>