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eedsecuritylab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smtClean="0"/>
              <a:t>INFORMATION SECURITY</a:t>
            </a:r>
            <a:endParaRPr lang="en-US" sz="54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Huynh Nguyen </a:t>
            </a:r>
            <a:r>
              <a:rPr lang="en-US" dirty="0" err="1" smtClean="0"/>
              <a:t>Chinh</a:t>
            </a:r>
            <a:r>
              <a:rPr lang="en-US" dirty="0" smtClean="0"/>
              <a:t>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0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Contents 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Chapter 1: </a:t>
            </a:r>
            <a:r>
              <a:rPr lang="en-US" b="1" dirty="0">
                <a:solidFill>
                  <a:srgbClr val="002060"/>
                </a:solidFill>
              </a:rPr>
              <a:t>Computer Security Concepts 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Chapter 2: </a:t>
            </a:r>
            <a:r>
              <a:rPr lang="en-US" b="1" dirty="0">
                <a:solidFill>
                  <a:srgbClr val="002060"/>
                </a:solidFill>
              </a:rPr>
              <a:t>Software &amp; OS Security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Chapter 3: </a:t>
            </a:r>
            <a:r>
              <a:rPr lang="en-US" b="1" dirty="0">
                <a:solidFill>
                  <a:srgbClr val="002060"/>
                </a:solidFill>
              </a:rPr>
              <a:t>Authentication &amp; Access Control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Chapter </a:t>
            </a:r>
            <a:r>
              <a:rPr lang="en-US" dirty="0" smtClean="0">
                <a:solidFill>
                  <a:srgbClr val="002060"/>
                </a:solidFill>
              </a:rPr>
              <a:t>4: </a:t>
            </a:r>
            <a:r>
              <a:rPr lang="en-US" b="1" dirty="0">
                <a:solidFill>
                  <a:srgbClr val="002060"/>
                </a:solidFill>
              </a:rPr>
              <a:t>Database Security</a:t>
            </a:r>
          </a:p>
          <a:p>
            <a:pPr marL="0" indent="0">
              <a:buNone/>
            </a:pPr>
            <a:r>
              <a:rPr lang="en-US" dirty="0"/>
              <a:t>Chapter </a:t>
            </a:r>
            <a:r>
              <a:rPr lang="en-US" dirty="0" smtClean="0"/>
              <a:t>5: </a:t>
            </a:r>
            <a:r>
              <a:rPr lang="en-US" b="1" dirty="0"/>
              <a:t>Malicious Code</a:t>
            </a:r>
          </a:p>
          <a:p>
            <a:pPr marL="0" indent="0">
              <a:buNone/>
            </a:pPr>
            <a:r>
              <a:rPr lang="en-US" dirty="0"/>
              <a:t>Chapter </a:t>
            </a:r>
            <a:r>
              <a:rPr lang="en-US" dirty="0" smtClean="0"/>
              <a:t>6: </a:t>
            </a:r>
            <a:r>
              <a:rPr lang="en-US" b="1" dirty="0"/>
              <a:t>Firewalls &amp; Intrusion Detection</a:t>
            </a:r>
          </a:p>
          <a:p>
            <a:pPr marL="0" indent="0">
              <a:buNone/>
            </a:pPr>
            <a:r>
              <a:rPr lang="en-US" dirty="0"/>
              <a:t>Chapter </a:t>
            </a:r>
            <a:r>
              <a:rPr lang="en-US" dirty="0" smtClean="0"/>
              <a:t>7: </a:t>
            </a:r>
            <a:r>
              <a:rPr lang="en-US" b="1" dirty="0"/>
              <a:t>Introduction to Cryptography</a:t>
            </a:r>
          </a:p>
          <a:p>
            <a:pPr marL="0" indent="0">
              <a:buNone/>
            </a:pPr>
            <a:r>
              <a:rPr lang="en-US" dirty="0"/>
              <a:t>Chapter </a:t>
            </a:r>
            <a:r>
              <a:rPr lang="en-US" dirty="0" smtClean="0"/>
              <a:t>8: </a:t>
            </a:r>
            <a:r>
              <a:rPr lang="en-US" b="1" dirty="0"/>
              <a:t>Symmetric Encryption</a:t>
            </a:r>
          </a:p>
          <a:p>
            <a:pPr marL="0" indent="0">
              <a:buNone/>
            </a:pPr>
            <a:r>
              <a:rPr lang="en-US" dirty="0"/>
              <a:t>Chapter 9</a:t>
            </a:r>
            <a:r>
              <a:rPr lang="en-US" dirty="0" smtClean="0"/>
              <a:t>: </a:t>
            </a:r>
            <a:r>
              <a:rPr lang="en-US" b="1" dirty="0"/>
              <a:t>Public Key Encryption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73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References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5334000"/>
          </a:xfrm>
        </p:spPr>
        <p:txBody>
          <a:bodyPr>
            <a:no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2800" smtClean="0"/>
              <a:t>William </a:t>
            </a:r>
            <a:r>
              <a:rPr lang="en-US" sz="2800"/>
              <a:t>Stallings and Lawrie Brown (2014), </a:t>
            </a:r>
            <a:r>
              <a:rPr lang="en-US" sz="2800" b="1"/>
              <a:t>Computer Security</a:t>
            </a:r>
            <a:r>
              <a:rPr lang="en-US" sz="2800"/>
              <a:t>, Principles and Practice, Third </a:t>
            </a:r>
            <a:r>
              <a:rPr lang="en-US" sz="2800" smtClean="0"/>
              <a:t>Edition</a:t>
            </a:r>
            <a:endParaRPr lang="en-US" sz="2800"/>
          </a:p>
          <a:p>
            <a:pPr marL="514350" indent="-514350">
              <a:buFont typeface="+mj-lt"/>
              <a:buAutoNum type="arabicPeriod"/>
            </a:pPr>
            <a:r>
              <a:rPr lang="en-US" sz="2800" smtClean="0"/>
              <a:t>Wenliang </a:t>
            </a:r>
            <a:r>
              <a:rPr lang="en-US" sz="2800"/>
              <a:t>Du (2017), </a:t>
            </a:r>
            <a:r>
              <a:rPr lang="en-US" sz="2800" b="1"/>
              <a:t>Computer security a hands-on </a:t>
            </a:r>
            <a:r>
              <a:rPr lang="en-US" sz="2800" b="1" smtClean="0"/>
              <a:t>approach (</a:t>
            </a:r>
            <a:r>
              <a:rPr lang="en-US" sz="2800">
                <a:hlinkClick r:id="rId2"/>
              </a:rPr>
              <a:t>https://seedsecuritylabs.org</a:t>
            </a:r>
            <a:r>
              <a:rPr lang="en-US" sz="2800" smtClean="0">
                <a:hlinkClick r:id="rId2"/>
              </a:rPr>
              <a:t>/</a:t>
            </a:r>
            <a:r>
              <a:rPr lang="en-US" sz="2800" smtClean="0"/>
              <a:t>)</a:t>
            </a:r>
            <a:endParaRPr lang="en-US" sz="2800" b="1" smtClean="0"/>
          </a:p>
          <a:p>
            <a:pPr marL="514350" indent="-514350">
              <a:buFont typeface="+mj-lt"/>
              <a:buAutoNum type="arabicPeriod"/>
            </a:pPr>
            <a:r>
              <a:rPr lang="en-US" sz="2800" smtClean="0"/>
              <a:t>Mark </a:t>
            </a:r>
            <a:r>
              <a:rPr lang="en-US" sz="2800"/>
              <a:t>Stamp (2011), </a:t>
            </a:r>
            <a:r>
              <a:rPr lang="en-US" sz="2800" b="1"/>
              <a:t>Information Security, Principle and Practices</a:t>
            </a:r>
            <a:r>
              <a:rPr lang="en-US" sz="2800"/>
              <a:t>, 2</a:t>
            </a:r>
            <a:r>
              <a:rPr lang="en-US" sz="2800" baseline="30000"/>
              <a:t>nd</a:t>
            </a:r>
            <a:r>
              <a:rPr lang="en-US" sz="2800"/>
              <a:t> Edition, Wiley Inc. Publication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smtClean="0"/>
              <a:t>W</a:t>
            </a:r>
            <a:r>
              <a:rPr lang="en-US" sz="2800"/>
              <a:t>. Stallings (2011), </a:t>
            </a:r>
            <a:r>
              <a:rPr lang="en-US" sz="2800" b="1"/>
              <a:t>Cryptography and Network Security - Principles and Practices</a:t>
            </a:r>
            <a:r>
              <a:rPr lang="en-US" sz="2800"/>
              <a:t>.       5th edition, Pearson.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smtClean="0"/>
              <a:t>Matt </a:t>
            </a:r>
            <a:r>
              <a:rPr lang="en-US" sz="2800"/>
              <a:t>Bishop (2004), </a:t>
            </a:r>
            <a:r>
              <a:rPr lang="en-US" sz="2800" b="1"/>
              <a:t>Introduction to Computer Security</a:t>
            </a:r>
            <a:r>
              <a:rPr lang="en-US" sz="2800"/>
              <a:t>, Prentice Hall</a:t>
            </a:r>
          </a:p>
        </p:txBody>
      </p:sp>
    </p:spTree>
    <p:extLst>
      <p:ext uri="{BB962C8B-B14F-4D97-AF65-F5344CB8AC3E}">
        <p14:creationId xmlns:p14="http://schemas.microsoft.com/office/powerpoint/2010/main" val="14646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Labs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8805937" cy="577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115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Tests 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Midterm: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50%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i="1" dirty="0" smtClean="0"/>
              <a:t>Participation </a:t>
            </a:r>
            <a:r>
              <a:rPr lang="en-US" i="1" dirty="0" smtClean="0"/>
              <a:t>in class activities</a:t>
            </a:r>
            <a:endParaRPr lang="en-US" i="1" dirty="0"/>
          </a:p>
          <a:p>
            <a:pPr lvl="1"/>
            <a:r>
              <a:rPr lang="en-US" i="1" dirty="0" err="1" smtClean="0"/>
              <a:t>MCQs</a:t>
            </a:r>
            <a:r>
              <a:rPr lang="en-US" i="1" dirty="0" smtClean="0"/>
              <a:t> </a:t>
            </a:r>
            <a:r>
              <a:rPr lang="en-US" i="1" dirty="0" smtClean="0"/>
              <a:t>(online or offline)</a:t>
            </a:r>
          </a:p>
          <a:p>
            <a:pPr lvl="1"/>
            <a:r>
              <a:rPr lang="en-US" i="1" dirty="0" smtClean="0"/>
              <a:t>Labs:</a:t>
            </a:r>
            <a:endParaRPr lang="en-US" i="1" dirty="0" smtClean="0"/>
          </a:p>
          <a:p>
            <a:pPr lvl="2"/>
            <a:r>
              <a:rPr lang="en-US" i="1" dirty="0" smtClean="0">
                <a:solidFill>
                  <a:srgbClr val="002060"/>
                </a:solidFill>
              </a:rPr>
              <a:t>Lab-1. Buffer overflow</a:t>
            </a:r>
          </a:p>
          <a:p>
            <a:pPr lvl="2"/>
            <a:r>
              <a:rPr lang="en-US" i="1" dirty="0" smtClean="0">
                <a:solidFill>
                  <a:srgbClr val="002060"/>
                </a:solidFill>
              </a:rPr>
              <a:t>Lab-2. Authentication &amp; access Control</a:t>
            </a:r>
          </a:p>
          <a:p>
            <a:pPr lvl="2"/>
            <a:r>
              <a:rPr lang="en-US" i="1" dirty="0" smtClean="0">
                <a:solidFill>
                  <a:srgbClr val="002060"/>
                </a:solidFill>
              </a:rPr>
              <a:t>Lab-3. Database security (SQL injection)</a:t>
            </a:r>
          </a:p>
          <a:p>
            <a:pPr lvl="2"/>
            <a:r>
              <a:rPr lang="en-US" i="1" dirty="0" smtClean="0">
                <a:solidFill>
                  <a:srgbClr val="002060"/>
                </a:solidFill>
              </a:rPr>
              <a:t>Lab-4. Malware</a:t>
            </a:r>
          </a:p>
          <a:p>
            <a:pPr lvl="2"/>
            <a:r>
              <a:rPr lang="en-US" i="1" dirty="0" smtClean="0">
                <a:solidFill>
                  <a:srgbClr val="002060"/>
                </a:solidFill>
              </a:rPr>
              <a:t>Lab-5. FW &amp; Intrusion detection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Final test: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50%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dirty="0" smtClean="0"/>
              <a:t>MCQs (online) or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7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8229600" cy="3581400"/>
          </a:xfrm>
        </p:spPr>
        <p:txBody>
          <a:bodyPr>
            <a:normAutofit/>
          </a:bodyPr>
          <a:lstStyle/>
          <a:p>
            <a:r>
              <a:rPr lang="en-US" sz="9600" smtClean="0"/>
              <a:t>Q&amp;A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194790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203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INFORMATION SECURITY</vt:lpstr>
      <vt:lpstr>Contents </vt:lpstr>
      <vt:lpstr>References</vt:lpstr>
      <vt:lpstr>Labs</vt:lpstr>
      <vt:lpstr>Tests 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</dc:title>
  <dc:creator>Admin</dc:creator>
  <cp:lastModifiedBy>HP</cp:lastModifiedBy>
  <cp:revision>18</cp:revision>
  <dcterms:created xsi:type="dcterms:W3CDTF">2006-08-16T00:00:00Z</dcterms:created>
  <dcterms:modified xsi:type="dcterms:W3CDTF">2022-08-22T00:12:27Z</dcterms:modified>
</cp:coreProperties>
</file>