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5" r:id="rId15"/>
    <p:sldId id="271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2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8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8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5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1B8-1EF8-4873-9202-9D077C85248B}" type="datetimeFigureOut">
              <a:rPr lang="en-AU" smtClean="0"/>
              <a:t>8/11/2021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Lesson 10.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9800" b="1" dirty="0" smtClean="0">
                <a:solidFill>
                  <a:srgbClr val="002060"/>
                </a:solidFill>
              </a:rPr>
              <a:t>Cryptography</a:t>
            </a:r>
            <a:endParaRPr lang="en-AU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8650"/>
            <a:ext cx="111633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2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1" y="342385"/>
            <a:ext cx="108870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8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33463"/>
            <a:ext cx="109156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5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365125"/>
            <a:ext cx="10515600" cy="89063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Public Key Cryptosystems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6" y="1255756"/>
            <a:ext cx="86391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9416" y="1825625"/>
            <a:ext cx="1814384" cy="4351338"/>
          </a:xfrm>
        </p:spPr>
        <p:txBody>
          <a:bodyPr/>
          <a:lstStyle/>
          <a:p>
            <a:r>
              <a:rPr lang="en-US" smtClean="0"/>
              <a:t>m = 0, 1, 2, 3, 4, 5, 6, 7, 8, 9</a:t>
            </a:r>
          </a:p>
          <a:p>
            <a:r>
              <a:rPr lang="en-US" smtClean="0"/>
              <a:t>c = 0, 1, 8, 5, 9, 4, 7,2, 6, 3 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8" y="588234"/>
            <a:ext cx="823693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42950"/>
            <a:ext cx="9677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76275"/>
            <a:ext cx="92773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9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33425"/>
            <a:ext cx="106013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tử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sinh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snt</a:t>
            </a:r>
            <a:r>
              <a:rPr lang="en-US" dirty="0" smtClean="0"/>
              <a:t> p hay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VD: Xét Z</a:t>
            </a:r>
            <a:r>
              <a:rPr lang="en-US" baseline="-25000" smtClean="0"/>
              <a:t>7</a:t>
            </a:r>
            <a:r>
              <a:rPr lang="en-US" smtClean="0"/>
              <a:t>={1, 2, 3, 4, 5, 6}</a:t>
            </a:r>
          </a:p>
          <a:p>
            <a:pPr marL="0" indent="0">
              <a:buNone/>
            </a:pPr>
            <a:r>
              <a:rPr lang="en-US" smtClean="0"/>
              <a:t>Chọn g=2.  2</a:t>
            </a:r>
            <a:r>
              <a:rPr lang="en-US" baseline="30000" smtClean="0"/>
              <a:t>0</a:t>
            </a:r>
            <a:r>
              <a:rPr lang="en-US" baseline="30000"/>
              <a:t> </a:t>
            </a:r>
            <a:r>
              <a:rPr lang="en-US" smtClean="0"/>
              <a:t>%7=1, 2</a:t>
            </a:r>
            <a:r>
              <a:rPr lang="en-US" baseline="30000" smtClean="0"/>
              <a:t>1 </a:t>
            </a:r>
            <a:r>
              <a:rPr lang="en-US"/>
              <a:t>%</a:t>
            </a:r>
            <a:r>
              <a:rPr lang="en-US" smtClean="0"/>
              <a:t>7=2, 2</a:t>
            </a:r>
            <a:r>
              <a:rPr lang="en-US" baseline="30000" smtClean="0"/>
              <a:t>3 </a:t>
            </a:r>
            <a:r>
              <a:rPr lang="en-US"/>
              <a:t>%</a:t>
            </a:r>
            <a:r>
              <a:rPr lang="en-US" smtClean="0"/>
              <a:t>7=1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g=3.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890588"/>
            <a:ext cx="94583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436" y="5661891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52436" y="5994400"/>
            <a:ext cx="65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Mathematics and Computer Science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1893454" y="4516582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Crypto1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(Maths for Crypto)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35090" y="3971637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Crypto2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(Applied Crypto)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4436" y="2544619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Computer Security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7614" y="2202873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Database 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Security</a:t>
            </a:r>
            <a:endParaRPr lang="en-AU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436" y="1981200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93454" y="706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Advanced Crypto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(Crypto1+Cryto2)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68290" y="198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Crypt-</a:t>
            </a:r>
          </a:p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analysis</a:t>
            </a:r>
            <a:endParaRPr lang="en-AU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7" idx="2"/>
          </p:cNvCxnSpPr>
          <p:nvPr/>
        </p:nvCxnSpPr>
        <p:spPr>
          <a:xfrm flipH="1" flipV="1">
            <a:off x="3131127" y="5532582"/>
            <a:ext cx="1690255" cy="46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7135090" y="4987637"/>
            <a:ext cx="1237673" cy="1006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2"/>
          </p:cNvCxnSpPr>
          <p:nvPr/>
        </p:nvCxnSpPr>
        <p:spPr>
          <a:xfrm flipV="1">
            <a:off x="4368800" y="3560619"/>
            <a:ext cx="2923309" cy="1463963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9" idx="2"/>
          </p:cNvCxnSpPr>
          <p:nvPr/>
        </p:nvCxnSpPr>
        <p:spPr>
          <a:xfrm flipH="1" flipV="1">
            <a:off x="7292109" y="3560619"/>
            <a:ext cx="1080654" cy="41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0" idx="2"/>
          </p:cNvCxnSpPr>
          <p:nvPr/>
        </p:nvCxnSpPr>
        <p:spPr>
          <a:xfrm flipV="1">
            <a:off x="3131127" y="3218873"/>
            <a:ext cx="264160" cy="1297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10" idx="2"/>
          </p:cNvCxnSpPr>
          <p:nvPr/>
        </p:nvCxnSpPr>
        <p:spPr>
          <a:xfrm flipH="1" flipV="1">
            <a:off x="3395287" y="3218873"/>
            <a:ext cx="3739803" cy="1260764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368800" y="706584"/>
            <a:ext cx="1699490" cy="50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3" idx="2"/>
          </p:cNvCxnSpPr>
          <p:nvPr/>
        </p:nvCxnSpPr>
        <p:spPr>
          <a:xfrm flipV="1">
            <a:off x="3131127" y="1214584"/>
            <a:ext cx="4174836" cy="3301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1"/>
          </p:cNvCxnSpPr>
          <p:nvPr/>
        </p:nvCxnSpPr>
        <p:spPr>
          <a:xfrm flipH="1" flipV="1">
            <a:off x="1046480" y="6225232"/>
            <a:ext cx="170595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76960" y="1173944"/>
            <a:ext cx="162560" cy="50846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233516" y="1214584"/>
            <a:ext cx="6599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2" y="146757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Một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số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thuật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ngữ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13792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Plaintext: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gốc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–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original message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Ciphertext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coded message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hóa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Encryption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(encipher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converting plaintext to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ciphertext</a:t>
            </a:r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Decryption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(decipher):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Cryptosystem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ngụy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Cryptanalysis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codebreaking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study of principles/methods of deciphering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ciphertext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without knowing key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>
                <a:solidFill>
                  <a:srgbClr val="002060"/>
                </a:solidFill>
              </a:rPr>
              <a:t>Mã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hóa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ứng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dụng</a:t>
            </a:r>
            <a:r>
              <a:rPr lang="en-AU" b="1" dirty="0" smtClean="0">
                <a:solidFill>
                  <a:srgbClr val="002060"/>
                </a:solidFill>
              </a:rPr>
              <a:t> – </a:t>
            </a:r>
            <a:r>
              <a:rPr lang="en-AU" b="1" dirty="0" err="1" smtClean="0">
                <a:solidFill>
                  <a:srgbClr val="002060"/>
                </a:solidFill>
              </a:rPr>
              <a:t>giới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thiệu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6582" y="1958109"/>
            <a:ext cx="8026400" cy="169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00365" y="2272145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 smtClean="0"/>
              <a:t>Cryptology = Cryptography + Cryptanalysis</a:t>
            </a:r>
            <a:endParaRPr lang="en-AU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7745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smtClean="0"/>
              <a:t>Building a cryptosystem</a:t>
            </a:r>
            <a:endParaRPr lang="en-A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7782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err="1" smtClean="0"/>
              <a:t>Analyzing</a:t>
            </a:r>
            <a:r>
              <a:rPr lang="en-AU" sz="4400" dirty="0" smtClean="0"/>
              <a:t> a cryptosystem</a:t>
            </a:r>
            <a:endParaRPr lang="en-AU" sz="4400" dirty="0"/>
          </a:p>
        </p:txBody>
      </p:sp>
      <p:sp>
        <p:nvSpPr>
          <p:cNvPr id="13" name="Down Arrow 12"/>
          <p:cNvSpPr/>
          <p:nvPr/>
        </p:nvSpPr>
        <p:spPr>
          <a:xfrm>
            <a:off x="5006109" y="3103142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wn Arrow 13"/>
          <p:cNvSpPr/>
          <p:nvPr/>
        </p:nvSpPr>
        <p:spPr>
          <a:xfrm>
            <a:off x="9033164" y="3135331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9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002060"/>
                </a:solidFill>
              </a:rPr>
              <a:t>Định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nghĩa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dirty="0" smtClean="0"/>
                  <a:t>: Symmetric/Secret key/Pre-share key Cryptosystem.</a:t>
                </a:r>
              </a:p>
              <a:p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: Assymmetric/Public key Cryptosystem.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𝓜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: Cryptographic Hash Function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6203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114120" imgH="114120" progId="Equation.DSMT4">
                  <p:embed/>
                </p:oleObj>
              </mc:Choice>
              <mc:Fallback>
                <p:oleObj name="Equation" r:id="rId4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94800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114120" imgH="114120" progId="Equation.DSMT4">
                  <p:embed/>
                </p:oleObj>
              </mc:Choice>
              <mc:Fallback>
                <p:oleObj name="Equation" r:id="rId6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4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002060"/>
                </a:solidFill>
              </a:rPr>
              <a:t>Bảo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mật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Tính</a:t>
            </a:r>
            <a:r>
              <a:rPr lang="en-AU" dirty="0" smtClean="0"/>
              <a:t> </a:t>
            </a:r>
            <a:r>
              <a:rPr lang="en-AU" dirty="0" err="1" smtClean="0"/>
              <a:t>chất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i="1" dirty="0" smtClean="0"/>
              <a:t>Confidentiality </a:t>
            </a:r>
          </a:p>
          <a:p>
            <a:endParaRPr lang="en-AU" i="1" dirty="0" smtClean="0"/>
          </a:p>
          <a:p>
            <a:r>
              <a:rPr lang="en-AU" i="1" dirty="0" smtClean="0"/>
              <a:t>Integrity </a:t>
            </a:r>
          </a:p>
          <a:p>
            <a:endParaRPr lang="en-AU" i="1" dirty="0" smtClean="0"/>
          </a:p>
          <a:p>
            <a:r>
              <a:rPr lang="en-AU" i="1" dirty="0" smtClean="0"/>
              <a:t>Authenticity</a:t>
            </a:r>
            <a:r>
              <a:rPr lang="en-AU" dirty="0"/>
              <a:t> </a:t>
            </a:r>
            <a:r>
              <a:rPr lang="en-AU" dirty="0" smtClean="0"/>
              <a:t>(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thực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 smtClean="0"/>
              <a:t>Thám</a:t>
            </a:r>
            <a:r>
              <a:rPr lang="en-AU" dirty="0" smtClean="0"/>
              <a:t> </a:t>
            </a:r>
            <a:r>
              <a:rPr lang="en-AU" dirty="0" err="1" smtClean="0"/>
              <a:t>mã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i="1" dirty="0"/>
              <a:t>Brute-Force </a:t>
            </a:r>
            <a:r>
              <a:rPr lang="en-AU" i="1" dirty="0" smtClean="0"/>
              <a:t>Attack</a:t>
            </a:r>
            <a:endParaRPr lang="en-AU" dirty="0"/>
          </a:p>
          <a:p>
            <a:r>
              <a:rPr lang="en-AU" i="1" dirty="0" smtClean="0"/>
              <a:t>Cipher-text-Only Attack</a:t>
            </a:r>
            <a:endParaRPr lang="en-AU" dirty="0"/>
          </a:p>
          <a:p>
            <a:r>
              <a:rPr lang="en-AU" i="1" dirty="0" smtClean="0"/>
              <a:t>Known-Plaintext Attack</a:t>
            </a:r>
            <a:endParaRPr lang="en-AU" dirty="0"/>
          </a:p>
          <a:p>
            <a:r>
              <a:rPr lang="en-AU" i="1" dirty="0" smtClean="0"/>
              <a:t>Chosen-Plaintext Attack</a:t>
            </a:r>
            <a:endParaRPr lang="en-AU" dirty="0"/>
          </a:p>
          <a:p>
            <a:r>
              <a:rPr lang="en-AU" i="1" dirty="0" smtClean="0"/>
              <a:t>Chosen-Cipher-text Attack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___</a:t>
            </a:r>
          </a:p>
          <a:p>
            <a:r>
              <a:rPr lang="en-AU" i="1" dirty="0" smtClean="0"/>
              <a:t>Meet-in-the-Middle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60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002060"/>
                </a:solidFill>
              </a:rPr>
              <a:t>Nguyên</a:t>
            </a:r>
            <a:r>
              <a:rPr lang="en-AU" dirty="0" smtClean="0">
                <a:solidFill>
                  <a:srgbClr val="002060"/>
                </a:solidFill>
              </a:rPr>
              <a:t> </a:t>
            </a:r>
            <a:r>
              <a:rPr lang="en-AU" dirty="0" err="1" smtClean="0">
                <a:solidFill>
                  <a:srgbClr val="002060"/>
                </a:solidFill>
              </a:rPr>
              <a:t>tắc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 smtClean="0"/>
              <a:t>Tính</a:t>
            </a:r>
            <a:r>
              <a:rPr lang="en-AU" dirty="0" smtClean="0"/>
              <a:t> </a:t>
            </a:r>
            <a:r>
              <a:rPr lang="en-AU" dirty="0" err="1" smtClean="0"/>
              <a:t>chất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AU" sz="4000" smtClean="0"/>
              <a:t>Diffusion  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smtClean="0">
                <a:solidFill>
                  <a:srgbClr val="FF0000"/>
                </a:solidFill>
              </a:rPr>
              <a:t>(phát tán)</a:t>
            </a:r>
            <a:endParaRPr lang="en-AU" sz="4000" dirty="0">
              <a:solidFill>
                <a:srgbClr val="FF0000"/>
              </a:solidFill>
            </a:endParaRPr>
          </a:p>
          <a:p>
            <a:endParaRPr lang="en-AU" sz="4000" dirty="0" smtClean="0"/>
          </a:p>
          <a:p>
            <a:endParaRPr lang="en-AU" sz="4000" dirty="0"/>
          </a:p>
          <a:p>
            <a:r>
              <a:rPr lang="en-AU" sz="4000" smtClean="0"/>
              <a:t>Confusion</a:t>
            </a:r>
          </a:p>
          <a:p>
            <a:pPr marL="0" indent="0">
              <a:buNone/>
            </a:pPr>
            <a:r>
              <a:rPr lang="en-AU" sz="4000" smtClean="0">
                <a:solidFill>
                  <a:srgbClr val="FF0000"/>
                </a:solidFill>
              </a:rPr>
              <a:t>(Rối) 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 smtClean="0"/>
              <a:t>Kỹ</a:t>
            </a:r>
            <a:r>
              <a:rPr lang="en-AU" dirty="0" smtClean="0"/>
              <a:t> </a:t>
            </a:r>
            <a:r>
              <a:rPr lang="en-AU" dirty="0" err="1" smtClean="0"/>
              <a:t>thuật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Replace </a:t>
            </a:r>
          </a:p>
          <a:p>
            <a:endParaRPr lang="en-AU" sz="4000" dirty="0"/>
          </a:p>
          <a:p>
            <a:endParaRPr lang="en-AU" sz="4000" dirty="0" smtClean="0"/>
          </a:p>
          <a:p>
            <a:endParaRPr lang="en-AU" sz="4000" dirty="0" smtClean="0"/>
          </a:p>
          <a:p>
            <a:r>
              <a:rPr lang="en-AU" sz="4000" dirty="0" smtClean="0"/>
              <a:t>Permutation </a:t>
            </a:r>
            <a:endParaRPr lang="en-AU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3" y="3147498"/>
            <a:ext cx="3705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0" y="5678960"/>
            <a:ext cx="2800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7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02" y="228647"/>
            <a:ext cx="10515600" cy="1325563"/>
          </a:xfrm>
        </p:spPr>
        <p:txBody>
          <a:bodyPr/>
          <a:lstStyle/>
          <a:p>
            <a:r>
              <a:rPr lang="en-AU" b="1" dirty="0" err="1" smtClean="0">
                <a:solidFill>
                  <a:srgbClr val="002060"/>
                </a:solidFill>
              </a:rPr>
              <a:t>Mật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mã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khóa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đối</a:t>
            </a:r>
            <a:r>
              <a:rPr lang="en-AU" b="1" dirty="0" smtClean="0">
                <a:solidFill>
                  <a:srgbClr val="002060"/>
                </a:solidFill>
              </a:rPr>
              <a:t> </a:t>
            </a:r>
            <a:r>
              <a:rPr lang="en-AU" b="1" dirty="0" err="1" smtClean="0">
                <a:solidFill>
                  <a:srgbClr val="002060"/>
                </a:solidFill>
              </a:rPr>
              <a:t>xứng</a:t>
            </a:r>
            <a:endParaRPr lang="en-AU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03193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14120" imgH="114120" progId="Equation.DSMT4">
                  <p:embed/>
                </p:oleObj>
              </mc:Choice>
              <mc:Fallback>
                <p:oleObj name="Equation" r:id="rId3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7110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114120" imgH="114120" progId="Equation.DSMT4">
                  <p:embed/>
                </p:oleObj>
              </mc:Choice>
              <mc:Fallback>
                <p:oleObj name="Equation" r:id="rId5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2" y="1431067"/>
            <a:ext cx="100584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5"/>
            <a:ext cx="10515600" cy="895264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Các</a:t>
            </a:r>
            <a:r>
              <a:rPr lang="en-US" b="1" dirty="0" smtClean="0">
                <a:solidFill>
                  <a:srgbClr val="002060"/>
                </a:solidFill>
              </a:rPr>
              <a:t> mode </a:t>
            </a:r>
            <a:r>
              <a:rPr lang="en-US" b="1" dirty="0" err="1" smtClean="0">
                <a:solidFill>
                  <a:srgbClr val="002060"/>
                </a:solidFill>
              </a:rPr>
              <a:t>cài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đặt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062296"/>
            <a:ext cx="110775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306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Equation</vt:lpstr>
      <vt:lpstr>Lesson 10.  Cryptography</vt:lpstr>
      <vt:lpstr>PowerPoint Presentation</vt:lpstr>
      <vt:lpstr>Một số thuật ngữ</vt:lpstr>
      <vt:lpstr>Mã hóa ứng dụng – giới thiệu</vt:lpstr>
      <vt:lpstr>Định nghĩa</vt:lpstr>
      <vt:lpstr>Bảo mật</vt:lpstr>
      <vt:lpstr>Nguyên tắc</vt:lpstr>
      <vt:lpstr>Mật mã khóa đối xứng</vt:lpstr>
      <vt:lpstr>Các mode cài đặt</vt:lpstr>
      <vt:lpstr>PowerPoint Presentation</vt:lpstr>
      <vt:lpstr>PowerPoint Presentation</vt:lpstr>
      <vt:lpstr>PowerPoint Presentation</vt:lpstr>
      <vt:lpstr>Public Key Cryptosystems</vt:lpstr>
      <vt:lpstr>PowerPoint Presentation</vt:lpstr>
      <vt:lpstr>PowerPoint Presentation</vt:lpstr>
      <vt:lpstr>PowerPoint Presentation</vt:lpstr>
      <vt:lpstr>PowerPoint Presentation</vt:lpstr>
      <vt:lpstr>Phần tử sinh (của snt p hay Zp)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Thuc Nguyen</dc:creator>
  <cp:lastModifiedBy>Huynh Nguyen Chinh</cp:lastModifiedBy>
  <cp:revision>23</cp:revision>
  <dcterms:created xsi:type="dcterms:W3CDTF">2020-04-02T03:15:27Z</dcterms:created>
  <dcterms:modified xsi:type="dcterms:W3CDTF">2021-11-08T02:23:12Z</dcterms:modified>
</cp:coreProperties>
</file>