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6" r:id="rId4"/>
    <p:sldId id="355" r:id="rId6"/>
    <p:sldId id="358" r:id="rId7"/>
    <p:sldId id="356" r:id="rId8"/>
    <p:sldId id="361" r:id="rId9"/>
    <p:sldId id="362" r:id="rId10"/>
    <p:sldId id="359" r:id="rId11"/>
    <p:sldId id="393" r:id="rId12"/>
    <p:sldId id="371" r:id="rId13"/>
    <p:sldId id="388" r:id="rId14"/>
    <p:sldId id="389" r:id="rId15"/>
    <p:sldId id="390" r:id="rId16"/>
    <p:sldId id="391" r:id="rId17"/>
    <p:sldId id="392" r:id="rId18"/>
    <p:sldId id="372" r:id="rId19"/>
    <p:sldId id="346" r:id="rId20"/>
    <p:sldId id="348" r:id="rId21"/>
    <p:sldId id="350" r:id="rId22"/>
    <p:sldId id="351" r:id="rId23"/>
    <p:sldId id="352" r:id="rId24"/>
    <p:sldId id="353" r:id="rId25"/>
    <p:sldId id="377" r:id="rId26"/>
    <p:sldId id="354" r:id="rId27"/>
    <p:sldId id="385" r:id="rId28"/>
    <p:sldId id="386" r:id="rId29"/>
    <p:sldId id="387" r:id="rId30"/>
    <p:sldId id="376" r:id="rId31"/>
    <p:sldId id="373" r:id="rId32"/>
    <p:sldId id="365" r:id="rId33"/>
    <p:sldId id="375" r:id="rId34"/>
    <p:sldId id="378" r:id="rId35"/>
    <p:sldId id="379" r:id="rId36"/>
    <p:sldId id="380" r:id="rId37"/>
    <p:sldId id="367" r:id="rId38"/>
    <p:sldId id="381" r:id="rId39"/>
    <p:sldId id="382" r:id="rId40"/>
    <p:sldId id="383" r:id="rId41"/>
    <p:sldId id="384" r:id="rId42"/>
    <p:sldId id="34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 showGuides="1">
      <p:cViewPr varScale="1">
        <p:scale>
          <a:sx n="63" d="100"/>
          <a:sy n="63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450 238,'3'-1,"2"1,-1 0,0-1,3 1,1-1,0 0,0 0,2 0,-2 1,1-1,1-1,1 2,0 0,-2 0,2 0,-2 0,2 0,-2-1,1 1,-2-1,0 0,2 0,-2 0,-1 0,-2 1,-1 0,0 0,-1 0,0 0,0 0,0 0,1 0,-1 0,0 0,0 0,1 1,-1-1,1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237 125,'3'-3,"-1"0,1 4,-1 3,0-1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247 173,'2'0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277 144,'0'3,"0"1,0-1,0-6,1-1,0 1,2-1,-1 1,1 2,-1 5,-2-1,0 1,0-1,1 0,3-2,1-3,-1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313 137,'-4'0,"0"0,2 5,1-1,1-1,0 0,3-2,1-4,-1 0,-1 0,-2 0,-3 9,2-3,0 1,-1 1,1-1,0 2,1-3,0 0,0 1,0 0,-2-1,-3-1,0-1,2-1,0 0,0 0,2-3,2-1,5-2,0 3,0 0,1 0,-2 2,-1-2,0 1,-2-1,-2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327 126,'0'4,"0"0,0 0,1 0,-1 0,0 0,1 0,-1-1,3-7,-2 0,1 1,1 3,-3 3,0 0,0 0,3-2,-1-5,-1 1,0 0,-1 6,1 0,0 0,2-3,1-2,0 0,-2-1,0 0,-1-1,-1 1,-3 6,3 0,0 0,0 0,0 0,3-1,1-2,-1-2,0-1,-1 0,-2 0,-1 8,0-2,1 0,3-6,0-1,-1 1,-1 7,-1 0,0-1,3-6,-1-1,0 1,0 0,0 0,-1 6,-1 0,2 1,0 0,1-3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357 130,'3'2,"-1"-5,2 0,-1 1,-1 5,0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345 133,'2'3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458 121,'-1'4,"1"-1,0 1,-1 1,1-1,-1 0,1-1,0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433 142,'6'-3,"-1"2,1-1,2 0,1 1,-5 0,1 1,-2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468 159,'1'-3,"0"0,1-4,-1 4,0 0,0 0,-1 0,0 0,0 0,-3 1,1 6,2-1,1 0,4 1,-2-2,1 1,-1-1,-2 2,-1-1,3-1,0-2,2-2,-3-2,1 2,-1-2,-1-1,-1 2,0 0,-4 0,-1 3,2 1,2 3,1-1,0 0,0 0,0 0,0 0,2 1,0-1,1-3,0-5,-2 2,-1-2,0 0,-2 1,-1 3,0 0,2 4,3 0,2-2,-1-1,0 0,0 0,-1 3,-3 0,0 0,1 1,-2-1,3-6,0-1,0 1,1-1,1 1,-2 0,2 2,0 3,-3 1,0 0,0 1,3-2,1-4,0-2,-2 1,-1 0,0-1,-1 1,-3 2,-1 5,3 0,0 0,0 0,1-1,3-2,2-2,0-3,-2 1,-3 0,0 0,0 0,-1 9,0-1,1-2,0 1,0-1,0 1,0 0,0-1,0 0,0 1,0-1,0 0,0 0,-8 1,5-3,0 0,0-1,0-1,0-2,2 0,1 0,5 0,6 0,5-1,-4 0,-1 0,-1-1,-2 2,-4 0,3 1,-11 5,0-2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116 160,'0'4,"1"-1,-1 1,0-1,0 0,1-8,-1 1,0 0,2 1,0 0,0 0,2 0,-1 2,-2 4,-1 0,0 0,0 0,0 0,-1 0,0 1,1-7,1-2,0 2,0-2,1 2,-1 0,2-2,-1 2,1 1,-2 5,-1 0,1 2,-1-1,0-1,0 1,1-1,4-7,-1 1,-1-1,0-1,-3 2,1 8,-2 0,1-1,3-3,0-6,-2 0,2 1,-3 1,1 6,-1 0,0 0,0 0,1 0,2-2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513 170,'-3'2,"0"-1,4-4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395 239,'-3'0,"0"1,0 0,0 0,14 1,-3-1,2-1,4 1,4-1,1 0,6 0,2-1,1 1,0-1,-7 1,-1 0,-7 0,0 0,-1 0,-2 2,-1-1,-2 1,0 0,-1-1,1 0,-3 0,-1 0,1-1,-1 0,0 0,1 0,-1 0,2 0,1 0,0 0,1 0,-1 0,-1 0,-1 0,0 0,-1 0,2 0,-2 0,0-1,0-2,0 3,1-2,-1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138 342,'4'0,"0"0,-1 0,1 0,3 0,-1 0,4 0,-2 0,0 0,0-1,0 1,-2-1,2 1,-5 0,3 0,-3 0,0 0,1 0,-1 0,1 0,-1-1,0 0,0 1,0 0,0 0,0-1,0 1,0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123 401,'3'0,"1"-1,4 1,0-1,2 0,1 0,1 0,1-1,-1 1,3 0,-2 1,-1-1,0 1,-3 0,0 0,-2 0,-3 0,1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122 501,'3'0,"0"0,4 0,-3 0,1 0,3 0,-1 0,1 0,0 0,-1 0,1 0,-1-1,-1 1,-1 0,-2-1,0 1,0 0,0-1,0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91 565,'3'1,"3"-1,2 1,1-1,6 0,7-2,18-3,1 1,8 2,6 0,-3 0,-3 0,-3 1,-5 1,-11 0,-3 0,-10 0,-3 0,0 2,-2-1,-2 0,0 0,-1 0,-2 0,0-1,-2 0,2 0,-1 0,0 0,1 0,0 0,1 0,-1-1,2 1,-1-1,2 0,-2 0,0 1,-4-1,0 1,-1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97 430,'7'2,"-1"-1,-3-1,1 1,0-1,1 1,-2-1,2 0,-1 0,-1 0,2 0,-1 0,0 0,2 0,-2 0,0 0,2 0,-3 0,2-2,0 1,0 0,-2 1,1 0,3 0,-3 0,4 0,-1 0,1 0,0 0,1 0,-1-1,-1 1,1 0,1 0,1 0,-1 0,-1 0,1 0,-1 0,-1 0,0 0,0 0,1 0,-1 1,-2-1,4 0,-3 1,2-1,-1 0,-3 0,3 0,-3 0,0 0,1 0,1 0,0 0,-1 0,0 1,1-1,0 0,-2 0,2 0,1 0,-3 0,1 0,1 0,-1 0,2 0,-2 0,3 0,-4 0,3 0,0 0,0 0,1 0,-2 0,2 0,0 0,2 0,-1 0,-1 0,0 0,0 0,-1 0,1 0,-3 0,2 0,2 0,-1 0,-1 0,2 0,1 0,2 0,1 0,-1 0,2 0,-2 0,0 1,-1-1,-3 0,2 0,0 0,-2 0,0 0,-3 0,2 0,-3 0,0 0,0 0,2 0,-3 0,0 0,0 0,0 0,3 0,-3 0,0 0,0 0,2 0,-1 0,-1 0,1 0,-1 0,1 0,0 0,2 0,-1 0,-1 0,0 0,-1 0,0 0,1 0,1 0,0 0,-2-1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51 491,'3'0,"3"0,-2 0,5 0,2 0,2 0,0 0,3 0,4-1,-3 1,2 0,0 0,-6-1,1 1,-2 0,-2-1,-3 1,-3-1,0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193 147,'-3'0,"0"0,-1-1,1 1,3 3,-1 1,4-1,0-2,0-1,-1-3,1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186 131,'0'3,"0"0,-1 2,-1-2,-1-1,0 1,0-2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180 116,'-3'2,"0"1,0-1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227 144,'-3'-2,"0"2,0 0,0 3,0 1,0 0,1-1,1 0,4-2,1-3,0-1,0-1,-2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226 122,'-1'3,"1"0,0 1,0 0,0 1,0-2,0 0,0 0,0 0,0-7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214 126,'7'0,"-3"0,0-1,0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38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238 136,'-3'3,"0"0,2 1,1-1,0 1,2-1,1-3,3 0,-3 0,0 0,1-2,-2-1,-2 0,-1 0,-1 0,2 0,-3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60CE-14D6-48C9-9A0C-70AC0C0BF99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90E13-D304-41D8-8B7F-7F17A6B32D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0E13-D304-41D8-8B7F-7F17A6B32D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customXml" Target="../ink/ink2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customXml" Target="../ink/ink27.xml"/><Relationship Id="rId2" Type="http://schemas.openxmlformats.org/officeDocument/2006/relationships/image" Target="../media/image36.png"/><Relationship Id="rId1" Type="http://schemas.openxmlformats.org/officeDocument/2006/relationships/customXml" Target="../ink/ink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image" Target="../media/image5.png"/><Relationship Id="rId7" Type="http://schemas.openxmlformats.org/officeDocument/2006/relationships/customXml" Target="../ink/ink5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20.png"/><Relationship Id="rId37" Type="http://schemas.openxmlformats.org/officeDocument/2006/relationships/customXml" Target="../ink/ink20.xml"/><Relationship Id="rId36" Type="http://schemas.openxmlformats.org/officeDocument/2006/relationships/image" Target="../media/image19.png"/><Relationship Id="rId35" Type="http://schemas.openxmlformats.org/officeDocument/2006/relationships/customXml" Target="../ink/ink19.xml"/><Relationship Id="rId34" Type="http://schemas.openxmlformats.org/officeDocument/2006/relationships/image" Target="../media/image18.png"/><Relationship Id="rId33" Type="http://schemas.openxmlformats.org/officeDocument/2006/relationships/customXml" Target="../ink/ink18.xml"/><Relationship Id="rId32" Type="http://schemas.openxmlformats.org/officeDocument/2006/relationships/image" Target="../media/image17.png"/><Relationship Id="rId31" Type="http://schemas.openxmlformats.org/officeDocument/2006/relationships/customXml" Target="../ink/ink17.xml"/><Relationship Id="rId30" Type="http://schemas.openxmlformats.org/officeDocument/2006/relationships/image" Target="../media/image16.png"/><Relationship Id="rId3" Type="http://schemas.openxmlformats.org/officeDocument/2006/relationships/customXml" Target="../ink/ink3.xml"/><Relationship Id="rId29" Type="http://schemas.openxmlformats.org/officeDocument/2006/relationships/customXml" Target="../ink/ink16.xml"/><Relationship Id="rId28" Type="http://schemas.openxmlformats.org/officeDocument/2006/relationships/image" Target="../media/image15.png"/><Relationship Id="rId27" Type="http://schemas.openxmlformats.org/officeDocument/2006/relationships/customXml" Target="../ink/ink15.xml"/><Relationship Id="rId26" Type="http://schemas.openxmlformats.org/officeDocument/2006/relationships/image" Target="../media/image14.png"/><Relationship Id="rId25" Type="http://schemas.openxmlformats.org/officeDocument/2006/relationships/customXml" Target="../ink/ink14.xml"/><Relationship Id="rId24" Type="http://schemas.openxmlformats.org/officeDocument/2006/relationships/image" Target="../media/image13.png"/><Relationship Id="rId23" Type="http://schemas.openxmlformats.org/officeDocument/2006/relationships/customXml" Target="../ink/ink13.xml"/><Relationship Id="rId22" Type="http://schemas.openxmlformats.org/officeDocument/2006/relationships/image" Target="../media/image12.png"/><Relationship Id="rId21" Type="http://schemas.openxmlformats.org/officeDocument/2006/relationships/customXml" Target="../ink/ink12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customXml" Target="../ink/ink11.xml"/><Relationship Id="rId18" Type="http://schemas.openxmlformats.org/officeDocument/2006/relationships/image" Target="../media/image10.png"/><Relationship Id="rId17" Type="http://schemas.openxmlformats.org/officeDocument/2006/relationships/customXml" Target="../ink/ink10.xml"/><Relationship Id="rId16" Type="http://schemas.openxmlformats.org/officeDocument/2006/relationships/image" Target="../media/image9.png"/><Relationship Id="rId15" Type="http://schemas.openxmlformats.org/officeDocument/2006/relationships/customXml" Target="../ink/ink9.xml"/><Relationship Id="rId14" Type="http://schemas.openxmlformats.org/officeDocument/2006/relationships/image" Target="../media/image8.png"/><Relationship Id="rId13" Type="http://schemas.openxmlformats.org/officeDocument/2006/relationships/customXml" Target="../ink/ink8.xml"/><Relationship Id="rId12" Type="http://schemas.openxmlformats.org/officeDocument/2006/relationships/image" Target="../media/image7.png"/><Relationship Id="rId11" Type="http://schemas.openxmlformats.org/officeDocument/2006/relationships/customXml" Target="../ink/ink7.xml"/><Relationship Id="rId10" Type="http://schemas.openxmlformats.org/officeDocument/2006/relationships/image" Target="../media/image6.png"/><Relationship Id="rId1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customXml" Target="../ink/ink24.xml"/><Relationship Id="rId6" Type="http://schemas.openxmlformats.org/officeDocument/2006/relationships/image" Target="../media/image23.png"/><Relationship Id="rId5" Type="http://schemas.openxmlformats.org/officeDocument/2006/relationships/customXml" Target="../ink/ink23.xml"/><Relationship Id="rId4" Type="http://schemas.openxmlformats.org/officeDocument/2006/relationships/image" Target="../media/image22.png"/><Relationship Id="rId3" Type="http://schemas.openxmlformats.org/officeDocument/2006/relationships/customXml" Target="../ink/ink22.xml"/><Relationship Id="rId2" Type="http://schemas.openxmlformats.org/officeDocument/2006/relationships/image" Target="../media/image21.png"/><Relationship Id="rId1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upguard.com/blog/brute-force-atta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upguard.com/blog/social-engineering" TargetMode="External"/><Relationship Id="rId1" Type="http://schemas.openxmlformats.org/officeDocument/2006/relationships/hyperlink" Target="https://www.upguard.com/blog/spywar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1490546"/>
            <a:ext cx="6841085" cy="1470025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002060"/>
                </a:solidFill>
              </a:rPr>
              <a:t>Lesson </a:t>
            </a:r>
            <a:r>
              <a:rPr lang="en-US" smtClean="0">
                <a:solidFill>
                  <a:srgbClr val="002060"/>
                </a:solidFill>
              </a:rPr>
              <a:t>3.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AutoShape 4" descr="Image result for Software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6" descr="Image result for Software secur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7975" y="2927117"/>
            <a:ext cx="8302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Software </a:t>
            </a:r>
            <a:r>
              <a:rPr lang="en-US" sz="5400" dirty="0"/>
              <a:t>Security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05" y="1828800"/>
            <a:ext cx="8521390" cy="4024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memory layout</a:t>
            </a:r>
            <a:endParaRPr lang="en-US"/>
          </a:p>
        </p:txBody>
      </p:sp>
      <p:pic>
        <p:nvPicPr>
          <p:cNvPr id="2050" name="Picture 2" descr="https://cdncontribute.geeksforgeeks.org/wp-content/uploads/memoryLayoutC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57" y="1600200"/>
            <a:ext cx="559074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5413513"/>
            <a:ext cx="3657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 the executable code of the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4267200"/>
            <a:ext cx="4038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 </a:t>
            </a:r>
            <a:r>
              <a:rPr lang="en-US" dirty="0" err="1" smtClean="0"/>
              <a:t>unintialized</a:t>
            </a:r>
            <a:r>
              <a:rPr lang="en-US" dirty="0" smtClean="0"/>
              <a:t> static/global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4888468"/>
            <a:ext cx="40187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Stores inintialized static/global variables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43400" y="3505200"/>
            <a:ext cx="40386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Is used to provide space for dynamic memory allocation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200" y="1600200"/>
            <a:ext cx="40386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Is used for storing local variables defined inside functions, as well as return address, arguments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Memory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673" y="2057400"/>
            <a:ext cx="8292654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99" y="1981200"/>
            <a:ext cx="8540195" cy="3729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362200"/>
            <a:ext cx="251460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x = a + b;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y = a – b;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46958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Layout for Function Call 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543" y="1417638"/>
            <a:ext cx="8556914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Vulnerable Program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445517"/>
            <a:ext cx="8729663" cy="4040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Defined in the </a:t>
            </a:r>
            <a:r>
              <a:rPr lang="en-US" sz="2400" dirty="0" smtClean="0"/>
              <a:t>NIST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“A condition at an interface under which </a:t>
            </a:r>
            <a:r>
              <a:rPr lang="en-US" sz="2400" i="1" dirty="0">
                <a:solidFill>
                  <a:srgbClr val="FF0000"/>
                </a:solidFill>
              </a:rPr>
              <a:t>more input can be </a:t>
            </a:r>
            <a:r>
              <a:rPr lang="en-US" sz="2400" i="1" dirty="0" smtClean="0">
                <a:solidFill>
                  <a:srgbClr val="FF0000"/>
                </a:solidFill>
              </a:rPr>
              <a:t>placed into </a:t>
            </a:r>
            <a:r>
              <a:rPr lang="en-US" sz="2400" i="1" dirty="0">
                <a:solidFill>
                  <a:srgbClr val="FF0000"/>
                </a:solidFill>
              </a:rPr>
              <a:t>a buffer or data-holding area than the capacity allocated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, overwriting other information. </a:t>
            </a:r>
            <a:r>
              <a:rPr lang="en-US" sz="2400" i="1" dirty="0">
                <a:solidFill>
                  <a:srgbClr val="002060"/>
                </a:solidFill>
              </a:rPr>
              <a:t>Attackers exploit such a condition to crash a system or to insert specially crafted code that allows them to gain control of the system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/>
              <a:t>b</a:t>
            </a:r>
            <a:r>
              <a:rPr lang="en-US" dirty="0" smtClean="0"/>
              <a:t>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Memory copying is quite common in programs, where data from one place (source) need to be copied to another place (destination). Before copying, a program needs to allocate memory space for the destination.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Sometimes, programmers may make mistaken and fail to allocate sufficient amount of memory for the destination, so </a:t>
            </a:r>
            <a:r>
              <a:rPr lang="en-US" sz="2400" dirty="0" smtClean="0">
                <a:solidFill>
                  <a:srgbClr val="FF0000"/>
                </a:solidFill>
              </a:rPr>
              <a:t>more data will be copied to the destination than the amount of allocated space</a:t>
            </a:r>
            <a:r>
              <a:rPr lang="en-US" sz="2400" dirty="0" smtClean="0"/>
              <a:t>. This will result in an overflow.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Buffer overflow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When we copy a string to a target buffer, what will happen if the string is longer than the size og the buffer?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52400" y="2628037"/>
            <a:ext cx="4876800" cy="39703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foo(char *str)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char  buffer[12];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strcpy(buffer, str);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mtClean="0"/>
          </a:p>
          <a:p>
            <a:r>
              <a:rPr lang="en-US"/>
              <a:t>i</a:t>
            </a:r>
            <a:r>
              <a:rPr lang="en-US" smtClean="0"/>
              <a:t>nt main()</a:t>
            </a:r>
            <a:endParaRPr lang="en-US" smtClean="0"/>
          </a:p>
          <a:p>
            <a:r>
              <a:rPr lang="en-US" smtClean="0"/>
              <a:t>{</a:t>
            </a:r>
            <a:endParaRPr lang="en-US" smtClean="0"/>
          </a:p>
          <a:p>
            <a:r>
              <a:rPr lang="en-US" smtClean="0"/>
              <a:t>       char *str = “This is definitely longer than 12”;</a:t>
            </a:r>
            <a:endParaRPr lang="en-US" smtClean="0"/>
          </a:p>
          <a:p>
            <a:r>
              <a:rPr lang="en-US" smtClean="0"/>
              <a:t>       foo(str);</a:t>
            </a:r>
            <a:endParaRPr lang="en-US" smtClean="0"/>
          </a:p>
          <a:p>
            <a:r>
              <a:rPr lang="en-US" smtClean="0"/>
              <a:t>       return 1;</a:t>
            </a:r>
            <a:endParaRPr lang="en-US" smtClean="0"/>
          </a:p>
          <a:p>
            <a:r>
              <a:rPr lang="en-US"/>
              <a:t>}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25908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local array </a:t>
            </a:r>
            <a:r>
              <a:rPr lang="en-US" b="1" smtClean="0"/>
              <a:t>buffer[] </a:t>
            </a:r>
            <a:r>
              <a:rPr lang="en-US" smtClean="0"/>
              <a:t>in </a:t>
            </a:r>
            <a:r>
              <a:rPr lang="en-US" b="1" smtClean="0"/>
              <a:t>foo() </a:t>
            </a:r>
            <a:r>
              <a:rPr lang="en-US" smtClean="0"/>
              <a:t>has 12 bytes of memory. The </a:t>
            </a:r>
            <a:r>
              <a:rPr lang="en-US" b="1" smtClean="0"/>
              <a:t>foo() </a:t>
            </a:r>
            <a:r>
              <a:rPr lang="en-US" smtClean="0"/>
              <a:t>function uses </a:t>
            </a:r>
            <a:r>
              <a:rPr lang="en-US" b="1" smtClean="0"/>
              <a:t>strcpy() </a:t>
            </a:r>
            <a:r>
              <a:rPr lang="en-US" smtClean="0"/>
              <a:t>to copy the string from </a:t>
            </a:r>
            <a:r>
              <a:rPr lang="en-US" b="1" smtClean="0"/>
              <a:t>str</a:t>
            </a:r>
            <a:r>
              <a:rPr lang="en-US" smtClean="0"/>
              <a:t> to </a:t>
            </a:r>
            <a:r>
              <a:rPr lang="en-US" b="1" smtClean="0"/>
              <a:t>buffer[]</a:t>
            </a:r>
            <a:endParaRPr lang="en-US" b="1" smtClean="0"/>
          </a:p>
          <a:p>
            <a:endParaRPr lang="en-US"/>
          </a:p>
          <a:p>
            <a:r>
              <a:rPr lang="en-US" smtClean="0"/>
              <a:t>The </a:t>
            </a:r>
            <a:r>
              <a:rPr lang="en-US" b="1" smtClean="0"/>
              <a:t>strcpy() </a:t>
            </a:r>
            <a:r>
              <a:rPr lang="en-US" smtClean="0"/>
              <a:t>function does not stop until it sees a zero (‘\0’) in the source string.</a:t>
            </a:r>
            <a:endParaRPr lang="en-US" smtClean="0"/>
          </a:p>
          <a:p>
            <a:endParaRPr lang="en-US"/>
          </a:p>
          <a:p>
            <a:r>
              <a:rPr lang="en-US" smtClean="0"/>
              <a:t>Since the source string is longer than 12 bytes, </a:t>
            </a:r>
            <a:r>
              <a:rPr lang="en-US" b="1" smtClean="0"/>
              <a:t>strcpy() </a:t>
            </a:r>
            <a:r>
              <a:rPr lang="en-US" smtClean="0"/>
              <a:t>will overwrite some portion of the stack obove the buffer.</a:t>
            </a:r>
            <a:endParaRPr lang="en-US" smtClean="0"/>
          </a:p>
          <a:p>
            <a:endParaRPr lang="en-US"/>
          </a:p>
          <a:p>
            <a:r>
              <a:rPr lang="en-US" smtClean="0"/>
              <a:t>This is called </a:t>
            </a:r>
            <a:r>
              <a:rPr lang="en-US" b="1" smtClean="0"/>
              <a:t>buffer overflow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Contents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Software vulnerabilies</a:t>
            </a:r>
            <a:endParaRPr lang="de-DE" dirty="0" smtClean="0"/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Most common vulnerabilities</a:t>
            </a:r>
            <a:endParaRPr lang="de-DE" dirty="0" smtClean="0"/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Vulnerable program</a:t>
            </a:r>
            <a:endParaRPr lang="de-DE" dirty="0" smtClean="0"/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Buffer overflow</a:t>
            </a:r>
            <a:endParaRPr lang="en-US" dirty="0"/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sz="2800" dirty="0" smtClean="0"/>
              <a:t>Defense </a:t>
            </a:r>
            <a:r>
              <a:rPr lang="de-DE" sz="2800" dirty="0"/>
              <a:t>against </a:t>
            </a:r>
            <a:r>
              <a:rPr lang="de-DE" dirty="0"/>
              <a:t>buffer </a:t>
            </a:r>
            <a:r>
              <a:rPr lang="de-DE" dirty="0" smtClean="0"/>
              <a:t>overflow</a:t>
            </a:r>
            <a:endParaRPr lang="de-DE" dirty="0" smtClean="0"/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Lab: Buffer overflow</a:t>
            </a:r>
            <a:endParaRPr lang="de-DE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By overflowing buffer, we can cause a program to crash or to run some other code.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en-US" sz="2800" dirty="0" smtClean="0"/>
              <a:t>From the attacker’s perspective, the latter sounds more interesting, especially if </a:t>
            </a:r>
            <a:r>
              <a:rPr lang="en-US" sz="2800" dirty="0" smtClean="0">
                <a:solidFill>
                  <a:srgbClr val="FF0000"/>
                </a:solidFill>
              </a:rPr>
              <a:t>they can control what code to run</a:t>
            </a:r>
            <a:r>
              <a:rPr lang="en-US" sz="2800" dirty="0" smtClean="0"/>
              <a:t>, because that will allow us to hijack the execution of the program.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Exploiting a Buffer Overflow Vulnerability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6096000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nt   foo(char  *str)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  buffer[100];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strcpy(buffer, str);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nt main(int argc,  char  **argv)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 str[400];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FILE *badfile;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badfile = fopen(“babfile”, “r”);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fread(str, sizeof(char), 300, badfile);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foo(str);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printf(“ Return Properly \n”);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1;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685800"/>
            <a:ext cx="480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program reads 300 bytes of data from a “badfile”, and then copies the data to a buffer of size 100. Clearly, this is a buffer overflow problem.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2076271"/>
            <a:ext cx="480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question is what to stored in “badfile”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2590800"/>
            <a:ext cx="4800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We need to get our code (i.e., malicious code) into the memory of the running program first.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143000"/>
          <a:ext cx="2667000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1447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mtClean="0"/>
                        <a:t>Arguments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mtClean="0"/>
                        <a:t>Return address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mtClean="0"/>
                        <a:t>Previous Frame Pointer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mtClean="0"/>
                        <a:t>Buffer[99]</a:t>
                      </a:r>
                      <a:endParaRPr lang="en-US" smtClean="0"/>
                    </a:p>
                    <a:p>
                      <a:r>
                        <a:rPr lang="en-US" smtClean="0"/>
                        <a:t>….</a:t>
                      </a:r>
                      <a:endParaRPr lang="en-US" smtClean="0"/>
                    </a:p>
                    <a:p>
                      <a:r>
                        <a:rPr lang="en-US" smtClean="0"/>
                        <a:t>….</a:t>
                      </a:r>
                      <a:endParaRPr lang="en-US" smtClean="0"/>
                    </a:p>
                    <a:p>
                      <a:r>
                        <a:rPr lang="en-US" smtClean="0"/>
                        <a:t>Buffer[0]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524000"/>
          <a:ext cx="1752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Malicious code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New address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ross 5"/>
          <p:cNvSpPr/>
          <p:nvPr/>
        </p:nvSpPr>
        <p:spPr>
          <a:xfrm>
            <a:off x="3200400" y="3200400"/>
            <a:ext cx="381000" cy="381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77000" y="888999"/>
          <a:ext cx="2057400" cy="5374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54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1237">
                <a:tc>
                  <a:txBody>
                    <a:bodyPr/>
                    <a:lstStyle/>
                    <a:p>
                      <a:r>
                        <a:rPr lang="en-US" smtClean="0"/>
                        <a:t>Malicious code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09440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(Overwrite)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New return address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(Overwrite)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723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(Overwrite)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791200" y="32004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86800" y="4114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Left Arrow 12"/>
          <p:cNvSpPr/>
          <p:nvPr/>
        </p:nvSpPr>
        <p:spPr>
          <a:xfrm flipV="1">
            <a:off x="8660989" y="2095500"/>
            <a:ext cx="369939" cy="1409700"/>
          </a:xfrm>
          <a:prstGeom prst="curvedLeftArrow">
            <a:avLst>
              <a:gd name="adj1" fmla="val 25000"/>
              <a:gd name="adj2" fmla="val 50000"/>
              <a:gd name="adj3" fmla="val 13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06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ebp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5105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badfile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45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Stack before the buffer copy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29300" y="45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Stack after the buffer copy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19250" y="6279403"/>
            <a:ext cx="628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Insert and jump to malicious code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to the Malicious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8447"/>
            <a:ext cx="6196012" cy="428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Countermeasures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Safer function</a:t>
            </a:r>
            <a:endParaRPr lang="en-US" dirty="0" smtClean="0"/>
          </a:p>
          <a:p>
            <a:r>
              <a:rPr lang="en-US" dirty="0" smtClean="0"/>
              <a:t>Safer dynamic link library</a:t>
            </a:r>
            <a:endParaRPr lang="en-US" dirty="0" smtClean="0"/>
          </a:p>
          <a:p>
            <a:r>
              <a:rPr lang="en-US" dirty="0" smtClean="0"/>
              <a:t>Program static analyzer</a:t>
            </a:r>
            <a:endParaRPr lang="en-US" dirty="0" smtClean="0"/>
          </a:p>
          <a:p>
            <a:r>
              <a:rPr lang="en-US" dirty="0" smtClean="0"/>
              <a:t>Programming language</a:t>
            </a:r>
            <a:endParaRPr lang="en-US" dirty="0" smtClean="0"/>
          </a:p>
          <a:p>
            <a:r>
              <a:rPr lang="en-US" dirty="0" smtClean="0"/>
              <a:t>Compiler </a:t>
            </a:r>
            <a:endParaRPr lang="en-US" dirty="0" smtClean="0"/>
          </a:p>
          <a:p>
            <a:r>
              <a:rPr lang="en-US" dirty="0" smtClean="0"/>
              <a:t>Operating system</a:t>
            </a:r>
            <a:endParaRPr lang="en-US" dirty="0" smtClean="0"/>
          </a:p>
          <a:p>
            <a:r>
              <a:rPr lang="en-US" dirty="0" smtClean="0"/>
              <a:t>Hardware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Compilers are responsible for translating source code into binary code.</a:t>
            </a:r>
            <a:endParaRPr lang="en-US" sz="2400" dirty="0" smtClean="0"/>
          </a:p>
          <a:p>
            <a:r>
              <a:rPr lang="en-US" sz="2400" dirty="0" smtClean="0"/>
              <a:t>It provides compilers an opportunity to control the layout of stack</a:t>
            </a:r>
            <a:endParaRPr lang="en-US" sz="2400" dirty="0" smtClean="0"/>
          </a:p>
          <a:p>
            <a:r>
              <a:rPr lang="en-US" sz="2400" dirty="0" err="1" smtClean="0"/>
              <a:t>Stackshield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sz="2000" dirty="0" err="1" smtClean="0"/>
              <a:t>Stackshield</a:t>
            </a:r>
            <a:r>
              <a:rPr lang="en-US" sz="2000" dirty="0" smtClean="0"/>
              <a:t>: save a copy  of the </a:t>
            </a:r>
            <a:r>
              <a:rPr lang="en-US" sz="2000" b="1" dirty="0" smtClean="0"/>
              <a:t>return address </a:t>
            </a:r>
            <a:r>
              <a:rPr lang="en-US" sz="2000" dirty="0" smtClean="0"/>
              <a:t>at some </a:t>
            </a:r>
            <a:r>
              <a:rPr lang="en-US" sz="2000" b="1" dirty="0" smtClean="0"/>
              <a:t>safer place</a:t>
            </a:r>
            <a:endParaRPr lang="en-US" sz="2000" b="1" dirty="0" smtClean="0"/>
          </a:p>
          <a:p>
            <a:pPr lvl="1"/>
            <a:r>
              <a:rPr lang="en-US" sz="2000" dirty="0" err="1" smtClean="0"/>
              <a:t>stackGuard</a:t>
            </a:r>
            <a:r>
              <a:rPr lang="en-US" sz="2000" dirty="0" smtClean="0"/>
              <a:t>: put a </a:t>
            </a:r>
            <a:r>
              <a:rPr lang="en-US" sz="2000" b="1" dirty="0" smtClean="0"/>
              <a:t>guard</a:t>
            </a:r>
            <a:r>
              <a:rPr lang="en-US" sz="2000" dirty="0" smtClean="0"/>
              <a:t> between the </a:t>
            </a:r>
            <a:r>
              <a:rPr lang="en-US" sz="2000" b="1" dirty="0" smtClean="0"/>
              <a:t>return address </a:t>
            </a:r>
            <a:r>
              <a:rPr lang="en-US" sz="2000" dirty="0" smtClean="0"/>
              <a:t>and the </a:t>
            </a:r>
            <a:r>
              <a:rPr lang="en-US" sz="2000" b="1" dirty="0" smtClean="0"/>
              <a:t>buffer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0"/>
            <a:ext cx="3124200" cy="278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Before a program is executed, it needs to be loaded into the system, and the running environment needs to be set up.</a:t>
            </a:r>
            <a:endParaRPr lang="en-US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This is the job of the </a:t>
            </a:r>
            <a:r>
              <a:rPr lang="en-US" sz="2400" dirty="0" smtClean="0">
                <a:solidFill>
                  <a:srgbClr val="FF0000"/>
                </a:solidFill>
              </a:rPr>
              <a:t>loader program </a:t>
            </a:r>
            <a:r>
              <a:rPr lang="en-US" sz="2400" dirty="0" smtClean="0"/>
              <a:t>in most operating systems</a:t>
            </a:r>
            <a:endParaRPr lang="en-US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setup stage provides an opportunity to counter the buffer overflow problem because it can dictate how the memory of a program is laid out.</a:t>
            </a:r>
            <a:endParaRPr lang="en-US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FF0000"/>
                </a:solidFill>
              </a:rPr>
              <a:t>ASLR</a:t>
            </a:r>
            <a:r>
              <a:rPr lang="en-US" sz="2400" dirty="0"/>
              <a:t> </a:t>
            </a:r>
            <a:r>
              <a:rPr lang="en-US" sz="2400" dirty="0" smtClean="0"/>
              <a:t>– Address Space Layout Randomization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812165" y="4884420"/>
              <a:ext cx="6250940" cy="1784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812165" y="4884420"/>
                <a:ext cx="6250940" cy="1784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Privileged programs are an essential part of an operating system; without them, simple things such as changing password would become difficult.</a:t>
            </a:r>
            <a:endParaRPr lang="en-US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Types: </a:t>
            </a:r>
            <a:r>
              <a:rPr lang="en-US" sz="2400" dirty="0" smtClean="0">
                <a:solidFill>
                  <a:srgbClr val="FF0000"/>
                </a:solidFill>
              </a:rPr>
              <a:t>Daemons/services</a:t>
            </a:r>
            <a:r>
              <a:rPr lang="en-US" sz="2400" dirty="0" smtClean="0"/>
              <a:t> &amp; </a:t>
            </a:r>
            <a:r>
              <a:rPr lang="en-US" sz="2400" dirty="0" smtClean="0">
                <a:solidFill>
                  <a:srgbClr val="FF0000"/>
                </a:solidFill>
              </a:rPr>
              <a:t>Set-</a:t>
            </a:r>
            <a:r>
              <a:rPr lang="en-US" sz="2400" dirty="0" err="1" smtClean="0">
                <a:solidFill>
                  <a:srgbClr val="FF0000"/>
                </a:solidFill>
              </a:rPr>
              <a:t>UID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 daemon is a computer program that runs as a </a:t>
            </a:r>
            <a:r>
              <a:rPr lang="en-US" sz="2400" dirty="0" smtClean="0">
                <a:solidFill>
                  <a:srgbClr val="FF0000"/>
                </a:solidFill>
              </a:rPr>
              <a:t>background process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To become a privileged program, a daemon needs to run with a privileged user ID, such as </a:t>
            </a:r>
            <a:r>
              <a:rPr lang="en-US" sz="2400" dirty="0" smtClean="0">
                <a:solidFill>
                  <a:srgbClr val="FF0000"/>
                </a:solidFill>
              </a:rPr>
              <a:t>root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866140" y="3839210"/>
              <a:ext cx="7491730" cy="4508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866140" y="3839210"/>
                <a:ext cx="749173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455295" y="4348480"/>
              <a:ext cx="1910715" cy="355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455295" y="4348480"/>
                <a:ext cx="1910715" cy="35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Privileged program (Set-</a:t>
            </a:r>
            <a:r>
              <a:rPr lang="en-US" dirty="0" err="1" smtClean="0"/>
              <a:t>UID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2209800"/>
          </a:xfrm>
        </p:spPr>
        <p:txBody>
          <a:bodyPr/>
          <a:lstStyle/>
          <a:p>
            <a:r>
              <a:rPr lang="en-US" sz="2800" dirty="0" smtClean="0"/>
              <a:t>It uses </a:t>
            </a:r>
            <a:r>
              <a:rPr lang="en-US" sz="2800" dirty="0" smtClean="0">
                <a:solidFill>
                  <a:srgbClr val="FF0000"/>
                </a:solidFill>
              </a:rPr>
              <a:t>a special bit </a:t>
            </a:r>
            <a:r>
              <a:rPr lang="en-US" sz="2800" dirty="0" smtClean="0"/>
              <a:t>to mark a program, telling the operating system that such a program is special and should be treated </a:t>
            </a:r>
            <a:r>
              <a:rPr lang="en-US" sz="2800" dirty="0" smtClean="0">
                <a:solidFill>
                  <a:srgbClr val="FF0000"/>
                </a:solidFill>
              </a:rPr>
              <a:t>specially when running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971799"/>
            <a:ext cx="5943600" cy="3631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anose="030F0702030302020204" pitchFamily="66" charset="0"/>
              </a:rPr>
              <a:t>$</a:t>
            </a:r>
            <a:r>
              <a:rPr lang="en-US" sz="2000" dirty="0" err="1" smtClean="0">
                <a:latin typeface="Comic Sans MS" panose="030F0702030302020204" pitchFamily="66" charset="0"/>
              </a:rPr>
              <a:t>cp</a:t>
            </a:r>
            <a:r>
              <a:rPr lang="en-US" sz="2000" dirty="0" smtClean="0">
                <a:latin typeface="Comic Sans MS" panose="030F0702030302020204" pitchFamily="66" charset="0"/>
              </a:rPr>
              <a:t>  /bin/cat  ./</a:t>
            </a:r>
            <a:r>
              <a:rPr lang="en-US" sz="2000" dirty="0" err="1" smtClean="0">
                <a:latin typeface="Comic Sans MS" panose="030F0702030302020204" pitchFamily="66" charset="0"/>
              </a:rPr>
              <a:t>mycat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anose="030F0702030302020204" pitchFamily="66" charset="0"/>
              </a:rPr>
              <a:t>$</a:t>
            </a:r>
            <a:r>
              <a:rPr lang="en-US" sz="2000" dirty="0" err="1" smtClean="0">
                <a:latin typeface="Comic Sans MS" panose="030F0702030302020204" pitchFamily="66" charset="0"/>
              </a:rPr>
              <a:t>ls</a:t>
            </a:r>
            <a:r>
              <a:rPr lang="en-US" sz="2000" dirty="0" smtClean="0">
                <a:latin typeface="Comic Sans MS" panose="030F0702030302020204" pitchFamily="66" charset="0"/>
              </a:rPr>
              <a:t> –l </a:t>
            </a:r>
            <a:r>
              <a:rPr lang="en-US" sz="2000" dirty="0" err="1" smtClean="0">
                <a:latin typeface="Comic Sans MS" panose="030F0702030302020204" pitchFamily="66" charset="0"/>
              </a:rPr>
              <a:t>mycat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anose="030F0702030302020204" pitchFamily="66" charset="0"/>
              </a:rPr>
              <a:t>$</a:t>
            </a:r>
            <a:r>
              <a:rPr lang="en-US" sz="2000" dirty="0" err="1" smtClean="0">
                <a:latin typeface="Comic Sans MS" panose="030F0702030302020204" pitchFamily="66" charset="0"/>
              </a:rPr>
              <a:t>sudo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chown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root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mycat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$</a:t>
            </a:r>
            <a:r>
              <a:rPr lang="en-US" sz="2000" dirty="0" err="1">
                <a:latin typeface="Comic Sans MS" panose="030F0702030302020204" pitchFamily="66" charset="0"/>
              </a:rPr>
              <a:t>ls</a:t>
            </a:r>
            <a:r>
              <a:rPr lang="en-US" sz="2000" dirty="0">
                <a:latin typeface="Comic Sans MS" panose="030F0702030302020204" pitchFamily="66" charset="0"/>
              </a:rPr>
              <a:t> –l </a:t>
            </a:r>
            <a:r>
              <a:rPr lang="en-US" sz="2000" dirty="0" err="1">
                <a:latin typeface="Comic Sans MS" panose="030F0702030302020204" pitchFamily="66" charset="0"/>
              </a:rPr>
              <a:t>mycat</a:t>
            </a:r>
            <a:endParaRPr lang="en-US" sz="20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anose="030F0702030302020204" pitchFamily="66" charset="0"/>
              </a:rPr>
              <a:t>$./</a:t>
            </a:r>
            <a:r>
              <a:rPr lang="en-US" sz="2000" dirty="0" err="1" smtClean="0">
                <a:latin typeface="Comic Sans MS" panose="030F0702030302020204" pitchFamily="66" charset="0"/>
              </a:rPr>
              <a:t>mycat</a:t>
            </a:r>
            <a:r>
              <a:rPr lang="en-US" sz="2000" dirty="0" smtClean="0">
                <a:latin typeface="Comic Sans MS" panose="030F0702030302020204" pitchFamily="66" charset="0"/>
              </a:rPr>
              <a:t>  /</a:t>
            </a:r>
            <a:r>
              <a:rPr lang="en-US" sz="2000" dirty="0" err="1" smtClean="0">
                <a:latin typeface="Comic Sans MS" panose="030F0702030302020204" pitchFamily="66" charset="0"/>
              </a:rPr>
              <a:t>etc</a:t>
            </a:r>
            <a:r>
              <a:rPr lang="en-US" sz="2000" dirty="0" smtClean="0">
                <a:latin typeface="Comic Sans MS" panose="030F0702030302020204" pitchFamily="66" charset="0"/>
              </a:rPr>
              <a:t>/shadow  </a:t>
            </a:r>
            <a:r>
              <a:rPr lang="en-U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Permission denied</a:t>
            </a:r>
            <a:endParaRPr lang="en-US" sz="2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anose="030F0702030302020204" pitchFamily="66" charset="0"/>
              </a:rPr>
              <a:t>$</a:t>
            </a:r>
            <a:r>
              <a:rPr lang="en-US" sz="2000" dirty="0" err="1" smtClean="0">
                <a:latin typeface="Comic Sans MS" panose="030F0702030302020204" pitchFamily="66" charset="0"/>
              </a:rPr>
              <a:t>sudo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chmod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sz="2000" dirty="0" smtClean="0">
                <a:latin typeface="Comic Sans MS" panose="030F0702030302020204" pitchFamily="66" charset="0"/>
              </a:rPr>
              <a:t>755 </a:t>
            </a:r>
            <a:r>
              <a:rPr lang="en-US" sz="2000" dirty="0" err="1" smtClean="0">
                <a:latin typeface="Comic Sans MS" panose="030F0702030302020204" pitchFamily="66" charset="0"/>
              </a:rPr>
              <a:t>mycat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$</a:t>
            </a:r>
            <a:r>
              <a:rPr lang="en-US" sz="2000" dirty="0" err="1">
                <a:latin typeface="Comic Sans MS" panose="030F0702030302020204" pitchFamily="66" charset="0"/>
              </a:rPr>
              <a:t>ls</a:t>
            </a:r>
            <a:r>
              <a:rPr lang="en-US" sz="2000" dirty="0">
                <a:latin typeface="Comic Sans MS" panose="030F0702030302020204" pitchFamily="66" charset="0"/>
              </a:rPr>
              <a:t> –l </a:t>
            </a:r>
            <a:r>
              <a:rPr lang="en-US" sz="2000" dirty="0" err="1">
                <a:latin typeface="Comic Sans MS" panose="030F0702030302020204" pitchFamily="66" charset="0"/>
              </a:rPr>
              <a:t>mycat</a:t>
            </a:r>
            <a:endParaRPr lang="en-US" sz="20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$./</a:t>
            </a:r>
            <a:r>
              <a:rPr lang="en-US" sz="2000" dirty="0" err="1">
                <a:latin typeface="Comic Sans MS" panose="030F0702030302020204" pitchFamily="66" charset="0"/>
              </a:rPr>
              <a:t>mycat</a:t>
            </a:r>
            <a:r>
              <a:rPr lang="en-US" sz="2000" dirty="0">
                <a:latin typeface="Comic Sans MS" panose="030F0702030302020204" pitchFamily="66" charset="0"/>
              </a:rPr>
              <a:t>  /</a:t>
            </a:r>
            <a:r>
              <a:rPr lang="en-US" sz="2000" dirty="0" err="1" smtClean="0">
                <a:latin typeface="Comic Sans MS" panose="030F0702030302020204" pitchFamily="66" charset="0"/>
              </a:rPr>
              <a:t>etc</a:t>
            </a:r>
            <a:r>
              <a:rPr lang="en-US" sz="2000" dirty="0" smtClean="0">
                <a:latin typeface="Comic Sans MS" panose="030F0702030302020204" pitchFamily="66" charset="0"/>
              </a:rPr>
              <a:t>/shadow </a:t>
            </a:r>
            <a:r>
              <a:rPr lang="en-U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permission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</a:t>
            </a:r>
            <a:r>
              <a:rPr lang="en-US" dirty="0" err="1" smtClean="0"/>
              <a:t>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b="1" dirty="0" smtClean="0"/>
              <a:t>root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755  </a:t>
            </a:r>
            <a:r>
              <a:rPr lang="en-US" dirty="0" err="1" smtClean="0"/>
              <a:t>abc</a:t>
            </a:r>
            <a:endParaRPr lang="en-US" dirty="0"/>
          </a:p>
          <a:p>
            <a:r>
              <a:rPr lang="en-US" dirty="0" smtClean="0"/>
              <a:t>$./</a:t>
            </a:r>
            <a:r>
              <a:rPr lang="en-US" dirty="0" err="1" smtClean="0"/>
              <a:t>abc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In computer security, </a:t>
            </a:r>
            <a:r>
              <a:rPr lang="en-US" sz="2800" dirty="0">
                <a:solidFill>
                  <a:srgbClr val="FF0000"/>
                </a:solidFill>
              </a:rPr>
              <a:t>a </a:t>
            </a:r>
            <a:r>
              <a:rPr lang="en-US" sz="2800" b="1" dirty="0">
                <a:solidFill>
                  <a:srgbClr val="FF0000"/>
                </a:solidFill>
              </a:rPr>
              <a:t>vulnerability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is a weakness which can be exploited by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 threat actor</a:t>
            </a:r>
            <a:r>
              <a:rPr lang="en-US" sz="2800" dirty="0" smtClean="0"/>
              <a:t>, </a:t>
            </a:r>
            <a:r>
              <a:rPr lang="en-US" sz="2800" dirty="0"/>
              <a:t>such as an attacker,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to perform unauthorized actions </a:t>
            </a:r>
            <a:r>
              <a:rPr lang="en-US" sz="2800" dirty="0"/>
              <a:t>within a computer system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Vulnerability</a:t>
            </a:r>
            <a:r>
              <a:rPr lang="en-US" sz="2800" dirty="0" smtClean="0"/>
              <a:t>:  A weakness in the security system, e.g., in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policy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design</a:t>
            </a:r>
            <a:r>
              <a:rPr lang="en-US" sz="2800" dirty="0" smtClean="0"/>
              <a:t>, or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  <a:r>
              <a:rPr lang="en-US" sz="2800" dirty="0" smtClean="0"/>
              <a:t>, that might be exploited to cause loss or harm.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Software Vulnerabilities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4018280" y="1990725"/>
              <a:ext cx="2303780" cy="13398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4018280" y="1990725"/>
                <a:ext cx="2303780" cy="13398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Lab. Buffer Overflow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4555156"/>
            <a:ext cx="4038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objectives: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200" i="1" dirty="0" smtClean="0">
                <a:solidFill>
                  <a:srgbClr val="7030A0"/>
                </a:solidFill>
              </a:rPr>
              <a:t>This lab aims to understand buffer overflow</a:t>
            </a:r>
            <a:endParaRPr lang="en-US" sz="3200" dirty="0"/>
          </a:p>
          <a:p>
            <a:pPr marL="457200" lvl="1" indent="0">
              <a:buNone/>
            </a:pPr>
            <a:endParaRPr lang="en-US" sz="2200" i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600200"/>
            <a:ext cx="4572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https://seedsecuritylabs.org/Labs_16.04/Software/Buffer_Overflow/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438400"/>
            <a:ext cx="3733800" cy="4233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16.04 (</a:t>
            </a:r>
            <a:r>
              <a:rPr lang="en-US" dirty="0" err="1" smtClean="0"/>
              <a:t>32bit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Files: </a:t>
            </a:r>
            <a:r>
              <a:rPr lang="en-US" dirty="0" err="1" smtClean="0"/>
              <a:t>stack.c</a:t>
            </a:r>
            <a:r>
              <a:rPr lang="en-US" dirty="0" smtClean="0"/>
              <a:t>, </a:t>
            </a:r>
            <a:r>
              <a:rPr lang="en-US" dirty="0" err="1" smtClean="0"/>
              <a:t>exploit.c</a:t>
            </a:r>
            <a:r>
              <a:rPr lang="en-US" dirty="0" smtClean="0"/>
              <a:t>/</a:t>
            </a:r>
            <a:r>
              <a:rPr lang="en-US" dirty="0" err="1" smtClean="0"/>
              <a:t>exploit.py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BUF_SIZE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buffer[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13" y="3505200"/>
            <a:ext cx="63409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 smtClean="0"/>
              <a:t>Exploit.c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"/>
            <a:ext cx="6096000" cy="641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6248400" cy="640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Lab1. Buffer </a:t>
            </a:r>
            <a:r>
              <a:rPr lang="en-US" dirty="0" smtClean="0"/>
              <a:t>Overflow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. Turning off countermeasures</a:t>
            </a:r>
            <a:endParaRPr lang="en-US" dirty="0" smtClean="0"/>
          </a:p>
          <a:p>
            <a:pPr lvl="1"/>
            <a:r>
              <a:rPr lang="en-US" dirty="0"/>
              <a:t>Address Space </a:t>
            </a:r>
            <a:r>
              <a:rPr lang="en-US" dirty="0" smtClean="0"/>
              <a:t>Randomization</a:t>
            </a:r>
            <a:endParaRPr lang="en-US" dirty="0" smtClean="0"/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sysctl</a:t>
            </a:r>
            <a:r>
              <a:rPr lang="en-US" dirty="0"/>
              <a:t> -w </a:t>
            </a:r>
            <a:r>
              <a:rPr lang="en-US" dirty="0" err="1" smtClean="0"/>
              <a:t>kernel.randomize_va_space</a:t>
            </a:r>
            <a:r>
              <a:rPr lang="en-US" dirty="0" smtClean="0"/>
              <a:t>=0</a:t>
            </a:r>
            <a:endParaRPr lang="en-US" dirty="0" smtClean="0"/>
          </a:p>
          <a:p>
            <a:pPr marL="91440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// Disable Randomization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StackGuard</a:t>
            </a:r>
            <a:r>
              <a:rPr lang="en-US" dirty="0"/>
              <a:t> Protection </a:t>
            </a:r>
            <a:r>
              <a:rPr lang="en-US" dirty="0" smtClean="0"/>
              <a:t>Scheme</a:t>
            </a:r>
            <a:endParaRPr lang="en-US" dirty="0" smtClean="0"/>
          </a:p>
          <a:p>
            <a:pPr lvl="2"/>
            <a:r>
              <a:rPr lang="en-US" i="1" dirty="0"/>
              <a:t>$ </a:t>
            </a:r>
            <a:r>
              <a:rPr lang="en-US" i="1" dirty="0" err="1"/>
              <a:t>gcc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err="1">
                <a:solidFill>
                  <a:srgbClr val="FF0000"/>
                </a:solidFill>
              </a:rPr>
              <a:t>fno</a:t>
            </a:r>
            <a:r>
              <a:rPr lang="en-US" i="1" dirty="0">
                <a:solidFill>
                  <a:srgbClr val="FF0000"/>
                </a:solidFill>
              </a:rPr>
              <a:t>-stack-protector </a:t>
            </a:r>
            <a:r>
              <a:rPr lang="en-US" i="1" dirty="0" err="1" smtClean="0"/>
              <a:t>example.c</a:t>
            </a:r>
            <a:endParaRPr lang="en-US" i="1" dirty="0" smtClean="0"/>
          </a:p>
          <a:p>
            <a:pPr lvl="1"/>
            <a:r>
              <a:rPr lang="en-US" dirty="0"/>
              <a:t>Non-Executable </a:t>
            </a:r>
            <a:r>
              <a:rPr lang="en-US" dirty="0" smtClean="0"/>
              <a:t>Stack</a:t>
            </a:r>
            <a:endParaRPr lang="en-US" dirty="0" smtClean="0"/>
          </a:p>
          <a:p>
            <a:pPr lvl="2"/>
            <a:r>
              <a:rPr lang="en-US" dirty="0"/>
              <a:t>For executable stack: $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-z </a:t>
            </a:r>
            <a:r>
              <a:rPr lang="en-US" dirty="0" err="1">
                <a:solidFill>
                  <a:srgbClr val="FF0000"/>
                </a:solidFill>
              </a:rPr>
              <a:t>execstack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-o test </a:t>
            </a:r>
            <a:r>
              <a:rPr lang="en-US" dirty="0" err="1"/>
              <a:t>test.c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non-executable stack: $ </a:t>
            </a:r>
            <a:r>
              <a:rPr lang="en-US" dirty="0" err="1"/>
              <a:t>gcc</a:t>
            </a:r>
            <a:r>
              <a:rPr lang="en-US" dirty="0"/>
              <a:t> -z </a:t>
            </a:r>
            <a:r>
              <a:rPr lang="en-US" dirty="0" err="1"/>
              <a:t>noexecstack</a:t>
            </a:r>
            <a:r>
              <a:rPr lang="en-US" dirty="0"/>
              <a:t> -o test </a:t>
            </a:r>
            <a:r>
              <a:rPr lang="en-US" dirty="0" err="1" smtClean="0"/>
              <a:t>test.c</a:t>
            </a:r>
            <a:endParaRPr lang="en-US" dirty="0" smtClean="0"/>
          </a:p>
          <a:p>
            <a:pPr lvl="1"/>
            <a:r>
              <a:rPr lang="en-US" dirty="0"/>
              <a:t>Configuring 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pPr lvl="2"/>
            <a:r>
              <a:rPr lang="de-DE" dirty="0"/>
              <a:t>$ </a:t>
            </a:r>
            <a:r>
              <a:rPr lang="de-DE" dirty="0">
                <a:solidFill>
                  <a:srgbClr val="FF0000"/>
                </a:solidFill>
              </a:rPr>
              <a:t>sudo ln -sf /bin/zsh /bin/sh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b="1" dirty="0"/>
              <a:t>Step 2. Finding the address of the inject code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534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gcc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–z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execstack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–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fno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-stack-protector –g –o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stack_dbg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stack.c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touch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badfile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gdb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stack_dbg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gdb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b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bof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/>
              </a:rPr>
              <a:t>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see the name of the function in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stack.c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gdb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run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gdb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p $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ebp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i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1 = (void *)  </a:t>
            </a:r>
            <a:r>
              <a:rPr lang="en-US" b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0xbfffeb48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endParaRPr lang="en-US" dirty="0" smtClean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gdb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p &amp;buffer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i="1" dirty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2 = (char (*) [100]) </a:t>
            </a:r>
            <a:r>
              <a:rPr lang="en-US" b="1" dirty="0" err="1" smtClean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0xbfffeb28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gdb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 p/d </a:t>
            </a:r>
            <a:r>
              <a:rPr lang="en-US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0xbffffeb48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–</a:t>
            </a:r>
            <a:r>
              <a:rPr lang="en-US" dirty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0xbffffeb28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3 = </a:t>
            </a:r>
            <a:r>
              <a:rPr 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32</a:t>
            </a:r>
            <a:r>
              <a:rPr lang="en-US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Return address =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ebp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+ (32 + 4) =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ebp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+ 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36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Step 3. Edit </a:t>
            </a:r>
            <a:r>
              <a:rPr lang="en-US" sz="2800" b="1" dirty="0" err="1"/>
              <a:t>exploit.c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/* Fill the return address </a:t>
            </a:r>
            <a:r>
              <a:rPr lang="en-US" sz="18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file </a:t>
            </a:r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with a candidate entry point of the malicious code */</a:t>
            </a:r>
            <a:endParaRPr lang="en-US" sz="180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	*((long *) (buffer + 36)) = </a:t>
            </a:r>
            <a:r>
              <a:rPr lang="en-US" sz="18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0xbfffeb38</a:t>
            </a:r>
            <a:r>
              <a:rPr 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+ </a:t>
            </a:r>
            <a:r>
              <a:rPr lang="en-US" sz="18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0x80</a:t>
            </a:r>
            <a:r>
              <a:rPr 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;</a:t>
            </a:r>
            <a:endParaRPr lang="en-US" sz="1800" b="1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/* Place the </a:t>
            </a:r>
            <a:r>
              <a:rPr 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shellcode</a:t>
            </a:r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towards the end of the buffer */	</a:t>
            </a:r>
            <a:endParaRPr lang="en-US" sz="180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m</a:t>
            </a:r>
            <a:r>
              <a:rPr 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emcpy</a:t>
            </a:r>
            <a:r>
              <a:rPr 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(buffer </a:t>
            </a:r>
            <a:r>
              <a:rPr lang="en-US" sz="16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+ </a:t>
            </a:r>
            <a:r>
              <a:rPr 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sizeof</a:t>
            </a:r>
            <a:r>
              <a:rPr lang="en-US" sz="16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(buffer) – </a:t>
            </a:r>
            <a:r>
              <a:rPr 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sizeof</a:t>
            </a:r>
            <a:r>
              <a:rPr lang="en-US" sz="16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shellcode</a:t>
            </a:r>
            <a:r>
              <a:rPr lang="en-US" sz="16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), </a:t>
            </a:r>
            <a:r>
              <a:rPr 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shellcode</a:t>
            </a:r>
            <a:r>
              <a:rPr lang="en-US" sz="16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sizeof</a:t>
            </a:r>
            <a:r>
              <a:rPr lang="en-US" sz="16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shellcode</a:t>
            </a:r>
            <a:r>
              <a:rPr lang="en-US" sz="16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));</a:t>
            </a:r>
            <a:endParaRPr lang="en-US" sz="1600" b="1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4. Execute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97839"/>
            <a:ext cx="85344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$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sudo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ln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-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sf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/bin/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zsh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/bin/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sh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gcc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-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DBUF_SIZE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=N -o stack -z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execstack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-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fno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-stack-protector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stack.c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sudo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chown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root stack 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sudo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chmod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4755 stack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gcc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-o exploit </a:t>
            </a:r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exploit.c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./exploit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// create the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badfile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$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./stack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// launch the attack by running the vulnerable program 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# &lt;---- You’ve got a root shell!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3000" dirty="0"/>
              <a:t>Sometimes, programmers may make mistaken and fail to allocate sufficient amount of memory for the destination, so </a:t>
            </a:r>
            <a:r>
              <a:rPr lang="en-US" sz="3000" dirty="0">
                <a:solidFill>
                  <a:srgbClr val="FF0000"/>
                </a:solidFill>
              </a:rPr>
              <a:t>more data will be copied to the destination than the amount of allocated space</a:t>
            </a:r>
            <a:r>
              <a:rPr lang="en-US" sz="3000" dirty="0"/>
              <a:t>. This will result in an overflow.</a:t>
            </a:r>
            <a:endParaRPr lang="en-US" sz="3000" dirty="0"/>
          </a:p>
          <a:p>
            <a:pPr>
              <a:spcAft>
                <a:spcPts val="1200"/>
              </a:spcAft>
            </a:pPr>
            <a:r>
              <a:rPr lang="en-US" sz="3000" b="1" dirty="0" smtClean="0"/>
              <a:t>Countermeasures: </a:t>
            </a:r>
            <a:r>
              <a:rPr lang="en-US" sz="3000" dirty="0"/>
              <a:t>Safer </a:t>
            </a:r>
            <a:r>
              <a:rPr lang="en-US" sz="3000" dirty="0" smtClean="0"/>
              <a:t>function, Safer </a:t>
            </a:r>
            <a:r>
              <a:rPr lang="en-US" sz="3000" dirty="0"/>
              <a:t>dynamic link </a:t>
            </a:r>
            <a:r>
              <a:rPr lang="en-US" sz="3000" dirty="0" smtClean="0"/>
              <a:t>library, Program </a:t>
            </a:r>
            <a:r>
              <a:rPr lang="en-US" sz="3000" dirty="0"/>
              <a:t>static </a:t>
            </a:r>
            <a:r>
              <a:rPr lang="en-US" sz="3000" dirty="0" smtClean="0"/>
              <a:t>analyzer, Programming language, Compiler, Operating system, Hardware </a:t>
            </a:r>
            <a:r>
              <a:rPr lang="en-US" sz="3000" dirty="0"/>
              <a:t>architecture</a:t>
            </a:r>
            <a:endParaRPr lang="en-US" sz="30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/>
              <a:t>The severity of software vulnerabilities advances at an exponential rate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C00000"/>
                </a:solidFill>
              </a:rPr>
              <a:t>All systems include vulnerabilities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b="1" dirty="0" smtClean="0"/>
              <a:t>Examples: </a:t>
            </a:r>
            <a:endParaRPr lang="en-US" sz="2800" b="1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Software: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does not check input data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let in malicious code</a:t>
            </a:r>
            <a:endParaRPr lang="en-US" sz="2400" i="1" dirty="0" smtClean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Database or </a:t>
            </a:r>
            <a:r>
              <a:rPr lang="en-US" sz="2400" dirty="0" err="1" smtClean="0">
                <a:sym typeface="Wingdings" panose="05000000000000000000" pitchFamily="2" charset="2"/>
              </a:rPr>
              <a:t>WiFi</a:t>
            </a:r>
            <a:r>
              <a:rPr lang="en-US" sz="2400" dirty="0" smtClean="0">
                <a:sym typeface="Wingdings" panose="05000000000000000000" pitchFamily="2" charset="2"/>
              </a:rPr>
              <a:t> router left configured with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known default passwords</a:t>
            </a:r>
            <a:endParaRPr lang="en-US" sz="2400" i="1" dirty="0" smtClean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Policy: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not restrict enough</a:t>
            </a:r>
            <a:endParaRPr 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Software Vulnerabilities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035685" y="1258570"/>
              <a:ext cx="544830" cy="32194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035685" y="1258570"/>
                <a:ext cx="54483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598295" y="1303655"/>
              <a:ext cx="125095" cy="977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598295" y="1303655"/>
                <a:ext cx="12509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553210" y="1169670"/>
              <a:ext cx="107315" cy="1784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553210" y="116967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526540" y="1035685"/>
              <a:ext cx="80645" cy="622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526540" y="1035685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838960" y="1267460"/>
              <a:ext cx="187960" cy="1612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838960" y="1267460"/>
                <a:ext cx="1879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009140" y="1089025"/>
              <a:ext cx="8890" cy="2768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009140" y="1089025"/>
                <a:ext cx="88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910715" y="1115695"/>
              <a:ext cx="16954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910715" y="111569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2062480" y="1214120"/>
              <a:ext cx="205105" cy="1784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2062480" y="1214120"/>
                <a:ext cx="2051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2115820" y="1062355"/>
              <a:ext cx="107315" cy="7112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2115820" y="1062355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205355" y="1544320"/>
              <a:ext cx="1778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205355" y="15443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2473325" y="1214120"/>
              <a:ext cx="259080" cy="1606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2473325" y="1214120"/>
                <a:ext cx="2590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526665" y="1223010"/>
              <a:ext cx="366395" cy="4641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526665" y="1223010"/>
                <a:ext cx="36639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919730" y="1124585"/>
              <a:ext cx="661035" cy="2768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919730" y="1124585"/>
                <a:ext cx="6610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187700" y="1106805"/>
              <a:ext cx="142875" cy="717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187700" y="1106805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080385" y="1187450"/>
              <a:ext cx="17780" cy="2667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080385" y="118745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4062730" y="1080135"/>
              <a:ext cx="26670" cy="2679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4062730" y="1080135"/>
                <a:ext cx="266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3866515" y="1178560"/>
              <a:ext cx="410210" cy="889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3866515" y="1178560"/>
                <a:ext cx="41021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178935" y="1124585"/>
              <a:ext cx="1196340" cy="53594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178935" y="1124585"/>
                <a:ext cx="119634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526915" y="1517650"/>
              <a:ext cx="53975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526915" y="1517650"/>
                <a:ext cx="53975" cy="266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smtClean="0"/>
              <a:t>Q&amp;A</a:t>
            </a:r>
            <a:endParaRPr lang="en-US" sz="1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Software Vulnerabilities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Software vulnerabilities are </a:t>
            </a:r>
            <a:r>
              <a:rPr lang="en-US" sz="2400" dirty="0" smtClean="0"/>
              <a:t>defined </a:t>
            </a:r>
            <a:r>
              <a:rPr lang="en-US" sz="2400" dirty="0"/>
              <a:t>by three </a:t>
            </a:r>
            <a:r>
              <a:rPr lang="en-US" sz="2400" dirty="0" smtClean="0"/>
              <a:t>factors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These </a:t>
            </a:r>
            <a:r>
              <a:rPr lang="en-US" sz="2400" dirty="0"/>
              <a:t>are:</a:t>
            </a:r>
            <a:endParaRPr lang="en-US" sz="2400" dirty="0"/>
          </a:p>
          <a:p>
            <a:pPr lvl="1">
              <a:spcAft>
                <a:spcPts val="1200"/>
              </a:spcAft>
            </a:pPr>
            <a:r>
              <a:rPr lang="en-US" sz="2400" b="1" dirty="0"/>
              <a:t>Existence </a:t>
            </a:r>
            <a:r>
              <a:rPr lang="en-US" sz="2400" dirty="0"/>
              <a:t>– The existence of a vulnerability in the software.</a:t>
            </a:r>
            <a:endParaRPr lang="en-US" sz="2400" dirty="0"/>
          </a:p>
          <a:p>
            <a:pPr lvl="1">
              <a:spcAft>
                <a:spcPts val="1200"/>
              </a:spcAft>
            </a:pPr>
            <a:r>
              <a:rPr lang="en-US" sz="2400" b="1" dirty="0"/>
              <a:t>Access </a:t>
            </a:r>
            <a:r>
              <a:rPr lang="en-US" sz="2400" dirty="0"/>
              <a:t>– The possibility that hackers </a:t>
            </a:r>
            <a:r>
              <a:rPr lang="en-US" sz="2400" dirty="0" smtClean="0"/>
              <a:t>gain access to </a:t>
            </a:r>
            <a:r>
              <a:rPr lang="en-US" sz="2400" dirty="0"/>
              <a:t>the vulnerability.</a:t>
            </a:r>
            <a:endParaRPr lang="en-US" sz="2400" dirty="0"/>
          </a:p>
          <a:p>
            <a:pPr lvl="1">
              <a:spcAft>
                <a:spcPts val="1200"/>
              </a:spcAft>
            </a:pPr>
            <a:r>
              <a:rPr lang="en-US" sz="2400" b="1" dirty="0"/>
              <a:t>Exploit</a:t>
            </a:r>
            <a:r>
              <a:rPr lang="en-US" sz="2400" dirty="0"/>
              <a:t> – The capability of the hacker to take advantage of that vulnerability via tools or with certain techniques.</a:t>
            </a:r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3419475" y="2133600"/>
              <a:ext cx="3634740" cy="14287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3419475" y="2133600"/>
                <a:ext cx="36347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231900" y="3009265"/>
              <a:ext cx="1223645" cy="444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231900" y="3009265"/>
                <a:ext cx="12236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097915" y="3491230"/>
              <a:ext cx="1491615" cy="895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097915" y="3491230"/>
                <a:ext cx="14916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089025" y="4446905"/>
              <a:ext cx="901700" cy="2667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089025" y="4446905"/>
                <a:ext cx="901700" cy="266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0600" cy="4708525"/>
          </a:xfrm>
        </p:spPr>
        <p:txBody>
          <a:bodyPr>
            <a:normAutofit/>
          </a:bodyPr>
          <a:lstStyle/>
          <a:p>
            <a:r>
              <a:rPr lang="en-US" sz="2100" b="1" dirty="0" smtClean="0"/>
              <a:t>Complexity: </a:t>
            </a:r>
            <a:endParaRPr lang="en-US" sz="2100" b="1" dirty="0" smtClean="0"/>
          </a:p>
          <a:p>
            <a:pPr lvl="1"/>
            <a:r>
              <a:rPr lang="en-US" sz="2100" dirty="0"/>
              <a:t>Complex systems increase the probability of a flaw, misconfiguration or unintended access</a:t>
            </a:r>
            <a:r>
              <a:rPr lang="en-US" sz="2100" dirty="0" smtClean="0"/>
              <a:t>.</a:t>
            </a:r>
            <a:endParaRPr lang="en-US" sz="2100" dirty="0" smtClean="0"/>
          </a:p>
          <a:p>
            <a:r>
              <a:rPr lang="en-US" sz="2100" b="1" dirty="0"/>
              <a:t>Familiarity: </a:t>
            </a:r>
            <a:endParaRPr lang="en-US" sz="2100" b="1" dirty="0" smtClean="0"/>
          </a:p>
          <a:p>
            <a:pPr lvl="1"/>
            <a:r>
              <a:rPr lang="en-US" sz="2100" dirty="0" smtClean="0"/>
              <a:t>Common </a:t>
            </a:r>
            <a:r>
              <a:rPr lang="en-US" sz="2100" dirty="0"/>
              <a:t>code, software, operating systems and hardware increase the probability that an attacker can find or has information about known vulnerabilities</a:t>
            </a:r>
            <a:r>
              <a:rPr lang="en-US" sz="2100" dirty="0" smtClean="0"/>
              <a:t>.</a:t>
            </a:r>
            <a:endParaRPr lang="en-US" sz="2100" dirty="0" smtClean="0"/>
          </a:p>
          <a:p>
            <a:r>
              <a:rPr lang="en-US" sz="2100" b="1" dirty="0"/>
              <a:t>Connectivity: </a:t>
            </a:r>
            <a:endParaRPr lang="en-US" sz="2100" b="1" dirty="0"/>
          </a:p>
          <a:p>
            <a:pPr lvl="1"/>
            <a:r>
              <a:rPr lang="en-US" sz="2100" dirty="0"/>
              <a:t>The more connected a device is the higher the chance of a vulnerability.</a:t>
            </a:r>
            <a:endParaRPr lang="en-US" sz="2100" dirty="0"/>
          </a:p>
          <a:p>
            <a:r>
              <a:rPr lang="en-US" sz="2100" b="1" dirty="0"/>
              <a:t>Poor password management: </a:t>
            </a:r>
            <a:endParaRPr lang="en-US" sz="2100" b="1" dirty="0"/>
          </a:p>
          <a:p>
            <a:pPr lvl="1"/>
            <a:r>
              <a:rPr lang="en-US" sz="2100" dirty="0"/>
              <a:t>Weak passwords can be broken with </a:t>
            </a:r>
            <a:r>
              <a:rPr lang="en-US" sz="2100" dirty="0">
                <a:hlinkClick r:id="rId1"/>
              </a:rPr>
              <a:t>brute force</a:t>
            </a:r>
            <a:r>
              <a:rPr lang="en-US" sz="2100" dirty="0"/>
              <a:t> and reusing passwords can result in one data breach becoming many.</a:t>
            </a:r>
            <a:endParaRPr lang="en-US" sz="2100" dirty="0"/>
          </a:p>
          <a:p>
            <a:endParaRPr lang="en-US" sz="25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 vulnerabilities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 </a:t>
            </a:r>
            <a:r>
              <a:rPr lang="en-US" dirty="0" smtClean="0"/>
              <a:t>vulnerabilities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516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Operating system flaws: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Like </a:t>
            </a:r>
            <a:r>
              <a:rPr lang="en-US" dirty="0"/>
              <a:t>any software, operating systems can have flaws. Operating systems that are insecure by default and give all users full access can allow viruses and malware to execute commands.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Internet usage: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Internet is full of </a:t>
            </a:r>
            <a:r>
              <a:rPr lang="en-US" dirty="0">
                <a:hlinkClick r:id="rId1"/>
              </a:rPr>
              <a:t>spyware</a:t>
            </a:r>
            <a:r>
              <a:rPr lang="en-US" dirty="0"/>
              <a:t> and adware that can be installed automatically on computers.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Software bugs: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Programmers </a:t>
            </a:r>
            <a:r>
              <a:rPr lang="en-US" dirty="0"/>
              <a:t>can accidentally or deliberately leave an exploitable bug in software.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Unchecked user input: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If </a:t>
            </a:r>
            <a:r>
              <a:rPr lang="en-US" dirty="0"/>
              <a:t>your website or software assume all input is safe it may execute unintended SQL commands.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People: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biggest vulnerability in any organization is the human at the end of the system. </a:t>
            </a:r>
            <a:r>
              <a:rPr lang="en-US" dirty="0">
                <a:hlinkClick r:id="rId2"/>
              </a:rPr>
              <a:t>Social engineering</a:t>
            </a:r>
            <a:r>
              <a:rPr lang="en-US" dirty="0"/>
              <a:t> is the biggest threat to the majority of organizations.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Control</a:t>
            </a:r>
            <a:r>
              <a:rPr lang="en-US" dirty="0" smtClean="0"/>
              <a:t>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6021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Control</a:t>
            </a:r>
            <a:r>
              <a:rPr lang="en-US" dirty="0" smtClean="0"/>
              <a:t>: an action, device, policy, procedure, or technique that removes or reduces a vulnerability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threat</a:t>
            </a:r>
            <a:r>
              <a:rPr lang="en-US" dirty="0" smtClean="0"/>
              <a:t> is blocked by </a:t>
            </a:r>
            <a:r>
              <a:rPr lang="en-US" dirty="0" smtClean="0">
                <a:solidFill>
                  <a:srgbClr val="0070C0"/>
                </a:solidFill>
              </a:rPr>
              <a:t>control</a:t>
            </a:r>
            <a:r>
              <a:rPr lang="en-US" dirty="0" smtClean="0"/>
              <a:t> of vulnerability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80" y="3990278"/>
            <a:ext cx="8500620" cy="234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Buffer overflow</a:t>
            </a:r>
            <a:endParaRPr lang="en-US" sz="2800" dirty="0" smtClean="0"/>
          </a:p>
          <a:p>
            <a:r>
              <a:rPr lang="en-US" sz="2800" dirty="0" smtClean="0"/>
              <a:t>SQL Injection</a:t>
            </a:r>
            <a:endParaRPr lang="en-US" sz="2800" dirty="0" smtClean="0"/>
          </a:p>
          <a:p>
            <a:r>
              <a:rPr lang="en-US" sz="2800" dirty="0" smtClean="0"/>
              <a:t>Missing or broken authentication/authorization</a:t>
            </a:r>
            <a:endParaRPr lang="en-US" sz="2800" dirty="0" smtClean="0"/>
          </a:p>
          <a:p>
            <a:r>
              <a:rPr lang="en-US" sz="2800" dirty="0" smtClean="0"/>
              <a:t>Issues with Web services and APIs</a:t>
            </a:r>
            <a:endParaRPr lang="en-US" sz="2800" dirty="0" smtClean="0"/>
          </a:p>
          <a:p>
            <a:r>
              <a:rPr lang="en-US" sz="2800" dirty="0" smtClean="0"/>
              <a:t>Failure to protect sensitive data</a:t>
            </a:r>
            <a:endParaRPr lang="en-US" sz="2800" dirty="0" smtClean="0"/>
          </a:p>
          <a:p>
            <a:r>
              <a:rPr lang="en-US" sz="2800" dirty="0" smtClean="0"/>
              <a:t>….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9682</Words>
  <Application>WPS Presentation</Application>
  <PresentationFormat>On-screen Show (4:3)</PresentationFormat>
  <Paragraphs>360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SimSun</vt:lpstr>
      <vt:lpstr>Wingdings</vt:lpstr>
      <vt:lpstr>Calibri</vt:lpstr>
      <vt:lpstr>Microsoft YaHei</vt:lpstr>
      <vt:lpstr>Arial Unicode MS</vt:lpstr>
      <vt:lpstr>Courier New</vt:lpstr>
      <vt:lpstr>Comic Sans MS</vt:lpstr>
      <vt:lpstr>Malgun Gothic</vt:lpstr>
      <vt:lpstr>Wingdings</vt:lpstr>
      <vt:lpstr>Office Theme</vt:lpstr>
      <vt:lpstr>Lesson 3.  </vt:lpstr>
      <vt:lpstr>Contents </vt:lpstr>
      <vt:lpstr>Software Vulnerabilities</vt:lpstr>
      <vt:lpstr>Software Vulnerabilities</vt:lpstr>
      <vt:lpstr>Software Vulnerabilities</vt:lpstr>
      <vt:lpstr>What cause vulnerabilities</vt:lpstr>
      <vt:lpstr>What cause vulnerabilities (cont.)</vt:lpstr>
      <vt:lpstr>Control Vulnerability</vt:lpstr>
      <vt:lpstr>Most Common Vulnerabilities</vt:lpstr>
      <vt:lpstr>Vulnerable Program</vt:lpstr>
      <vt:lpstr>Program memory layout</vt:lpstr>
      <vt:lpstr>Program Memory Stack</vt:lpstr>
      <vt:lpstr>Function Call Stack</vt:lpstr>
      <vt:lpstr>Stack memory layout</vt:lpstr>
      <vt:lpstr>Stack Layout for Function Call Chain</vt:lpstr>
      <vt:lpstr>Vulnerable Program</vt:lpstr>
      <vt:lpstr>Buffer overflow</vt:lpstr>
      <vt:lpstr>Stack buffer overflow attack</vt:lpstr>
      <vt:lpstr>Buffer overflow</vt:lpstr>
      <vt:lpstr>Exploiting a Buffer Overflow Vulnerability</vt:lpstr>
      <vt:lpstr>PowerPoint 演示文稿</vt:lpstr>
      <vt:lpstr>PowerPoint 演示文稿</vt:lpstr>
      <vt:lpstr>Jumping to the Malicious Code</vt:lpstr>
      <vt:lpstr>Countermeasures </vt:lpstr>
      <vt:lpstr>Compiler </vt:lpstr>
      <vt:lpstr>Operating System</vt:lpstr>
      <vt:lpstr>Privileged program</vt:lpstr>
      <vt:lpstr>Privileged program (Set-UID)</vt:lpstr>
      <vt:lpstr>Set-UID</vt:lpstr>
      <vt:lpstr>Lab. Buffer Overflow</vt:lpstr>
      <vt:lpstr>PowerPoint 演示文稿</vt:lpstr>
      <vt:lpstr>PowerPoint 演示文稿</vt:lpstr>
      <vt:lpstr>Exploit.c</vt:lpstr>
      <vt:lpstr>PowerPoint 演示文稿</vt:lpstr>
      <vt:lpstr>Lab1. Buffer Overflow (cont.)</vt:lpstr>
      <vt:lpstr> Step 2. Finding the address of the inject code </vt:lpstr>
      <vt:lpstr>Step 3. Edit exploit.c</vt:lpstr>
      <vt:lpstr>Step 4. Execute</vt:lpstr>
      <vt:lpstr>Summary 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Software &amp; OS Security</dc:title>
  <dc:creator>Admin</dc:creator>
  <cp:lastModifiedBy>HP</cp:lastModifiedBy>
  <cp:revision>122</cp:revision>
  <dcterms:created xsi:type="dcterms:W3CDTF">2006-08-16T00:00:00Z</dcterms:created>
  <dcterms:modified xsi:type="dcterms:W3CDTF">2023-12-30T04:38:31Z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61CA0126F6E84BBE901AFA7385756C5B_12</vt:lpwstr>
  </property>
  <property fmtid="{D5CDD505-2E9C-101B-9397-08002B2CF9AE}" pid="3" name="KSOProductBuildVer">
    <vt:lpwstr>1033-12.2.0.13359</vt:lpwstr>
  </property>
</Properties>
</file>