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317" r:id="rId7"/>
    <p:sldId id="311" r:id="rId8"/>
    <p:sldId id="312" r:id="rId9"/>
    <p:sldId id="313" r:id="rId10"/>
    <p:sldId id="314" r:id="rId11"/>
    <p:sldId id="315" r:id="rId12"/>
    <p:sldId id="316" r:id="rId13"/>
    <p:sldId id="31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320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 snapToGrid="0">
      <p:cViewPr varScale="1">
        <p:scale>
          <a:sx n="99" d="100"/>
          <a:sy n="99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436 140,'1'4,"0"0,-1 0,0-1,1 0,0-6,0 0,0-2,-1 2,2 0,0 0,0-1,0 1,1 2,-3 6,1-2,0 0,0 2,0-1,-1-1,0 0,3-3,0-3,1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699 123,'0'3,"-2"0,1 0,1 1,-1 3,1-4,0 1,0-1,-3-1,0-4,-1-2,0 1,1 0,2 0,3-1,4 1,0 0,-2 2,-1 0,2-1,-1 1,-2-2,1 3,0-2,0 1,-6 2,1 2,2 0,-1 0,0 0,0 2,1 0,-1 0,0-1,1-1,0-7,1 1,0-1,1 0,2 1,0-1,-1 2,-1 6,-1 1,-1-2,0 0,0 0,4-4,0-3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743 129,'-3'3,"3"2,-2-1,2-1,3-1,0-2,-1-3,0 0,-1 0,0 0,1 0,-1 8,-1-1,2-1,-1 0,2-5,-1-1,-1-1,2-1,-3 8,0 0,3-3,1-3,-2 0,-2-1,0 7,-1 0,0 4,1-3,-2 1,1-1,0-1,1 0,-2 0,-2-3,1 0,0 0,0-1,1-2,1 0,5-1,-1 4,0-2,0 1,0-1,0 2,0-2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795 139,'0'-3,"-3"6,2 0,-1 0,2 1,0-1,3-3,-1-3,-1-2,-1 2,0 0,0 0,0 0,0 0,1-3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799 111,'0'3,"0"2,0-1,0 1,0-1,0-1,0 0,0 0,-1 2,1-2,1-8,-3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790 124,'4'-1,"0"1,-1 0,0 0,0 0,0 0,-2 3,-1 0,-1 1,0-1,1 1,0-1,3-4,0-3,-1-1,-3 2,-2 2,2 4,4-3,1 0,0 0,-1-1,0-1,-2 6,-1 0,0-1,0 0,3-1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832 118,'2'0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809 116,'1'-3,"2"1,0 2,0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828 104,'4'-1,"-1"0,0 1,-2 3,-2 1,-3-2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622 294,'4'3,"1"5,-2-2,1 2,1 2,-1 0,2 6,1 1,1 3,-1 0,6 4,-3-3,-2-6,-3-3,-1 0,-1-2,-1 0,1-1,-1-2,0 3,0-2,0 0,0-1,0-1,0-1,-1-1,0-1,0 0,0 0,-1 0,0 1,1-1,1 2,0-2,-1 0,0 0,-1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586 410,'4'-7,"2"0,3 0,1 1,-1 0,1 0,-1 1,1-1,-2 1,-1 1,-2 0,-2 1,1 0,-1 0,-1-1,1 3,0-4,1 1,-2 1,0 0,1 0,0 0,-2 0,2-1,0 1,-2 0,1 0,0 0,-1 0,1 0,0 0,1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479 126,'-1'3,"0"0,-1 1,1-1,1 0,3-1,1-3,-3-2,2 1,-2-1,0 0,-2-1,0 7,3 0,-2 1,0 0,1 0,0-1,0 1,-1 1,0-2,0 0,0 0,0 0,-1 0,-2-2,0-1,1-3,0 0,2 0,2 0,0 0,1 1,1-2,0 0,-1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589 605,'3'-2,"0"1,-1-3,1 2,0-1,-1 0,1-1,1-1,-1 1,0 1,0-1,1-1,-1 2,0-3,0 2,0 0,-1-1,0 2,0-1,1 0,-2 0,1 0,1 0,-2 1,0 0,1 0,1-1,-1 0,0 1,0 0,0 0,0 0,1 0,-1 0,1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499 344,'0'6,"0"0,0-1,0-1,0 0,0-12,0 5,3-2,-3 2,1 0,0 0,2 6,0 0,-1 3,-1-2,0 0,-1-1,0 0,3-5,-1-2,0 1,-1 0,0 0,1-2,0 2,-1 0,2 2,-2 5,2 1,-3-2,2 1,-1-1,0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554 346,'1'3,"-1"0,0 0,0 2,0-2,0 0,4-3,0-2,-1-1,2 0,-2 0,-2 0,-4 1,0 2,1 3,2 0,0 1,0-1,0 0,0 0,3-3,1-2,-1-1,-1 0,-2 0,0 0,2-1,-1 1,0 8,-1-2,0 0,0 0,0 1,0-1,0-7,2 0,0 0,-1 1,1 0,-1 6,0 2,-1-2,2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569 341,'3'1,"1"-5,0 2,-1 0,0 0,-1 5,-1 0,-1 0,0 0,0 0,3-5,-2-2,1-1,-2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563 324,'2'0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632 363,'3'-1,"-2"-2,1 0,-2-1,-1 1,-2 3,-2 4,3 0,1-1,-1 1,2-1,1 0,2-3,1-2,-1-1,-2 0,2 0,-1-1,-2 1,0-2,0 2,0 0,0 0,0 0,1-1,-1 1,1-1,-1 7,0 0,0 0,0 1,0-1,0 1,-1-1,1 0,-1 0,1 1,0-1,3-8,-1 2,-1-1,-1 7,1 1,0 0,-1-1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663 351,'-3'2,"2"1,1 0,0 0,-1 0,1 0,4-4,-1 0,0-2,0 1,2-2,-2 0,-1 1,-2 0,0-2,-3 2,-1 0,0 3,3 7,2-3,-1 1,0-2,0 0,1 0,2 0,-1 0,-1 0,-1-6,0 0,2-1,-1 0,1 1,1 3,-2 3,1 0,-2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655 341,'2'0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655 374,'2'0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972 448,'2'0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504 109,'0'3,"0"0,0 0,0 1,0 0,0 3,0-3,0 1,0 0,0-2,0 0,2-7,-1-1,-1 2,2 0,0 0,0 6,1 3,-2-3,0 2,0-2,0 0,2-4,0-3,1-1,-2 2,-2 0,2 0,-2-1,0 1,-3 2,-1 1,2 3,2 0,1 0,0 1,1-1,2 1,-1-2,1-1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997 436,'2'0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992 440,'2'0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983 442,'2'0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980 443,'2'0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1011 416,'2'0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1005 428,'2'0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1011 424,'2'0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1020 402,'2'0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978 366,'3'0,"1"0,-1 0,4 0,-2 0,5 0,-1 0,0 1,3 0,0-1,3 1,-1-1,3 0,-1 0,3 0,-4 0,1 0,-2 0,0 0,-2 0,-3 0,0 0,-2 0,0 0,-4 0,1 0,-1 0,2 0,-2 0,0 0,2 0,2 0,0 0,-1 0,1 0,0 0,0 0,1 0,-4 0,0 0,0 0,0 1,-1-1,0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1077 412,'7'0,"0"0,0 0,2 0,0 0,3 0,0 0,3 0,-1 0,1 0,-1 0,2 0,-1-2,1 2,3 0,1 0,-6 0,-1 0,-1 0,-2 0,-5 0,0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563 113,'1'3,"-1"1,0-1,1 2,0 1,0-2,-1-1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1041 451,'3'0,"1"-1,-1 1,0 0,4-1,1 1,0 0,2 0,0-1,0 1,0 0,0 0,-1 0,2-1,-1 1,1 0,0 0,2-1,-2 1,1-1,-3 1,0 0,-1 0,-1 0,-2 0,0 0,-1 0,-1 0,0 0,1 0,-1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559 129,'5'-2,"-1"0,1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576 146,'2'-3,"-2"0,0 0,0 0,0 0,0 0,1 7,2-1,1-1,-3 1,-1 0,0 0,2 0,1-3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602 124,'-4'4,"3"1,1-2,0 1,0-1,3-1,0-2,-1-4,-2 1,0-1,-1 1,0 0,-3 1,1 2,0 1,3 2,4-1,-1-2,1 0,-1 0,0 0,1-2,-1 2,-3 3,0 1,0-1,2-7,0 0,-1 0,2 3,-3 4,1 0,-1 0,0 0,4-6,-3-1,2 0,-1 1,1 2,0 3,-3 1,0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588 118,'3'0,"0"-2,0 1,2-2,-2 1,0 0,-1 6,0-1,1 0,0-1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1-01T12:56: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607 155,'2'0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Limitation : Need to implement new proxies to handle new protocols. Slower compared to other firewalls</a:t>
            </a:r>
            <a:endParaRPr lang="en-GB"/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Advantage : Ability to authenticate users directly rather than depending on network addresses of the system. Reduces the risk of IP spoofing attacks that are easy to launch against a network.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8980" indent="-28067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410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35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66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6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592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65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8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46FF9C-6EBB-45AA-A6AD-AF3887F4886E}" type="slidenum">
              <a:rPr lang="en-AU" altLang="en-US">
                <a:latin typeface="Arial" panose="020B0604020202020204" pitchFamily="34" charset="0"/>
              </a:rPr>
            </a:fld>
            <a:endParaRPr lang="en-AU" altLang="en-US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The concerns for wireless security, in terms of threats, and countermeasures, are</a:t>
            </a:r>
            <a:endParaRPr lang="en-US" altLang="en-US" smtClean="0"/>
          </a:p>
          <a:p>
            <a:r>
              <a:rPr lang="en-US" altLang="en-US" smtClean="0"/>
              <a:t>similar to those found in a wired environment, such as an Ethernet LAN or a wired</a:t>
            </a:r>
            <a:endParaRPr lang="en-US" altLang="en-US" smtClean="0"/>
          </a:p>
          <a:p>
            <a:r>
              <a:rPr lang="en-US" altLang="en-US" smtClean="0"/>
              <a:t>wide-area network. The security requirements are the same in both environments:</a:t>
            </a:r>
            <a:endParaRPr lang="en-US" altLang="en-US" smtClean="0"/>
          </a:p>
          <a:p>
            <a:r>
              <a:rPr lang="en-US" altLang="en-US" smtClean="0"/>
              <a:t>confidentiality, integrity, availability, authenticity, and accountability. However,</a:t>
            </a:r>
            <a:endParaRPr lang="en-US" altLang="en-US" smtClean="0"/>
          </a:p>
          <a:p>
            <a:r>
              <a:rPr lang="en-US" altLang="en-US" smtClean="0"/>
              <a:t>some of the security threats are exacerbated in a wireless environment and some are</a:t>
            </a:r>
            <a:endParaRPr lang="en-US" altLang="en-US" smtClean="0"/>
          </a:p>
          <a:p>
            <a:r>
              <a:rPr lang="en-US" altLang="en-US" smtClean="0"/>
              <a:t>unique to the wireless environment. The most significant source of risk in wireless</a:t>
            </a:r>
            <a:endParaRPr lang="en-US" altLang="en-US" smtClean="0"/>
          </a:p>
          <a:p>
            <a:r>
              <a:rPr lang="en-US" altLang="en-US" smtClean="0"/>
              <a:t>networks is the underlying communications medium. In addition, there have</a:t>
            </a:r>
            <a:endParaRPr lang="en-US" altLang="en-US" smtClean="0"/>
          </a:p>
          <a:p>
            <a:r>
              <a:rPr lang="en-US" altLang="en-US" smtClean="0"/>
              <a:t>traditionally been security risks in wireless protocols that have only been addressed</a:t>
            </a:r>
            <a:endParaRPr lang="en-US" altLang="en-US" smtClean="0"/>
          </a:p>
          <a:p>
            <a:r>
              <a:rPr lang="en-US" altLang="en-US" smtClean="0"/>
              <a:t>in relatively recent generations of these protocols.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[CHOI08] lists the following security threats to wireless networks: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Accidental association: Company wireless LANs or wireless access points to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wired LANs in close proximity (e.g., in the same or neighboring buildings) may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create overlapping transmission ranges. A user intending to connect to one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LAN may unintentionally lock on to a wireless access point from a neighboring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network. Although the security breach is accidental, it nevertheless exposes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resources of one LAN to the accidental user.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Malicious association: In this situation, a wireless device is configured to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appear to be a legitimate access point, enabling the operator to steal passwords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from legitimate users and then penetrate a wired network through a legitimate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wireless access point.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Ad hoc networks: These are peer-to-peer networks between wireless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computers with no access point between them. Such networks can pose a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security threat due to a lack of a central point of control.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Nontraditional networks: Nontraditional networks and links, such as personal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network Bluetooth devices, barcode readers, and handheld </a:t>
            </a:r>
            <a:r>
              <a:rPr lang="en-US" dirty="0" err="1">
                <a:latin typeface="Times New Roman" panose="02020603050405020304" pitchFamily="18" charset="0"/>
              </a:rPr>
              <a:t>PDAs</a:t>
            </a:r>
            <a:r>
              <a:rPr lang="en-US" dirty="0">
                <a:latin typeface="Times New Roman" panose="02020603050405020304" pitchFamily="18" charset="0"/>
              </a:rPr>
              <a:t> pose a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security risk both in terms of eavesdropping and spoofing.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Identity theft (MAC spoofing): This occurs when an attacker is able to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eavesdrop on network traffic and identify the MAC address of a computer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with network privileges.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Man-in-the middle attacks: This type of attack is described in Chapter 21 in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the context of the </a:t>
            </a:r>
            <a:r>
              <a:rPr lang="en-US" dirty="0" err="1">
                <a:latin typeface="Times New Roman" panose="02020603050405020304" pitchFamily="18" charset="0"/>
              </a:rPr>
              <a:t>Diffie</a:t>
            </a:r>
            <a:r>
              <a:rPr lang="en-US" dirty="0">
                <a:latin typeface="Times New Roman" panose="02020603050405020304" pitchFamily="18" charset="0"/>
              </a:rPr>
              <a:t>-Hellman key exchange protocol. In a broader sense,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this attack involves persuading a user and an access point to believe that they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are talking to each other when in fact the communication is going through an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intermediate attacking device. Wireless networks are particularly vulnerable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to such attacks.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Denial of service (</a:t>
            </a:r>
            <a:r>
              <a:rPr lang="en-US" b="1" dirty="0" err="1">
                <a:latin typeface="Times New Roman" panose="02020603050405020304" pitchFamily="18" charset="0"/>
              </a:rPr>
              <a:t>DoS</a:t>
            </a:r>
            <a:r>
              <a:rPr lang="en-US" b="1" dirty="0">
                <a:latin typeface="Times New Roman" panose="02020603050405020304" pitchFamily="18" charset="0"/>
              </a:rPr>
              <a:t>): This type of attack was discussed in detail in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Chapter 7 . In the context of a wireless network, a </a:t>
            </a:r>
            <a:r>
              <a:rPr lang="en-US" dirty="0" err="1">
                <a:latin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</a:rPr>
              <a:t> attack occurs when an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attacker continually bombards a wireless access point or some other accessible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wireless port with various protocol messages designed to consume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system resources. The wireless environment lends itself to this type of attack,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because it is so easy for the attacker to direct multiple wireless messages at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the target.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Network injection: A network injection attack targets wireless access points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that are exposed to non-filtered network traffic, such as routing protocol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messages or network management messages. An example of such an attack is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one in which bogus reconfiguration commands are used to affect routers and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switches to degrade network performance.</a:t>
            </a:r>
            <a:endParaRPr 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8980" indent="-28067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410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35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66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6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592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65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8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116667-A5AF-4F49-B9D9-8BB72D46C3FD}" type="slidenum">
              <a:rPr lang="en-AU" altLang="en-US">
                <a:latin typeface="Arial" panose="020B0604020202020204" pitchFamily="34" charset="0"/>
              </a:rPr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Following [CHOI08], we can group wireless security measures into those dealing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with wireless transmissions, wireless access points, and wireless networks (consisting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of wireless routers and endpoints).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b="1" i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</a:rPr>
              <a:t>The principal threats to wireless transmission</a:t>
            </a:r>
            <a:endParaRPr lang="en-US" b="1" i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are eavesdropping, altering or inserting messages, and disruption. To deal with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eavesdropping, two types of countermeasures are appropriate: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Signal-hiding techniques: Organizations can take a number of measures to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make it more difficult for an attacker to locate their wireless access points,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including turning off service set identifier (SSID) broadcasting by wireless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access points; assigning cryptic names to </a:t>
            </a:r>
            <a:r>
              <a:rPr lang="en-US" dirty="0" err="1">
                <a:latin typeface="Times New Roman" panose="02020603050405020304" pitchFamily="18" charset="0"/>
              </a:rPr>
              <a:t>SSIDs</a:t>
            </a:r>
            <a:r>
              <a:rPr lang="en-US" dirty="0">
                <a:latin typeface="Times New Roman" panose="02020603050405020304" pitchFamily="18" charset="0"/>
              </a:rPr>
              <a:t>; reducing signal strength to the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lowest level that still provides requisite coverage; and locating wireless access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points in the interior of the building, away from windows and exterior walls.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Greater security can be achieved by the use of directional antennas and of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signal-shielding techniques.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</a:rPr>
              <a:t>Encryption: Encryption of all wireless transmission is effective against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eavesdropping to the extent that the encryption keys are secured.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The use of encryption and authentication protocols is the standard method of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countering attempts to alter or insert transmissions.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The methods discussed in Chapter 7 for dealing with denial of service apply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to wireless transmissions. Organizations can also reduce the risk of unintentional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 err="1">
                <a:latin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</a:rPr>
              <a:t> attacks. Site surveys can detect the existence of other devices using the same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frequency range, to help determine where to locate wireless access points. Signal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strengths can be adjusted and shielding used in an attempt to isolate a wireless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environment from competing nearby transmissions.</a:t>
            </a: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8980" indent="-28067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410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35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66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6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592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65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8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D56B17-CA8F-4BA7-9A93-D52EBD20A381}" type="slidenum">
              <a:rPr lang="en-AU" altLang="en-US">
                <a:latin typeface="Arial" panose="020B0604020202020204" pitchFamily="34" charset="0"/>
              </a:rPr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i="1" smtClean="0"/>
              <a:t>The main threat involving wireless access</a:t>
            </a:r>
            <a:endParaRPr lang="en-US" altLang="en-US" b="1" i="1" smtClean="0"/>
          </a:p>
          <a:p>
            <a:r>
              <a:rPr lang="en-US" altLang="en-US" smtClean="0"/>
              <a:t>points is unauthorized access to the network. The principal approach for preventing</a:t>
            </a:r>
            <a:endParaRPr lang="en-US" altLang="en-US" smtClean="0"/>
          </a:p>
          <a:p>
            <a:r>
              <a:rPr lang="en-US" altLang="en-US" smtClean="0"/>
              <a:t>such access is the IEEE 802.1X standard for port-based network access control. The</a:t>
            </a:r>
            <a:endParaRPr lang="en-US" altLang="en-US" smtClean="0"/>
          </a:p>
          <a:p>
            <a:r>
              <a:rPr lang="en-US" altLang="en-US" smtClean="0"/>
              <a:t>standard provides an authentication mechanism for devices wishing to attach to a</a:t>
            </a:r>
            <a:endParaRPr lang="en-US" altLang="en-US" smtClean="0"/>
          </a:p>
          <a:p>
            <a:r>
              <a:rPr lang="en-US" altLang="en-US" smtClean="0"/>
              <a:t>LAN or wireless network. The use of 802.1X can prevent rogue access points and</a:t>
            </a:r>
            <a:endParaRPr lang="en-US" altLang="en-US" smtClean="0"/>
          </a:p>
          <a:p>
            <a:r>
              <a:rPr lang="en-US" altLang="en-US" smtClean="0"/>
              <a:t>other unauthorized devices from becoming insecure backdoors.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8980" indent="-28067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410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35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66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6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592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65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8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5900C-E9FD-4B08-AED0-9FEB0B2BD2A0}" type="slidenum">
              <a:rPr lang="en-AU" altLang="en-US">
                <a:latin typeface="Arial" panose="020B0604020202020204" pitchFamily="34" charset="0"/>
              </a:rPr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i="1" dirty="0">
                <a:latin typeface="Times New Roman" panose="02020603050405020304" pitchFamily="18" charset="0"/>
              </a:rPr>
              <a:t>[CHOI08] recommends the following techniques</a:t>
            </a:r>
            <a:endParaRPr lang="en-US" b="1" i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for wireless network security: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</a:rPr>
              <a:t>1. Use encryption. Wireless routers are typically equipped with built-in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encryption mechanisms for router-to-router traffic.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</a:rPr>
              <a:t>2. Use anti-virus and anti-spyware software, and a firewall. These facilities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should be enabled on all wireless network endpoints.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</a:rPr>
              <a:t>3. Turn off identifier broadcasting. Wireless routers are typically configured to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broadcast an identifying signal so that any device within range can learn of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the router’s existence. If a network is configured so that authorized devices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know the identity of routers, this capability can be disabled, so as to thwart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attackers.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</a:rPr>
              <a:t>4. Change the identifier on your router from the default. Again, this measure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thwarts attackers who will attempt to gain access to a wireless network using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default router identifiers.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</a:rPr>
              <a:t>5. Change your router’s pre-set password for administration. This is another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prudent step.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</a:rPr>
              <a:t>6. Allow only specific computers to access your wireless network. A router</a:t>
            </a:r>
            <a:endParaRPr lang="en-US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can be configured to only communicate with approved MAC addresses.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Of course, MAC addresses can be spoofed, so this is just one element of a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</a:rPr>
              <a:t>security strategy.</a:t>
            </a:r>
            <a:endParaRPr lang="en-US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8980" indent="-28067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410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35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665" indent="-224155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6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592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65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810" indent="-22415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CE0084-DE56-48CE-80AB-DEEA8089B8D3}" type="slidenum">
              <a:rPr lang="en-AU" altLang="en-US">
                <a:latin typeface="Arial" panose="020B0604020202020204" pitchFamily="34" charset="0"/>
              </a:rPr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9.png"/><Relationship Id="rId7" Type="http://schemas.openxmlformats.org/officeDocument/2006/relationships/customXml" Target="../ink/ink4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Relationship Id="rId35" Type="http://schemas.openxmlformats.org/officeDocument/2006/relationships/notesSlide" Target="../notesSlides/notesSlide5.xml"/><Relationship Id="rId34" Type="http://schemas.openxmlformats.org/officeDocument/2006/relationships/slideLayout" Target="../slideLayouts/slideLayout12.xml"/><Relationship Id="rId33" Type="http://schemas.openxmlformats.org/officeDocument/2006/relationships/image" Target="../media/image21.png"/><Relationship Id="rId32" Type="http://schemas.openxmlformats.org/officeDocument/2006/relationships/customXml" Target="../ink/ink17.xml"/><Relationship Id="rId31" Type="http://schemas.openxmlformats.org/officeDocument/2006/relationships/image" Target="../media/image20.png"/><Relationship Id="rId30" Type="http://schemas.openxmlformats.org/officeDocument/2006/relationships/customXml" Target="../ink/ink16.xml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9.png"/><Relationship Id="rId27" Type="http://schemas.openxmlformats.org/officeDocument/2006/relationships/customXml" Target="../ink/ink14.xml"/><Relationship Id="rId26" Type="http://schemas.openxmlformats.org/officeDocument/2006/relationships/image" Target="../media/image18.png"/><Relationship Id="rId25" Type="http://schemas.openxmlformats.org/officeDocument/2006/relationships/customXml" Target="../ink/ink13.xml"/><Relationship Id="rId24" Type="http://schemas.openxmlformats.org/officeDocument/2006/relationships/image" Target="../media/image17.png"/><Relationship Id="rId23" Type="http://schemas.openxmlformats.org/officeDocument/2006/relationships/customXml" Target="../ink/ink12.xml"/><Relationship Id="rId22" Type="http://schemas.openxmlformats.org/officeDocument/2006/relationships/image" Target="../media/image16.png"/><Relationship Id="rId21" Type="http://schemas.openxmlformats.org/officeDocument/2006/relationships/customXml" Target="../ink/ink11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10.xml"/><Relationship Id="rId18" Type="http://schemas.openxmlformats.org/officeDocument/2006/relationships/image" Target="../media/image14.png"/><Relationship Id="rId17" Type="http://schemas.openxmlformats.org/officeDocument/2006/relationships/customXml" Target="../ink/ink9.xml"/><Relationship Id="rId16" Type="http://schemas.openxmlformats.org/officeDocument/2006/relationships/image" Target="../media/image13.png"/><Relationship Id="rId15" Type="http://schemas.openxmlformats.org/officeDocument/2006/relationships/customXml" Target="../ink/ink8.xml"/><Relationship Id="rId14" Type="http://schemas.openxmlformats.org/officeDocument/2006/relationships/image" Target="../media/image12.png"/><Relationship Id="rId13" Type="http://schemas.openxmlformats.org/officeDocument/2006/relationships/customXml" Target="../ink/ink7.xml"/><Relationship Id="rId12" Type="http://schemas.openxmlformats.org/officeDocument/2006/relationships/image" Target="../media/image11.png"/><Relationship Id="rId11" Type="http://schemas.openxmlformats.org/officeDocument/2006/relationships/customXml" Target="../ink/ink6.xml"/><Relationship Id="rId10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customXml" Target="../ink/ink20.xml"/><Relationship Id="rId4" Type="http://schemas.openxmlformats.org/officeDocument/2006/relationships/image" Target="../media/image23.png"/><Relationship Id="rId3" Type="http://schemas.openxmlformats.org/officeDocument/2006/relationships/customXml" Target="../ink/ink19.xml"/><Relationship Id="rId2" Type="http://schemas.openxmlformats.org/officeDocument/2006/relationships/image" Target="../media/image22.png"/><Relationship Id="rId1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.xml"/><Relationship Id="rId8" Type="http://schemas.openxmlformats.org/officeDocument/2006/relationships/image" Target="../media/image14.png"/><Relationship Id="rId7" Type="http://schemas.openxmlformats.org/officeDocument/2006/relationships/customXml" Target="../ink/ink24.xml"/><Relationship Id="rId6" Type="http://schemas.openxmlformats.org/officeDocument/2006/relationships/image" Target="../media/image31.png"/><Relationship Id="rId5" Type="http://schemas.openxmlformats.org/officeDocument/2006/relationships/customXml" Target="../ink/ink23.xml"/><Relationship Id="rId4" Type="http://schemas.openxmlformats.org/officeDocument/2006/relationships/image" Target="../media/image30.png"/><Relationship Id="rId3" Type="http://schemas.openxmlformats.org/officeDocument/2006/relationships/customXml" Target="../ink/ink22.xml"/><Relationship Id="rId2" Type="http://schemas.openxmlformats.org/officeDocument/2006/relationships/image" Target="../media/image29.pn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3.xml"/><Relationship Id="rId14" Type="http://schemas.openxmlformats.org/officeDocument/2006/relationships/customXml" Target="../ink/ink28.xml"/><Relationship Id="rId13" Type="http://schemas.openxmlformats.org/officeDocument/2006/relationships/customXml" Target="../ink/ink27.xml"/><Relationship Id="rId12" Type="http://schemas.openxmlformats.org/officeDocument/2006/relationships/image" Target="../media/image33.png"/><Relationship Id="rId11" Type="http://schemas.openxmlformats.org/officeDocument/2006/relationships/customXml" Target="../ink/ink26.xml"/><Relationship Id="rId10" Type="http://schemas.openxmlformats.org/officeDocument/2006/relationships/image" Target="../media/image32.png"/><Relationship Id="rId1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.xml"/><Relationship Id="rId8" Type="http://schemas.openxmlformats.org/officeDocument/2006/relationships/customXml" Target="../ink/ink34.xml"/><Relationship Id="rId7" Type="http://schemas.openxmlformats.org/officeDocument/2006/relationships/customXml" Target="../ink/ink33.xml"/><Relationship Id="rId6" Type="http://schemas.openxmlformats.org/officeDocument/2006/relationships/customXml" Target="../ink/ink32.xml"/><Relationship Id="rId5" Type="http://schemas.openxmlformats.org/officeDocument/2006/relationships/customXml" Target="../ink/ink31.xml"/><Relationship Id="rId4" Type="http://schemas.openxmlformats.org/officeDocument/2006/relationships/customXml" Target="../ink/ink30.xml"/><Relationship Id="rId3" Type="http://schemas.openxmlformats.org/officeDocument/2006/relationships/image" Target="../media/image14.png"/><Relationship Id="rId2" Type="http://schemas.openxmlformats.org/officeDocument/2006/relationships/customXml" Target="../ink/ink29.xml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3.xml"/><Relationship Id="rId17" Type="http://schemas.openxmlformats.org/officeDocument/2006/relationships/image" Target="../media/image37.png"/><Relationship Id="rId16" Type="http://schemas.openxmlformats.org/officeDocument/2006/relationships/customXml" Target="../ink/ink40.xml"/><Relationship Id="rId15" Type="http://schemas.openxmlformats.org/officeDocument/2006/relationships/image" Target="../media/image36.png"/><Relationship Id="rId14" Type="http://schemas.openxmlformats.org/officeDocument/2006/relationships/customXml" Target="../ink/ink39.xml"/><Relationship Id="rId13" Type="http://schemas.openxmlformats.org/officeDocument/2006/relationships/image" Target="../media/image35.png"/><Relationship Id="rId12" Type="http://schemas.openxmlformats.org/officeDocument/2006/relationships/customXml" Target="../ink/ink38.xml"/><Relationship Id="rId11" Type="http://schemas.openxmlformats.org/officeDocument/2006/relationships/customXml" Target="../ink/ink37.xml"/><Relationship Id="rId10" Type="http://schemas.openxmlformats.org/officeDocument/2006/relationships/customXml" Target="../ink/ink36.xml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99965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4000" dirty="0" smtClean="0"/>
              <a:t>Lesson 8</a:t>
            </a:r>
            <a:br>
              <a:rPr lang="en-GB" sz="4000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>
                <a:solidFill>
                  <a:srgbClr val="002060"/>
                </a:solidFill>
              </a:rPr>
              <a:t>Firewall</a:t>
            </a: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2. </a:t>
            </a:r>
            <a:r>
              <a:rPr lang="en-US" dirty="0" err="1" smtClean="0"/>
              <a:t>DHCP</a:t>
            </a:r>
            <a:r>
              <a:rPr lang="en-US" dirty="0" smtClean="0"/>
              <a:t> Snooping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Brief History of Wi-Fi Standards</a:t>
            </a:r>
            <a:endParaRPr 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57350"/>
            <a:ext cx="84867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10639"/>
            <a:ext cx="8715199" cy="35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150"/>
            <a:ext cx="8610600" cy="857250"/>
          </a:xfrm>
        </p:spPr>
        <p:txBody>
          <a:bodyPr/>
          <a:lstStyle/>
          <a:p>
            <a:r>
              <a:rPr lang="en-US" altLang="en-US" smtClean="0"/>
              <a:t>Wireless Security Overview</a:t>
            </a:r>
            <a:endParaRPr lang="en-US" altLang="en-US" smtClean="0"/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/>
          <a:lstStyle/>
          <a:p>
            <a:r>
              <a:rPr lang="en-US" altLang="en-US" smtClean="0"/>
              <a:t>concerns for wireless security are similar to those found in a wired environment</a:t>
            </a:r>
            <a:endParaRPr lang="en-US" altLang="en-US" smtClean="0"/>
          </a:p>
          <a:p>
            <a:r>
              <a:rPr lang="en-US" altLang="en-US" smtClean="0"/>
              <a:t>security requirements are the same:</a:t>
            </a:r>
            <a:endParaRPr lang="en-US" altLang="en-US" smtClean="0"/>
          </a:p>
          <a:p>
            <a:pPr lvl="1"/>
            <a:r>
              <a:rPr lang="en-US" altLang="en-US" smtClean="0"/>
              <a:t>confidentiality, integrity, availability, authenticity, accountability</a:t>
            </a:r>
            <a:endParaRPr lang="en-US" altLang="en-US" smtClean="0"/>
          </a:p>
          <a:p>
            <a:pPr lvl="1"/>
            <a:r>
              <a:rPr lang="en-US" altLang="en-US" smtClean="0"/>
              <a:t>most significant source of risk is the underlying communications medium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altLang="en-US" smtClean="0"/>
              <a:t>Wireless Network Threats</a:t>
            </a:r>
            <a:endParaRPr lang="en-US" altLang="en-US" smtClean="0"/>
          </a:p>
        </p:txBody>
      </p:sp>
      <p:sp>
        <p:nvSpPr>
          <p:cNvPr id="8" name="Freeform 7"/>
          <p:cNvSpPr/>
          <p:nvPr/>
        </p:nvSpPr>
        <p:spPr>
          <a:xfrm>
            <a:off x="5973098" y="857250"/>
            <a:ext cx="2415033" cy="1086765"/>
          </a:xfrm>
          <a:custGeom>
            <a:avLst/>
            <a:gdLst>
              <a:gd name="connsiteX0" fmla="*/ 0 w 2415033"/>
              <a:gd name="connsiteY0" fmla="*/ 0 h 1449020"/>
              <a:gd name="connsiteX1" fmla="*/ 2415033 w 2415033"/>
              <a:gd name="connsiteY1" fmla="*/ 0 h 1449020"/>
              <a:gd name="connsiteX2" fmla="*/ 2415033 w 2415033"/>
              <a:gd name="connsiteY2" fmla="*/ 1449020 h 1449020"/>
              <a:gd name="connsiteX3" fmla="*/ 0 w 2415033"/>
              <a:gd name="connsiteY3" fmla="*/ 1449020 h 1449020"/>
              <a:gd name="connsiteX4" fmla="*/ 0 w 2415033"/>
              <a:gd name="connsiteY4" fmla="*/ 0 h 14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033" h="1449020">
                <a:moveTo>
                  <a:pt x="0" y="0"/>
                </a:moveTo>
                <a:lnTo>
                  <a:pt x="2415033" y="0"/>
                </a:lnTo>
                <a:lnTo>
                  <a:pt x="2415033" y="1449020"/>
                </a:lnTo>
                <a:lnTo>
                  <a:pt x="0" y="1449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glow rad="101600">
              <a:schemeClr val="tx1">
                <a:alpha val="75000"/>
              </a:schemeClr>
            </a:glo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identity theft (MAC spoofing)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973098" y="2228850"/>
            <a:ext cx="2415033" cy="1086765"/>
          </a:xfrm>
          <a:custGeom>
            <a:avLst/>
            <a:gdLst>
              <a:gd name="connsiteX0" fmla="*/ 0 w 2415033"/>
              <a:gd name="connsiteY0" fmla="*/ 0 h 1449020"/>
              <a:gd name="connsiteX1" fmla="*/ 2415033 w 2415033"/>
              <a:gd name="connsiteY1" fmla="*/ 0 h 1449020"/>
              <a:gd name="connsiteX2" fmla="*/ 2415033 w 2415033"/>
              <a:gd name="connsiteY2" fmla="*/ 1449020 h 1449020"/>
              <a:gd name="connsiteX3" fmla="*/ 0 w 2415033"/>
              <a:gd name="connsiteY3" fmla="*/ 1449020 h 1449020"/>
              <a:gd name="connsiteX4" fmla="*/ 0 w 2415033"/>
              <a:gd name="connsiteY4" fmla="*/ 0 h 14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033" h="1449020">
                <a:moveTo>
                  <a:pt x="0" y="0"/>
                </a:moveTo>
                <a:lnTo>
                  <a:pt x="2415033" y="0"/>
                </a:lnTo>
                <a:lnTo>
                  <a:pt x="2415033" y="1449020"/>
                </a:lnTo>
                <a:lnTo>
                  <a:pt x="0" y="1449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glow rad="101600">
              <a:schemeClr val="tx1">
                <a:alpha val="75000"/>
              </a:schemeClr>
            </a:glo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man-in-the middle attacks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943601" y="3657600"/>
            <a:ext cx="2415033" cy="1086765"/>
          </a:xfrm>
          <a:custGeom>
            <a:avLst/>
            <a:gdLst>
              <a:gd name="connsiteX0" fmla="*/ 0 w 2415033"/>
              <a:gd name="connsiteY0" fmla="*/ 0 h 1449020"/>
              <a:gd name="connsiteX1" fmla="*/ 2415033 w 2415033"/>
              <a:gd name="connsiteY1" fmla="*/ 0 h 1449020"/>
              <a:gd name="connsiteX2" fmla="*/ 2415033 w 2415033"/>
              <a:gd name="connsiteY2" fmla="*/ 1449020 h 1449020"/>
              <a:gd name="connsiteX3" fmla="*/ 0 w 2415033"/>
              <a:gd name="connsiteY3" fmla="*/ 1449020 h 1449020"/>
              <a:gd name="connsiteX4" fmla="*/ 0 w 2415033"/>
              <a:gd name="connsiteY4" fmla="*/ 0 h 144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033" h="1449020">
                <a:moveTo>
                  <a:pt x="0" y="0"/>
                </a:moveTo>
                <a:lnTo>
                  <a:pt x="2415033" y="0"/>
                </a:lnTo>
                <a:lnTo>
                  <a:pt x="2415033" y="1449020"/>
                </a:lnTo>
                <a:lnTo>
                  <a:pt x="0" y="1449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glow rad="101600">
              <a:schemeClr val="tx1">
                <a:alpha val="75000"/>
              </a:schemeClr>
            </a:glo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lIns="106680" tIns="106680" rIns="106680" bIns="106680" spcCol="1270" anchor="ctr"/>
          <a:lstStyle/>
          <a:p>
            <a:pPr algn="ctr" defTabSz="12446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denial of service (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DoS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6332"/>
            <a:ext cx="5376790" cy="315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8305800" cy="857250"/>
          </a:xfrm>
        </p:spPr>
        <p:txBody>
          <a:bodyPr/>
          <a:lstStyle/>
          <a:p>
            <a:r>
              <a:rPr lang="en-US" altLang="en-US" sz="4000" smtClean="0"/>
              <a:t>Securing Wireless Transmissions</a:t>
            </a:r>
            <a:endParaRPr lang="en-US" altLang="en-US" sz="40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362950" cy="3623072"/>
          </a:xfrm>
        </p:spPr>
        <p:txBody>
          <a:bodyPr/>
          <a:lstStyle/>
          <a:p>
            <a:r>
              <a:rPr lang="en-US" altLang="en-US" smtClean="0"/>
              <a:t>principal threats are eavesdropping, altering or inserting messages, and disruption</a:t>
            </a:r>
            <a:endParaRPr lang="en-US" altLang="en-US" smtClean="0"/>
          </a:p>
          <a:p>
            <a:r>
              <a:rPr lang="en-US" altLang="en-US" smtClean="0"/>
              <a:t>countermeasures for eavesdropping:</a:t>
            </a:r>
            <a:endParaRPr lang="en-US" altLang="en-US" smtClean="0"/>
          </a:p>
          <a:p>
            <a:pPr lvl="1"/>
            <a:r>
              <a:rPr lang="en-US" altLang="en-US" smtClean="0"/>
              <a:t>signal-hiding techniques</a:t>
            </a:r>
            <a:endParaRPr lang="en-US" altLang="en-US" smtClean="0"/>
          </a:p>
          <a:p>
            <a:pPr lvl="1"/>
            <a:r>
              <a:rPr lang="en-US" altLang="en-US" smtClean="0"/>
              <a:t>encryption</a:t>
            </a:r>
            <a:endParaRPr lang="en-US" altLang="en-US" smtClean="0"/>
          </a:p>
          <a:p>
            <a:r>
              <a:rPr lang="en-US" altLang="en-US" smtClean="0"/>
              <a:t>the use of encryption and authentication protocols is the standard method of countering attempts to alter or insert transmissions</a:t>
            </a:r>
            <a:endParaRPr lang="en-US" altLang="en-US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920365" y="870585"/>
              <a:ext cx="227965" cy="18732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920365" y="870585"/>
                <a:ext cx="2279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175000" y="843280"/>
              <a:ext cx="154305" cy="3219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175000" y="843280"/>
                <a:ext cx="15430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3375660" y="729615"/>
              <a:ext cx="241300" cy="32829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3375660" y="729615"/>
                <a:ext cx="241300" cy="328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3771265" y="756285"/>
              <a:ext cx="26670" cy="1879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3771265" y="756285"/>
                <a:ext cx="266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3744595" y="823595"/>
              <a:ext cx="93345" cy="40005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3744595" y="823595"/>
                <a:ext cx="93345" cy="40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Ink 6"/>
              <p14:cNvContentPartPr/>
              <p14:nvPr/>
            </p14:nvContentPartPr>
            <p14:xfrm>
              <a:off x="3858260" y="857250"/>
              <a:ext cx="107315" cy="1403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2"/>
            </p:blipFill>
            <p:spPr>
              <a:xfrm>
                <a:off x="3858260" y="857250"/>
                <a:ext cx="10731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Ink 7"/>
              <p14:cNvContentPartPr/>
              <p14:nvPr/>
            </p14:nvContentPartPr>
            <p14:xfrm>
              <a:off x="3971925" y="829945"/>
              <a:ext cx="328295" cy="1409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4"/>
            </p:blipFill>
            <p:spPr>
              <a:xfrm>
                <a:off x="3971925" y="829945"/>
                <a:ext cx="328295" cy="14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Ink 8"/>
              <p14:cNvContentPartPr/>
              <p14:nvPr/>
            </p14:nvContentPartPr>
            <p14:xfrm>
              <a:off x="3938905" y="723265"/>
              <a:ext cx="200660" cy="800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6"/>
            </p:blipFill>
            <p:spPr>
              <a:xfrm>
                <a:off x="3938905" y="723265"/>
                <a:ext cx="2006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Ink 9"/>
              <p14:cNvContentPartPr/>
              <p14:nvPr/>
            </p14:nvContentPartPr>
            <p14:xfrm>
              <a:off x="4065905" y="1037590"/>
              <a:ext cx="13335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8"/>
            </p:blipFill>
            <p:spPr>
              <a:xfrm>
                <a:off x="4065905" y="103759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Ink 10"/>
              <p14:cNvContentPartPr/>
              <p14:nvPr/>
            </p14:nvContentPartPr>
            <p14:xfrm>
              <a:off x="4534535" y="796925"/>
              <a:ext cx="382270" cy="2406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0"/>
            </p:blipFill>
            <p:spPr>
              <a:xfrm>
                <a:off x="4534535" y="796925"/>
                <a:ext cx="38227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Ink 11"/>
              <p14:cNvContentPartPr/>
              <p14:nvPr/>
            </p14:nvContentPartPr>
            <p14:xfrm>
              <a:off x="4943475" y="857250"/>
              <a:ext cx="241300" cy="2343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2"/>
            </p:blipFill>
            <p:spPr>
              <a:xfrm>
                <a:off x="4943475" y="857250"/>
                <a:ext cx="241300" cy="234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Ink 12"/>
              <p14:cNvContentPartPr/>
              <p14:nvPr/>
            </p14:nvContentPartPr>
            <p14:xfrm>
              <a:off x="5285105" y="823595"/>
              <a:ext cx="46990" cy="1943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4"/>
            </p:blipFill>
            <p:spPr>
              <a:xfrm>
                <a:off x="5285105" y="823595"/>
                <a:ext cx="46990" cy="194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Ink 13"/>
              <p14:cNvContentPartPr/>
              <p14:nvPr/>
            </p14:nvContentPartPr>
            <p14:xfrm>
              <a:off x="5338445" y="742950"/>
              <a:ext cx="13970" cy="2546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6"/>
            </p:blipFill>
            <p:spPr>
              <a:xfrm>
                <a:off x="5338445" y="742950"/>
                <a:ext cx="13970" cy="254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Ink 14"/>
              <p14:cNvContentPartPr/>
              <p14:nvPr/>
            </p14:nvContentPartPr>
            <p14:xfrm>
              <a:off x="5292090" y="823595"/>
              <a:ext cx="287655" cy="1473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8"/>
            </p:blipFill>
            <p:spPr>
              <a:xfrm>
                <a:off x="5292090" y="823595"/>
                <a:ext cx="287655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Ink 15"/>
              <p14:cNvContentPartPr/>
              <p14:nvPr/>
            </p14:nvContentPartPr>
            <p14:xfrm>
              <a:off x="5573395" y="789940"/>
              <a:ext cx="13335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5573395" y="78994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Ink 16"/>
              <p14:cNvContentPartPr/>
              <p14:nvPr/>
            </p14:nvContentPartPr>
            <p14:xfrm>
              <a:off x="5419090" y="742950"/>
              <a:ext cx="67310" cy="336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1"/>
            </p:blipFill>
            <p:spPr>
              <a:xfrm>
                <a:off x="5419090" y="742950"/>
                <a:ext cx="6731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Ink 17"/>
              <p14:cNvContentPartPr/>
              <p14:nvPr/>
            </p14:nvContentPartPr>
            <p14:xfrm>
              <a:off x="5546090" y="682625"/>
              <a:ext cx="73660" cy="6032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3"/>
            </p:blipFill>
            <p:spPr>
              <a:xfrm>
                <a:off x="5546090" y="682625"/>
                <a:ext cx="73660" cy="603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altLang="en-US" smtClean="0"/>
              <a:t>Securing Wireless Networks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>
            <a:normAutofit/>
          </a:bodyPr>
          <a:lstStyle/>
          <a:p>
            <a:r>
              <a:rPr lang="en-US" altLang="en-US" smtClean="0"/>
              <a:t>the main threat involving wireless access points is unauthorized access to the network</a:t>
            </a:r>
            <a:endParaRPr lang="en-US" altLang="en-US" smtClean="0"/>
          </a:p>
          <a:p>
            <a:r>
              <a:rPr lang="en-US" altLang="en-US" smtClean="0"/>
              <a:t>principal approach for preventing such access is the IEEE 802.1X standard for port-based network access control</a:t>
            </a:r>
            <a:endParaRPr lang="en-US" altLang="en-US" smtClean="0"/>
          </a:p>
          <a:p>
            <a:pPr lvl="1"/>
            <a:r>
              <a:rPr lang="en-US" altLang="en-US" smtClean="0"/>
              <a:t>provides an authentication mechanism for devices wishing to attach to a LAN or wireless network</a:t>
            </a:r>
            <a:endParaRPr lang="en-US" altLang="en-US" smtClean="0"/>
          </a:p>
          <a:p>
            <a:r>
              <a:rPr lang="en-US" altLang="en-US" smtClean="0"/>
              <a:t>use of 802.1X can prevent rogue access points and other unauthorized devices from becoming insecure backdoors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763000" cy="857250"/>
          </a:xfrm>
        </p:spPr>
        <p:txBody>
          <a:bodyPr/>
          <a:lstStyle/>
          <a:p>
            <a:r>
              <a:rPr lang="en-US" altLang="en-US" smtClean="0"/>
              <a:t>Wireless Security Techniques</a:t>
            </a:r>
            <a:endParaRPr lang="en-US" altLang="en-US" smtClean="0"/>
          </a:p>
        </p:txBody>
      </p:sp>
      <p:sp>
        <p:nvSpPr>
          <p:cNvPr id="5" name="Freeform 4"/>
          <p:cNvSpPr/>
          <p:nvPr/>
        </p:nvSpPr>
        <p:spPr>
          <a:xfrm>
            <a:off x="1716088" y="982266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encryption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716088" y="2275285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anti-virus and anti-spyware software and a firewall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716088" y="3559969"/>
            <a:ext cx="2298700" cy="1034654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turn off identifier broadcasting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773613" y="3559969"/>
            <a:ext cx="2298700" cy="1034654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 the identifier on your router from the default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773613" y="2275285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 your router’s pre-set password for administration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773613" y="982266"/>
            <a:ext cx="2298700" cy="1033463"/>
          </a:xfrm>
          <a:custGeom>
            <a:avLst/>
            <a:gdLst>
              <a:gd name="connsiteX0" fmla="*/ 0 w 2298501"/>
              <a:gd name="connsiteY0" fmla="*/ 137910 h 1379100"/>
              <a:gd name="connsiteX1" fmla="*/ 137910 w 2298501"/>
              <a:gd name="connsiteY1" fmla="*/ 0 h 1379100"/>
              <a:gd name="connsiteX2" fmla="*/ 2160591 w 2298501"/>
              <a:gd name="connsiteY2" fmla="*/ 0 h 1379100"/>
              <a:gd name="connsiteX3" fmla="*/ 2298501 w 2298501"/>
              <a:gd name="connsiteY3" fmla="*/ 137910 h 1379100"/>
              <a:gd name="connsiteX4" fmla="*/ 2298501 w 2298501"/>
              <a:gd name="connsiteY4" fmla="*/ 1241190 h 1379100"/>
              <a:gd name="connsiteX5" fmla="*/ 2160591 w 2298501"/>
              <a:gd name="connsiteY5" fmla="*/ 1379100 h 1379100"/>
              <a:gd name="connsiteX6" fmla="*/ 137910 w 2298501"/>
              <a:gd name="connsiteY6" fmla="*/ 1379100 h 1379100"/>
              <a:gd name="connsiteX7" fmla="*/ 0 w 2298501"/>
              <a:gd name="connsiteY7" fmla="*/ 1241190 h 1379100"/>
              <a:gd name="connsiteX8" fmla="*/ 0 w 2298501"/>
              <a:gd name="connsiteY8" fmla="*/ 137910 h 13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01" h="1379100">
                <a:moveTo>
                  <a:pt x="0" y="137910"/>
                </a:moveTo>
                <a:cubicBezTo>
                  <a:pt x="0" y="61744"/>
                  <a:pt x="61744" y="0"/>
                  <a:pt x="137910" y="0"/>
                </a:cubicBezTo>
                <a:lnTo>
                  <a:pt x="2160591" y="0"/>
                </a:lnTo>
                <a:cubicBezTo>
                  <a:pt x="2236757" y="0"/>
                  <a:pt x="2298501" y="61744"/>
                  <a:pt x="2298501" y="137910"/>
                </a:cubicBezTo>
                <a:lnTo>
                  <a:pt x="2298501" y="1241190"/>
                </a:lnTo>
                <a:cubicBezTo>
                  <a:pt x="2298501" y="1317356"/>
                  <a:pt x="2236757" y="1379100"/>
                  <a:pt x="2160591" y="1379100"/>
                </a:cubicBezTo>
                <a:lnTo>
                  <a:pt x="137910" y="1379100"/>
                </a:lnTo>
                <a:cubicBezTo>
                  <a:pt x="61744" y="1379100"/>
                  <a:pt x="0" y="1317356"/>
                  <a:pt x="0" y="1241190"/>
                </a:cubicBezTo>
                <a:lnTo>
                  <a:pt x="0" y="13791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16592" tIns="116592" rIns="116592" bIns="116592" spcCol="1270" anchor="ctr"/>
          <a:lstStyle/>
          <a:p>
            <a:pPr algn="ctr" defTabSz="8890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allow only specific computers to access your wireless network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4166235" y="1968500"/>
              <a:ext cx="843915" cy="221678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4166235" y="1968500"/>
                <a:ext cx="843915" cy="2216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924935" y="1861820"/>
              <a:ext cx="944880" cy="8839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924935" y="1861820"/>
                <a:ext cx="944880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3945255" y="3221355"/>
              <a:ext cx="609600" cy="82994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3945255" y="3221355"/>
                <a:ext cx="609600" cy="82994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36972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MAC Address filtering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8839"/>
            <a:ext cx="8229600" cy="3394472"/>
          </a:xfrm>
        </p:spPr>
        <p:txBody>
          <a:bodyPr/>
          <a:lstStyle/>
          <a:p>
            <a:r>
              <a:rPr lang="en-US" dirty="0" smtClean="0"/>
              <a:t>Method of limiting/controlling </a:t>
            </a:r>
            <a:r>
              <a:rPr lang="en-US" dirty="0" err="1" smtClean="0"/>
              <a:t>WLAN</a:t>
            </a:r>
            <a:r>
              <a:rPr lang="en-US" dirty="0" smtClean="0"/>
              <a:t> access</a:t>
            </a:r>
            <a:endParaRPr lang="en-US" dirty="0" smtClean="0"/>
          </a:p>
          <a:p>
            <a:r>
              <a:rPr lang="en-US" dirty="0" smtClean="0"/>
              <a:t>Media Access Control (MAC) address filtering</a:t>
            </a:r>
            <a:endParaRPr lang="en-US" dirty="0" smtClean="0"/>
          </a:p>
          <a:p>
            <a:pPr lvl="1"/>
            <a:r>
              <a:rPr lang="en-US" dirty="0" smtClean="0"/>
              <a:t>Used by nearby all wireless AP vendors</a:t>
            </a:r>
            <a:endParaRPr lang="en-US" dirty="0" smtClean="0"/>
          </a:p>
          <a:p>
            <a:pPr lvl="1"/>
            <a:r>
              <a:rPr lang="en-US" dirty="0" smtClean="0"/>
              <a:t>Permits or blocks devices based on MAC address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13804"/>
            <a:ext cx="7696200" cy="260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943600" y="3143250"/>
            <a:ext cx="609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5572"/>
          </a:xfrm>
        </p:spPr>
        <p:txBody>
          <a:bodyPr/>
          <a:lstStyle/>
          <a:p>
            <a:r>
              <a:rPr lang="en-US" b="1" smtClean="0">
                <a:solidFill>
                  <a:srgbClr val="7030A0"/>
                </a:solidFill>
              </a:rPr>
              <a:t>WiFi Protect Access 2 (WPA2)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Introduced in 2004</a:t>
            </a:r>
            <a:endParaRPr lang="en-US" smtClean="0"/>
          </a:p>
          <a:p>
            <a:r>
              <a:rPr lang="en-US" smtClean="0"/>
              <a:t>Uses AES</a:t>
            </a:r>
            <a:endParaRPr lang="en-US" smtClean="0"/>
          </a:p>
          <a:p>
            <a:r>
              <a:rPr lang="en-US" smtClean="0"/>
              <a:t>Support both PSK (personal) and 802.1x (enterprise) authentication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1"/>
            <a:ext cx="6172200" cy="128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GB" dirty="0">
                <a:solidFill>
                  <a:srgbClr val="002060"/>
                </a:solidFill>
              </a:rPr>
              <a:t>Outline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What is an intrusion?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Port security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err="1" smtClean="0">
                <a:solidFill>
                  <a:srgbClr val="000000"/>
                </a:solidFill>
              </a:rPr>
              <a:t>DHCP</a:t>
            </a:r>
            <a:r>
              <a:rPr lang="en-GB" dirty="0" smtClean="0">
                <a:solidFill>
                  <a:srgbClr val="000000"/>
                </a:solidFill>
              </a:rPr>
              <a:t> snooping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err="1" smtClean="0">
                <a:solidFill>
                  <a:srgbClr val="000000"/>
                </a:solidFill>
              </a:rPr>
              <a:t>WiFi</a:t>
            </a:r>
            <a:r>
              <a:rPr lang="en-GB" dirty="0" smtClean="0">
                <a:solidFill>
                  <a:srgbClr val="000000"/>
                </a:solidFill>
              </a:rPr>
              <a:t> Security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What </a:t>
            </a:r>
            <a:r>
              <a:rPr lang="en-GB" dirty="0">
                <a:solidFill>
                  <a:srgbClr val="000000"/>
                </a:solidFill>
              </a:rPr>
              <a:t>are firewalls?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Types of </a:t>
            </a:r>
            <a:r>
              <a:rPr lang="en-GB" dirty="0" smtClean="0">
                <a:solidFill>
                  <a:srgbClr val="000000"/>
                </a:solidFill>
              </a:rPr>
              <a:t>Firewalls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smtClean="0">
                <a:solidFill>
                  <a:srgbClr val="000000"/>
                </a:solidFill>
              </a:rPr>
              <a:t>Labs.</a:t>
            </a:r>
            <a:endParaRPr lang="en-GB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WPA3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WPA3 is promising to improve security in multiple ways, over WPA2</a:t>
            </a:r>
            <a:endParaRPr lang="en-US" sz="2800"/>
          </a:p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2857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5454"/>
            <a:ext cx="295275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Firewalls</a:t>
            </a:r>
            <a:endParaRPr lang="en-GB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401350"/>
            <a:ext cx="8520600" cy="210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 part of computer system or network designed to stop unauthorized traffic flowing from one network to another.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Separate </a:t>
            </a:r>
            <a:r>
              <a:rPr lang="en-GB" dirty="0">
                <a:solidFill>
                  <a:srgbClr val="000000"/>
                </a:solidFill>
              </a:rPr>
              <a:t>trusted and untrusted components of a network.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Differentiate </a:t>
            </a:r>
            <a:r>
              <a:rPr lang="en-GB" dirty="0">
                <a:solidFill>
                  <a:srgbClr val="000000"/>
                </a:solidFill>
              </a:rPr>
              <a:t>networks within a trusted network.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Main functionalities are filtering data, redirecting traffic and protecting against network attacks.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Requirements of a firewall</a:t>
            </a:r>
            <a:endParaRPr lang="en-GB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28975" y="1428275"/>
            <a:ext cx="8520600" cy="176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All the traffic between trust zones should pass through firewall.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Only authorized traffic, as defined by the security policy, should be allowed to pass through.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 firewall itself must be immune to penetration, which implies using a hardened system with secured Operating Systems.</a:t>
            </a:r>
            <a:endParaRPr lang="en-GB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342640" y="2296795"/>
              <a:ext cx="267970" cy="18097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342640" y="2296795"/>
                <a:ext cx="26797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710940" y="2317115"/>
              <a:ext cx="267970" cy="15367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710940" y="2317115"/>
                <a:ext cx="267970" cy="153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3811270" y="2223135"/>
              <a:ext cx="173990" cy="10033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3811270" y="2223135"/>
                <a:ext cx="173990" cy="100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3771265" y="2169795"/>
              <a:ext cx="13335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3771265" y="2169795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Ink 5"/>
              <p14:cNvContentPartPr/>
              <p14:nvPr/>
            </p14:nvContentPartPr>
            <p14:xfrm>
              <a:off x="4179570" y="2169795"/>
              <a:ext cx="167640" cy="307975"/>
            </p14:xfrm>
          </p:contentPart>
        </mc:Choice>
        <mc:Fallback xmlns="">
          <p:pic>
            <p:nvPicPr>
              <p:cNvPr id="6" name="Ink 5"/>
            </p:nvPicPr>
            <p:blipFill>
              <a:blip r:embed="rId10"/>
            </p:blipFill>
            <p:spPr>
              <a:xfrm>
                <a:off x="4179570" y="2169795"/>
                <a:ext cx="16764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Ink 6"/>
              <p14:cNvContentPartPr/>
              <p14:nvPr/>
            </p14:nvContentPartPr>
            <p14:xfrm>
              <a:off x="4407535" y="2249805"/>
              <a:ext cx="207645" cy="2279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2"/>
            </p:blipFill>
            <p:spPr>
              <a:xfrm>
                <a:off x="4407535" y="2249805"/>
                <a:ext cx="207645" cy="227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Ink 7"/>
              <p14:cNvContentPartPr/>
              <p14:nvPr/>
            </p14:nvContentPartPr>
            <p14:xfrm>
              <a:off x="4387215" y="2283460"/>
              <a:ext cx="13335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4387215" y="228346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Ink 8"/>
              <p14:cNvContentPartPr/>
              <p14:nvPr/>
            </p14:nvContentPartPr>
            <p14:xfrm>
              <a:off x="4387215" y="2504440"/>
              <a:ext cx="13335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4387215" y="2504440"/>
                <a:ext cx="1333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 Policy</a:t>
            </a:r>
            <a:endParaRPr lang="en-GB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User </a:t>
            </a:r>
            <a:r>
              <a:rPr lang="en-GB" u="sng" dirty="0" smtClean="0">
                <a:solidFill>
                  <a:srgbClr val="000000"/>
                </a:solidFill>
              </a:rPr>
              <a:t>control: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Controls access to the data based on the role of the user who is attempting to access it. Applied to users inside the firewall perimeter.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Service </a:t>
            </a:r>
            <a:r>
              <a:rPr lang="en-GB" u="sng" dirty="0" smtClean="0">
                <a:solidFill>
                  <a:srgbClr val="000000"/>
                </a:solidFill>
              </a:rPr>
              <a:t>control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Controls access by the type of service offered by the host. Applied on the basis of network address, protocol of connection and port numbers.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u="sng" dirty="0">
                <a:solidFill>
                  <a:srgbClr val="000000"/>
                </a:solidFill>
              </a:rPr>
              <a:t>Direction </a:t>
            </a:r>
            <a:r>
              <a:rPr lang="en-GB" u="sng" dirty="0" smtClean="0">
                <a:solidFill>
                  <a:srgbClr val="000000"/>
                </a:solidFill>
              </a:rPr>
              <a:t>control: </a:t>
            </a:r>
            <a:r>
              <a:rPr lang="en-GB" dirty="0">
                <a:solidFill>
                  <a:srgbClr val="000000"/>
                </a:solidFill>
              </a:rPr>
              <a:t>Determines the direction in which requests may be initiated and are allowed to flow through the firewall. It tells whether the traffic is “inbound” </a:t>
            </a:r>
            <a:r>
              <a:rPr lang="en-GB" dirty="0" smtClean="0">
                <a:solidFill>
                  <a:srgbClr val="000000"/>
                </a:solidFill>
              </a:rPr>
              <a:t>(From </a:t>
            </a:r>
            <a:r>
              <a:rPr lang="en-GB" dirty="0">
                <a:solidFill>
                  <a:srgbClr val="000000"/>
                </a:solidFill>
              </a:rPr>
              <a:t>the network to </a:t>
            </a:r>
            <a:r>
              <a:rPr lang="en-GB" dirty="0" smtClean="0">
                <a:solidFill>
                  <a:srgbClr val="000000"/>
                </a:solidFill>
              </a:rPr>
              <a:t>firewall) </a:t>
            </a:r>
            <a:r>
              <a:rPr lang="en-GB" dirty="0">
                <a:solidFill>
                  <a:srgbClr val="000000"/>
                </a:solidFill>
              </a:rPr>
              <a:t>or vice-versa “outbound” 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Firewall actions</a:t>
            </a:r>
            <a:endParaRPr lang="en-GB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2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Accepted: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Allowed to enter the connected network/host through the firewall.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Denied: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Not permitted to enter the other side of firewall.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u="sng" dirty="0" smtClean="0">
                <a:solidFill>
                  <a:srgbClr val="000000"/>
                </a:solidFill>
              </a:rPr>
              <a:t>Rejected: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Similar to “Denied”, but tells the source about this decision through ICMP packet.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85" name="Shape 85"/>
          <p:cNvSpPr txBox="1"/>
          <p:nvPr/>
        </p:nvSpPr>
        <p:spPr>
          <a:xfrm>
            <a:off x="603500" y="3010425"/>
            <a:ext cx="7406700" cy="197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dk1"/>
                </a:solidFill>
              </a:rPr>
              <a:t>Ingress </a:t>
            </a:r>
            <a:r>
              <a:rPr lang="en-GB" sz="1800" i="1" dirty="0" smtClean="0">
                <a:solidFill>
                  <a:schemeClr val="dk1"/>
                </a:solidFill>
              </a:rPr>
              <a:t>filtering: </a:t>
            </a:r>
            <a:r>
              <a:rPr lang="en-GB" sz="1800" i="1" dirty="0">
                <a:solidFill>
                  <a:schemeClr val="dk1"/>
                </a:solidFill>
              </a:rPr>
              <a:t>Inspects the incoming traffic to safeguard an internal network and prevent attacks from outside.</a:t>
            </a:r>
            <a:endParaRPr lang="en-GB" sz="1800" i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 i="1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dk1"/>
                </a:solidFill>
              </a:rPr>
              <a:t>Egress </a:t>
            </a:r>
            <a:r>
              <a:rPr lang="en-GB" sz="1800" i="1" dirty="0" smtClean="0">
                <a:solidFill>
                  <a:schemeClr val="dk1"/>
                </a:solidFill>
              </a:rPr>
              <a:t>filtering: </a:t>
            </a:r>
            <a:r>
              <a:rPr lang="en-GB" sz="1800" i="1" dirty="0">
                <a:solidFill>
                  <a:schemeClr val="dk1"/>
                </a:solidFill>
              </a:rPr>
              <a:t>Inspects the outgoing network traffic and </a:t>
            </a:r>
            <a:r>
              <a:rPr lang="en-GB" sz="1800" i="1" dirty="0" smtClean="0">
                <a:solidFill>
                  <a:schemeClr val="dk1"/>
                </a:solidFill>
              </a:rPr>
              <a:t>prevent </a:t>
            </a:r>
            <a:r>
              <a:rPr lang="en-GB" sz="1800" i="1" dirty="0">
                <a:solidFill>
                  <a:schemeClr val="dk1"/>
                </a:solidFill>
              </a:rPr>
              <a:t>the users in the internal network to reach out to the outside network</a:t>
            </a:r>
            <a:r>
              <a:rPr lang="en-GB" sz="1800" i="1" dirty="0" smtClean="0">
                <a:solidFill>
                  <a:schemeClr val="dk1"/>
                </a:solidFill>
              </a:rPr>
              <a:t>. For </a:t>
            </a:r>
            <a:r>
              <a:rPr lang="en-GB" sz="1800" i="1" dirty="0">
                <a:solidFill>
                  <a:schemeClr val="dk1"/>
                </a:solidFill>
              </a:rPr>
              <a:t>example like blocking social networking sites in school</a:t>
            </a:r>
            <a:endParaRPr lang="en-GB" sz="18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Types of filters</a:t>
            </a:r>
            <a:endParaRPr lang="en-GB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Depending on the mode of operation, there are three types of firewalls :</a:t>
            </a:r>
            <a:endParaRPr lang="en-GB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Packet Filter Firewall</a:t>
            </a:r>
            <a:endParaRPr lang="en-GB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Stateful Firewall</a:t>
            </a:r>
            <a:endParaRPr lang="en-GB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Application/Proxy Firewall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Packet Filter Firewall</a:t>
            </a:r>
            <a:endParaRPr lang="en-GB"/>
          </a:p>
        </p:txBody>
      </p:sp>
      <p:pic>
        <p:nvPicPr>
          <p:cNvPr id="97" name="Shape 9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63912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543675" y="1247400"/>
            <a:ext cx="2503800" cy="253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Controls traffic based on the information in packet headers, without looking into the payload that contains application data.</a:t>
            </a:r>
            <a:endParaRPr lang="en-GB"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99" name="Shape 99"/>
          <p:cNvSpPr txBox="1"/>
          <p:nvPr/>
        </p:nvSpPr>
        <p:spPr>
          <a:xfrm>
            <a:off x="231325" y="3125100"/>
            <a:ext cx="6232200" cy="19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Doesn’t pay attention to if the packet is a part of existing stream or traffic.</a:t>
            </a:r>
            <a:endParaRPr lang="en-GB" sz="180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Doesn’t maintain the states about packets. Also called Stateless Firewall.</a:t>
            </a:r>
            <a:endParaRPr lang="en-GB" sz="180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6511290" y="3000375"/>
              <a:ext cx="13335" cy="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6511290" y="3000375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6678295" y="2919730"/>
              <a:ext cx="13335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678295" y="291973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6645275" y="2946400"/>
              <a:ext cx="13335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6645275" y="294640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6584950" y="2959735"/>
              <a:ext cx="13335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6584950" y="2959735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Ink 5"/>
              <p14:cNvContentPartPr/>
              <p14:nvPr/>
            </p14:nvContentPartPr>
            <p14:xfrm>
              <a:off x="6564630" y="2966720"/>
              <a:ext cx="13335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6564630" y="296672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6772275" y="2785745"/>
              <a:ext cx="13335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6772275" y="2785745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6732270" y="2866390"/>
              <a:ext cx="13335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3"/>
            </p:blipFill>
            <p:spPr>
              <a:xfrm>
                <a:off x="6732270" y="2866390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6772275" y="2839085"/>
              <a:ext cx="13335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6772275" y="2839085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6832600" y="2691765"/>
              <a:ext cx="13335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6832600" y="2691765"/>
                <a:ext cx="133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6551295" y="2451100"/>
              <a:ext cx="2378075" cy="266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3"/>
            </p:blipFill>
            <p:spPr>
              <a:xfrm>
                <a:off x="6551295" y="2451100"/>
                <a:ext cx="23780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Ink 11"/>
              <p14:cNvContentPartPr/>
              <p14:nvPr/>
            </p14:nvContentPartPr>
            <p14:xfrm>
              <a:off x="7214235" y="2745740"/>
              <a:ext cx="1802130" cy="133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5"/>
            </p:blipFill>
            <p:spPr>
              <a:xfrm>
                <a:off x="7214235" y="2745740"/>
                <a:ext cx="1802130" cy="13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Ink 12"/>
              <p14:cNvContentPartPr/>
              <p14:nvPr/>
            </p14:nvContentPartPr>
            <p14:xfrm>
              <a:off x="6972935" y="2980055"/>
              <a:ext cx="1588135" cy="400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7"/>
            </p:blipFill>
            <p:spPr>
              <a:xfrm>
                <a:off x="6972935" y="2980055"/>
                <a:ext cx="1588135" cy="4000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Stateful Firewall</a:t>
            </a:r>
            <a:endParaRPr lang="en-GB"/>
          </a:p>
        </p:txBody>
      </p:sp>
      <p:pic>
        <p:nvPicPr>
          <p:cNvPr id="105" name="Shape 10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64198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572250" y="1189750"/>
            <a:ext cx="2466300" cy="39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Tracks the state of traffic by monitoring all the connection interactions until is closed.</a:t>
            </a:r>
            <a:endParaRPr lang="en-GB"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Connection state table is maintained to understand the context of packets.</a:t>
            </a:r>
            <a:endParaRPr lang="en-GB"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217150" y="3252575"/>
            <a:ext cx="6270000" cy="162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Example : Connections are only allowed through the ports that hold open connections.</a:t>
            </a:r>
            <a:endParaRPr lang="en-GB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Application/Proxy Firewall</a:t>
            </a:r>
            <a:endParaRPr lang="en-GB"/>
          </a:p>
        </p:txBody>
      </p:sp>
      <p:pic>
        <p:nvPicPr>
          <p:cNvPr id="113" name="Shape 1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6439400" cy="150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591800" y="1240750"/>
            <a:ext cx="2328000" cy="381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Controls input, output and access from/to an application or service.</a:t>
            </a:r>
            <a:endParaRPr lang="en-GB" sz="1800" dirty="0"/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Acts an intermediary by impersonating the intended recipient.</a:t>
            </a:r>
            <a:endParaRPr lang="en-GB" sz="1800" dirty="0"/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15" name="Shape 115"/>
          <p:cNvSpPr txBox="1"/>
          <p:nvPr/>
        </p:nvSpPr>
        <p:spPr>
          <a:xfrm>
            <a:off x="218350" y="2729650"/>
            <a:ext cx="6307500" cy="219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client’s connection terminates at the proxy and a separate connection is initiated from the proxy to the destination host.</a:t>
            </a:r>
            <a:endParaRPr lang="en-GB" sz="18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Data on the connection is analyzed up to the application layer to determine if the packet should be allowed or rejected.</a:t>
            </a:r>
            <a:endParaRPr lang="en-GB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Lab. FW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Configuring FW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 Inside, Outside, DMZ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err="1" smtClean="0"/>
              <a:t>Step1</a:t>
            </a:r>
            <a:r>
              <a:rPr lang="en-US" sz="2000" dirty="0" smtClean="0"/>
              <a:t>. Configure interface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Gi1</a:t>
            </a:r>
            <a:r>
              <a:rPr lang="en-US" sz="2000" dirty="0" smtClean="0"/>
              <a:t>/1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nameif</a:t>
            </a:r>
            <a:r>
              <a:rPr lang="en-US" sz="2000" dirty="0" smtClean="0"/>
              <a:t> inside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security-level 100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…..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Step 2. Routing: </a:t>
            </a:r>
            <a:r>
              <a:rPr lang="en-US" sz="2000" dirty="0" err="1" smtClean="0"/>
              <a:t>ASA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)#route inside 172.16.0.0 255.255.0.0 10.10.10.2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Step 3. Rules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#access-list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 smtClean="0"/>
              <a:t> permit </a:t>
            </a:r>
            <a:r>
              <a:rPr lang="en-US" sz="2000" dirty="0" err="1" smtClean="0"/>
              <a:t>ip</a:t>
            </a:r>
            <a:r>
              <a:rPr lang="en-US" sz="2000" dirty="0" smtClean="0"/>
              <a:t> any any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#access-group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 smtClean="0"/>
              <a:t> in interface </a:t>
            </a:r>
            <a:r>
              <a:rPr lang="en-US" sz="2000" dirty="0" smtClean="0">
                <a:solidFill>
                  <a:srgbClr val="FF0000"/>
                </a:solidFill>
              </a:rPr>
              <a:t>inside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#</a:t>
            </a:r>
            <a:r>
              <a:rPr lang="en-US" sz="2000" dirty="0"/>
              <a:t>access-group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/>
              <a:t> in interface </a:t>
            </a:r>
            <a:r>
              <a:rPr lang="en-US" sz="2000" dirty="0" smtClean="0">
                <a:solidFill>
                  <a:srgbClr val="FF0000"/>
                </a:solidFill>
              </a:rPr>
              <a:t>outside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#</a:t>
            </a:r>
            <a:r>
              <a:rPr lang="en-US" sz="2000" dirty="0"/>
              <a:t>access-group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allow-all</a:t>
            </a:r>
            <a:r>
              <a:rPr lang="en-US" sz="2000" dirty="0"/>
              <a:t> in interface </a:t>
            </a:r>
            <a:r>
              <a:rPr lang="en-US" sz="2000" dirty="0" err="1" smtClean="0">
                <a:solidFill>
                  <a:srgbClr val="FF0000"/>
                </a:solidFill>
              </a:rPr>
              <a:t>dmz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sz="1800" kern="120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50800" y="57150"/>
          <a:ext cx="5414971" cy="312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1" imgW="17373600" imgH="10007600" progId="Visio.Drawing.11">
                  <p:embed/>
                </p:oleObj>
              </mc:Choice>
              <mc:Fallback>
                <p:oleObj name="Visio" r:id="rId1" imgW="17373600" imgH="10007600" progId="Visio.Drawing.11">
                  <p:embed/>
                  <p:pic>
                    <p:nvPicPr>
                      <p:cNvPr id="0" name="Picture 4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800" y="57150"/>
                        <a:ext cx="5414971" cy="3122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intrusion?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 Intrusion can be defined as any set of actions that attempt to compromise the integrity, confidentiality or availability of resource.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In the context of info systems, intrusion refers to any unauthorized access, unauthorized attempt to access or damage or malicious use of info resources.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26654" cy="3416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Secured ports restrict a port to a user-defined group of stations.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354" y="1622425"/>
            <a:ext cx="375285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:Port to secure.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:Enable port security on the port.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Trap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:Issue a trap when an address-security violation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occurs.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Shutdown 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:Disable the port when an address-security violation occurs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054" y="2919547"/>
            <a:ext cx="2703564" cy="17840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Commands:</a:t>
            </a:r>
            <a:endParaRPr lang="en-US" dirty="0" smtClean="0"/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)#interface Fa0/1</a:t>
            </a:r>
            <a:endParaRPr lang="en-US" sz="14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mode access</a:t>
            </a:r>
            <a:endParaRPr lang="en-US" sz="14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</a:t>
            </a:r>
            <a:endParaRPr lang="en-US" sz="1400" dirty="0" smtClean="0"/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maximum </a:t>
            </a:r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 smtClean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mac-address </a:t>
            </a:r>
            <a:r>
              <a:rPr lang="en-US" sz="1400" dirty="0" smtClean="0">
                <a:solidFill>
                  <a:srgbClr val="FF0000"/>
                </a:solidFill>
              </a:rPr>
              <a:t>H.H.H</a:t>
            </a:r>
            <a:r>
              <a:rPr lang="en-US" sz="1400" dirty="0" smtClean="0"/>
              <a:t> | </a:t>
            </a:r>
            <a:r>
              <a:rPr lang="en-US" sz="1400" dirty="0" smtClean="0">
                <a:solidFill>
                  <a:srgbClr val="7030A0"/>
                </a:solidFill>
              </a:rPr>
              <a:t>Sticky</a:t>
            </a:r>
            <a:endParaRPr lang="en-US" sz="1400" dirty="0" smtClean="0">
              <a:solidFill>
                <a:srgbClr val="7030A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/>
              <a:t>-if)#</a:t>
            </a:r>
            <a:r>
              <a:rPr lang="en-US" sz="1400" dirty="0" err="1" smtClean="0"/>
              <a:t>switchport</a:t>
            </a:r>
            <a:r>
              <a:rPr lang="en-US" sz="1400" dirty="0" smtClean="0"/>
              <a:t> port-security violation shutdown</a:t>
            </a:r>
            <a:endParaRPr lang="en-US" sz="1400" dirty="0" smtClean="0"/>
          </a:p>
          <a:p>
            <a:pPr>
              <a:spcAft>
                <a:spcPts val="600"/>
              </a:spcAft>
              <a:buNone/>
            </a:pPr>
            <a:endParaRPr lang="en-US" sz="1400" dirty="0"/>
          </a:p>
          <a:p>
            <a:pPr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SW(</a:t>
            </a:r>
            <a:r>
              <a:rPr lang="en-US" sz="1400" dirty="0" err="1" smtClean="0">
                <a:solidFill>
                  <a:srgbClr val="0070C0"/>
                </a:solidFill>
              </a:rPr>
              <a:t>config</a:t>
            </a:r>
            <a:r>
              <a:rPr lang="en-US" sz="1400" dirty="0" smtClean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detect cause all</a:t>
            </a:r>
            <a:endParaRPr lang="en-US" sz="1400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SW(</a:t>
            </a:r>
            <a:r>
              <a:rPr lang="en-US" sz="1400" dirty="0" err="1">
                <a:solidFill>
                  <a:srgbClr val="0070C0"/>
                </a:solidFill>
              </a:rPr>
              <a:t>config</a:t>
            </a:r>
            <a:r>
              <a:rPr lang="en-US" sz="1400" dirty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recovery cause all</a:t>
            </a:r>
            <a:endParaRPr lang="en-US" sz="1400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sz="1400" dirty="0">
                <a:solidFill>
                  <a:srgbClr val="0070C0"/>
                </a:solidFill>
              </a:rPr>
              <a:t>SW(</a:t>
            </a:r>
            <a:r>
              <a:rPr lang="en-US" sz="1400" dirty="0" err="1">
                <a:solidFill>
                  <a:srgbClr val="0070C0"/>
                </a:solidFill>
              </a:rPr>
              <a:t>config</a:t>
            </a:r>
            <a:r>
              <a:rPr lang="en-US" sz="1400" dirty="0">
                <a:solidFill>
                  <a:srgbClr val="0070C0"/>
                </a:solidFill>
              </a:rPr>
              <a:t>)#</a:t>
            </a:r>
            <a:r>
              <a:rPr lang="en-US" sz="1400" dirty="0" err="1" smtClean="0">
                <a:solidFill>
                  <a:srgbClr val="0070C0"/>
                </a:solidFill>
              </a:rPr>
              <a:t>errdisable</a:t>
            </a:r>
            <a:r>
              <a:rPr lang="en-US" sz="1400" dirty="0" smtClean="0">
                <a:solidFill>
                  <a:srgbClr val="0070C0"/>
                </a:solidFill>
              </a:rPr>
              <a:t> recovery interval 30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Port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Snooping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4"/>
            <a:ext cx="3769411" cy="3862287"/>
          </a:xfrm>
        </p:spPr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To prevent a Man-in-the-middle attack on our network</a:t>
            </a:r>
            <a:endParaRPr lang="en-US" sz="1600" dirty="0" smtClean="0"/>
          </a:p>
          <a:p>
            <a:r>
              <a:rPr lang="en-US" sz="1600" dirty="0" smtClean="0"/>
              <a:t> Fake DHCP Servers can respond to DHCPDISCOVER messages before the real server has time to respond.</a:t>
            </a:r>
            <a:endParaRPr lang="en-US" sz="1600" dirty="0" smtClean="0"/>
          </a:p>
          <a:p>
            <a:r>
              <a:rPr lang="en-US" sz="1600" dirty="0" smtClean="0"/>
              <a:t> DHCP Snooping allows switches on the network to trust the port a DHCP server is connected to (this could be a trunk) and not trust the other ports.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03208" y="1302564"/>
          <a:ext cx="4380395" cy="250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1" imgW="11874500" imgH="6819900" progId="Visio.Drawing.11">
                  <p:embed/>
                </p:oleObj>
              </mc:Choice>
              <mc:Fallback>
                <p:oleObj name="Visio" r:id="rId1" imgW="11874500" imgH="68199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208" y="1302564"/>
                        <a:ext cx="4380395" cy="2509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Snooping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450" y="1152475"/>
            <a:ext cx="4491306" cy="3416400"/>
          </a:xfrm>
        </p:spPr>
        <p:txBody>
          <a:bodyPr/>
          <a:lstStyle/>
          <a:p>
            <a:r>
              <a:rPr lang="en-US" sz="1400" dirty="0" smtClean="0"/>
              <a:t> Commands:</a:t>
            </a:r>
            <a:endParaRPr lang="en-US" sz="1400" dirty="0" smtClean="0"/>
          </a:p>
          <a:p>
            <a:pPr>
              <a:spcAft>
                <a:spcPts val="12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)#</a:t>
            </a:r>
            <a:r>
              <a:rPr lang="en-US" sz="1400" dirty="0" err="1" smtClean="0"/>
              <a:t>ip</a:t>
            </a:r>
            <a:r>
              <a:rPr lang="en-US" sz="1400" dirty="0" smtClean="0"/>
              <a:t> </a:t>
            </a:r>
            <a:r>
              <a:rPr lang="en-US" sz="1400" dirty="0" err="1" smtClean="0"/>
              <a:t>dhcp</a:t>
            </a:r>
            <a:r>
              <a:rPr lang="en-US" sz="1400" dirty="0" smtClean="0"/>
              <a:t> snooping</a:t>
            </a:r>
            <a:endParaRPr lang="en-US" sz="1400" dirty="0" smtClean="0"/>
          </a:p>
          <a:p>
            <a:pPr>
              <a:spcAft>
                <a:spcPts val="1200"/>
              </a:spcAft>
              <a:buNone/>
            </a:pPr>
            <a:r>
              <a:rPr lang="en-US" sz="1400" dirty="0"/>
              <a:t>SW(</a:t>
            </a:r>
            <a:r>
              <a:rPr lang="en-US" sz="1400" dirty="0" err="1"/>
              <a:t>config</a:t>
            </a:r>
            <a:r>
              <a:rPr lang="en-US" sz="1400" dirty="0" smtClean="0"/>
              <a:t>)#</a:t>
            </a:r>
            <a:r>
              <a:rPr lang="en-US" sz="1400" dirty="0" err="1" smtClean="0"/>
              <a:t>ip</a:t>
            </a:r>
            <a:r>
              <a:rPr lang="en-US" sz="1400" dirty="0" smtClean="0"/>
              <a:t> </a:t>
            </a:r>
            <a:r>
              <a:rPr lang="en-US" sz="1400" dirty="0" err="1" smtClean="0"/>
              <a:t>dhcp</a:t>
            </a:r>
            <a:r>
              <a:rPr lang="en-US" sz="1400" dirty="0" smtClean="0"/>
              <a:t> snooping </a:t>
            </a:r>
            <a:r>
              <a:rPr lang="en-US" sz="1400" dirty="0" err="1" smtClean="0"/>
              <a:t>vlan</a:t>
            </a:r>
            <a:r>
              <a:rPr lang="en-US" sz="1400" dirty="0" smtClean="0"/>
              <a:t> 1</a:t>
            </a:r>
            <a:endParaRPr lang="en-US" sz="1400" dirty="0" smtClean="0"/>
          </a:p>
          <a:p>
            <a:pPr>
              <a:spcAft>
                <a:spcPts val="12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)#interface Fa0/1  </a:t>
            </a:r>
            <a:r>
              <a:rPr lang="en-US" sz="1100" dirty="0" smtClean="0">
                <a:sym typeface="Wingdings" panose="05000000000000000000" pitchFamily="2" charset="2"/>
              </a:rPr>
              <a:t> connect to real DHCP server</a:t>
            </a:r>
            <a:endParaRPr lang="en-US" sz="1100" dirty="0" smtClean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  <a:buNone/>
            </a:pPr>
            <a:r>
              <a:rPr lang="en-US" sz="1400" dirty="0" smtClean="0"/>
              <a:t>SW(</a:t>
            </a:r>
            <a:r>
              <a:rPr lang="en-US" sz="1400" dirty="0" err="1" smtClean="0"/>
              <a:t>config</a:t>
            </a:r>
            <a:r>
              <a:rPr lang="en-US" sz="1400" dirty="0" smtClean="0"/>
              <a:t>-if)#</a:t>
            </a:r>
            <a:r>
              <a:rPr lang="en-US" sz="1400" dirty="0" err="1" smtClean="0"/>
              <a:t>ip</a:t>
            </a:r>
            <a:r>
              <a:rPr lang="en-US" sz="1400" dirty="0" smtClean="0"/>
              <a:t> </a:t>
            </a:r>
            <a:r>
              <a:rPr lang="en-US" sz="1400" dirty="0" err="1" smtClean="0"/>
              <a:t>dhcp</a:t>
            </a:r>
            <a:r>
              <a:rPr lang="en-US" sz="1400" dirty="0" smtClean="0"/>
              <a:t> snooping trust</a:t>
            </a:r>
            <a:endParaRPr lang="en-US" sz="1400" dirty="0" smtClean="0"/>
          </a:p>
          <a:p>
            <a:pPr>
              <a:spcAft>
                <a:spcPts val="120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SW(</a:t>
            </a:r>
            <a:r>
              <a:rPr lang="en-US" sz="1400" dirty="0" err="1">
                <a:solidFill>
                  <a:srgbClr val="7030A0"/>
                </a:solidFill>
              </a:rPr>
              <a:t>config</a:t>
            </a:r>
            <a:r>
              <a:rPr lang="en-US" sz="1400" dirty="0">
                <a:solidFill>
                  <a:srgbClr val="7030A0"/>
                </a:solidFill>
              </a:rPr>
              <a:t>-if</a:t>
            </a:r>
            <a:r>
              <a:rPr lang="en-US" sz="1400" dirty="0" smtClean="0">
                <a:solidFill>
                  <a:srgbClr val="7030A0"/>
                </a:solidFill>
              </a:rPr>
              <a:t>)#</a:t>
            </a:r>
            <a:r>
              <a:rPr lang="en-US" sz="1400" dirty="0" err="1" smtClean="0">
                <a:solidFill>
                  <a:srgbClr val="7030A0"/>
                </a:solidFill>
              </a:rPr>
              <a:t>ip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err="1" smtClean="0">
                <a:solidFill>
                  <a:srgbClr val="7030A0"/>
                </a:solidFill>
              </a:rPr>
              <a:t>dhcp</a:t>
            </a:r>
            <a:r>
              <a:rPr lang="en-US" sz="1400" dirty="0" smtClean="0">
                <a:solidFill>
                  <a:srgbClr val="7030A0"/>
                </a:solidFill>
              </a:rPr>
              <a:t> snooping limit rate </a:t>
            </a:r>
            <a:r>
              <a:rPr lang="en-US" sz="1400" dirty="0" smtClean="0">
                <a:solidFill>
                  <a:srgbClr val="0070C0"/>
                </a:solidFill>
              </a:rPr>
              <a:t>25</a:t>
            </a:r>
            <a:endParaRPr lang="en-US" sz="1400" dirty="0" smtClean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Verify the configuration:</a:t>
            </a:r>
            <a:endParaRPr lang="en-US" sz="1400" dirty="0" smtClean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SW#show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ip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dhcp</a:t>
            </a:r>
            <a:r>
              <a:rPr lang="en-US" sz="1400" dirty="0" smtClean="0">
                <a:solidFill>
                  <a:srgbClr val="0070C0"/>
                </a:solidFill>
              </a:rPr>
              <a:t> snooping</a:t>
            </a:r>
            <a:endParaRPr lang="en-US" sz="14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81191" y="1139708"/>
          <a:ext cx="4379913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1" imgW="11874500" imgH="6819900" progId="Visio.Drawing.11">
                  <p:embed/>
                </p:oleObj>
              </mc:Choice>
              <mc:Fallback>
                <p:oleObj name="Visio" r:id="rId1" imgW="11874500" imgH="68199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191" y="1139708"/>
                        <a:ext cx="4379913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6859</Words>
  <Application>WPS Presentation</Application>
  <PresentationFormat>On-screen Show (16:9)</PresentationFormat>
  <Paragraphs>217</Paragraphs>
  <Slides>29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Simple Light</vt:lpstr>
      <vt:lpstr>Office Theme</vt:lpstr>
      <vt:lpstr>Visio.Drawing.11</vt:lpstr>
      <vt:lpstr>Visio.Drawing.11</vt:lpstr>
      <vt:lpstr>Visio.Drawing.11</vt:lpstr>
      <vt:lpstr>Lesson 8   Firewall</vt:lpstr>
      <vt:lpstr>Outline</vt:lpstr>
      <vt:lpstr>What is an intrusion?</vt:lpstr>
      <vt:lpstr>Port Security</vt:lpstr>
      <vt:lpstr>Port Security</vt:lpstr>
      <vt:lpstr>Port Security</vt:lpstr>
      <vt:lpstr>Lab 1: Port Security</vt:lpstr>
      <vt:lpstr>DHCP Snooping</vt:lpstr>
      <vt:lpstr>DHCP Snooping</vt:lpstr>
      <vt:lpstr>Lab 2. DHCP Snooping</vt:lpstr>
      <vt:lpstr>A Brief History of Wi-Fi Standards</vt:lpstr>
      <vt:lpstr>PowerPoint 演示文稿</vt:lpstr>
      <vt:lpstr>Wireless Security Overview</vt:lpstr>
      <vt:lpstr>Wireless Network Threats</vt:lpstr>
      <vt:lpstr>Securing Wireless Transmissions</vt:lpstr>
      <vt:lpstr>Securing Wireless Networks</vt:lpstr>
      <vt:lpstr>Wireless Security Techniques</vt:lpstr>
      <vt:lpstr>MAC Address filtering</vt:lpstr>
      <vt:lpstr>WiFi Protect Access 2 (WPA2)</vt:lpstr>
      <vt:lpstr>WPA3</vt:lpstr>
      <vt:lpstr>Firewalls</vt:lpstr>
      <vt:lpstr>Requirements of a firewall</vt:lpstr>
      <vt:lpstr>Firewall Policy</vt:lpstr>
      <vt:lpstr>Firewall actions</vt:lpstr>
      <vt:lpstr>Types of filters</vt:lpstr>
      <vt:lpstr>Packet Filter Firewall</vt:lpstr>
      <vt:lpstr>Stateful Firewall</vt:lpstr>
      <vt:lpstr>Application/Proxy Firewall</vt:lpstr>
      <vt:lpstr>Lab. FW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HP</cp:lastModifiedBy>
  <cp:revision>36</cp:revision>
  <dcterms:created xsi:type="dcterms:W3CDTF">2024-01-01T04:04:46Z</dcterms:created>
  <dcterms:modified xsi:type="dcterms:W3CDTF">2024-01-01T05:56:19Z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B78D162403EE48EE96E77C5461C69245_12</vt:lpwstr>
  </property>
  <property fmtid="{D5CDD505-2E9C-101B-9397-08002B2CF9AE}" pid="3" name="KSOProductBuildVer">
    <vt:lpwstr>1033-12.2.0.13359</vt:lpwstr>
  </property>
</Properties>
</file>