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8" r:id="rId4"/>
    <p:sldId id="320" r:id="rId5"/>
    <p:sldId id="321" r:id="rId6"/>
    <p:sldId id="293" r:id="rId7"/>
    <p:sldId id="294" r:id="rId8"/>
    <p:sldId id="314" r:id="rId9"/>
    <p:sldId id="337" r:id="rId10"/>
    <p:sldId id="336" r:id="rId11"/>
    <p:sldId id="339" r:id="rId12"/>
    <p:sldId id="324" r:id="rId13"/>
    <p:sldId id="326" r:id="rId14"/>
    <p:sldId id="325" r:id="rId15"/>
    <p:sldId id="327" r:id="rId16"/>
    <p:sldId id="328" r:id="rId17"/>
    <p:sldId id="329" r:id="rId18"/>
    <p:sldId id="330" r:id="rId19"/>
    <p:sldId id="340" r:id="rId20"/>
    <p:sldId id="341" r:id="rId21"/>
    <p:sldId id="331" r:id="rId22"/>
    <p:sldId id="332" r:id="rId23"/>
    <p:sldId id="333" r:id="rId24"/>
    <p:sldId id="342" r:id="rId25"/>
    <p:sldId id="344" r:id="rId26"/>
    <p:sldId id="345" r:id="rId27"/>
    <p:sldId id="346" r:id="rId28"/>
    <p:sldId id="343" r:id="rId29"/>
    <p:sldId id="33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6:16.1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308 264,'26'-3,"-1"0,0-1,0-2,0-1,32-12,-11 3,249-63,-41 13,-187 44,-46 14,-1 1,1 0,1 2,-1 1,42-3,219 9,-261 0,0 0,1 1,28 9,-10-3,-36-8,0-1,0 1,0 0,-1 1,1-1,0 1,-1 0,1 0,-1 0,0 0,0 0,0 1,0-1,0 1,0 0,-1 0,1 0,-1 0,0 0,4 7,-5-6,0 0,-1-1,1 1,0 0,-1 0,0-1,0 1,0 0,-1 0,1 0,-1-1,0 1,0 0,0-1,-1 1,1-1,-1 1,0-1,0 0,0 0,0 0,-4 5,-11 11,-2 0,0 0,-1-2,0 0,-29 16,-118 63,138-81,-56 29,-2-4,-2-3,-2-4,-1-5,-1-3,-1-5,-1-3,0-5,-127 0,128-13,-1-5,-95-18,187 23,0 0,0 1,0-1,0 0,0 0,1 0,-1-1,0 1,1-1,-1 0,1 1,-1-1,-1-3,3 5,1-1,0 1,-1-1,1 1,-1-1,1 0,0 1,0-1,-1 0,1 1,0-1,0 0,0 0,0 1,0-1,0 0,0 1,0-1,0 0,0 1,0-1,1-1,0 1,-1-1,1 1,0-1,0 1,0 0,1 0,-1-1,0 1,0 0,1 0,-1 0,0 0,3-1,11-4,0 1,0 0,0 1,0 1,1 0,-1 1,1 1,23 0,-11 0,781-1,-694 5,-1 6,116 23,-219-30,0 1,0 0,0 0,-1 1,19 10,-27-13,0 0,0 0,-1 0,1 1,0-1,-1 0,1 1,-1-1,0 1,1-1,-1 1,0 0,0-1,0 1,0 0,0 0,-1 0,1 0,0 0,-1 0,0 0,1 0,-1 0,0 0,0 0,0 0,0 0,0 0,-1 0,1 0,-1 0,1 0,-1 0,0 0,0 0,1 0,-1 0,-1-1,-1 4,-9 12,0-1,-2 0,1-1,-2 0,-17 12,-89 63,110-82,-99 67,-4-6,-142 65,224-120,-38 10,55-18,18-4,33-4,-31 2,252-24,155-9,427 22,-831 11,3 0,0 0,0 1,13 2,-23-3,0 0,0 0,0 0,0 0,0 1,1-1,-1 0,0 0,0 1,-1-1,1 1,0-1,0 1,0-1,0 1,0 0,0-1,-1 1,1 0,0 0,-1 0,1-1,0 1,-1 0,1 0,-1 0,1 0,-1 0,0 0,1 0,-1 0,0 0,0 0,0 0,1 0,-1 0,0 0,-1 0,1 0,0 0,0 1,0-1,-1 1,-2 3,-1 0,0 0,1 0,-2-1,1 1,0-1,-1 0,0-1,0 1,0-1,-1 0,1 0,-8 3,11-5,-86 42,-1-4,-180 53,-197 14,449-102,-343 51,352-54,3 0,0 0,-1-1,1 0,-1 1,1-2,0 1,-1-1,1 0,0 0,-1 0,1-1,0 1,-7-4,12 4,-1 1,1 0,0-1,-1 1,1 0,0-1,-1 1,1-1,0 1,-1-1,1 1,0 0,0-1,0 1,-1-1,1 1,0-1,0 1,0-1,0 0,0 1,0-1,0 1,0-1,0 1,0-1,0 0,8-12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7:16.0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1 637,'740'-11,"-5"-57,-587 49,254-1,20-8,4 0,-347 29,-1-4,1-2,-1-5,96-23,-120 20,1 2,59-3,-50 5,0-3,75-24,-87 21,0 2,1 2,0 2,59-1,1353 10,-594 2,-764-2,406-4,-1-30,308-79,-248 37,-527 73,508-28,864 32,-1245 7,213 38,-282-31,517 72,-365-44,173 18,-374-58,11 0,102 19,154 32,-263-49,-19-1,0 1,54 14,252 57,-246-66,1-4,106-8,-50-1,456 3,-596 0,0 1,-1 1,1 0,19 6,-29-7,-1 1,1 0,0 0,-1 0,0 1,0 0,1 0,-2 0,1 1,0 0,-1 0,1 0,-1 0,4 7,-6-10,-1 1,0 0,-1-1,1 1,0 0,0 0,-1 0,1-1,-1 1,0 0,1 0,-1 0,0 0,0 0,0 0,0 0,-1 0,1 0,0-1,-1 1,1 0,-1 0,0 0,0 0,1-1,-1 1,0 0,-1-1,1 1,0-1,0 1,-1-1,1 0,-1 0,1 1,-1-1,1 0,-1 0,0 0,-3 1,-8 4,-1 0,0 0,0-2,-18 4,22-5,-49 10,-1-3,-112 6,7-8,-312 10,315-17,-561-3,455-11,-60-2,-821 13,592 4,346 7,-217 39,336-35,-113 20,-66 8,-175 13,389-47,-80 14,31-5,-109 3,-232-18,-192 9,-663 9,874-21,-639 2,964-5,0-5,-137-31,1-1,47 14,-194-21,265 37,-114-4,221 16,-51 0,0 2,-77 14,-252 75,233-50,117-32,-1-1,0-3,-1-1,-60-4,82-1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7:25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0,'369'21,"-183"-7,642 13,5-28,-314-1,113 2,-583 2,55 10,30 2,-24-11,167 12,-24 4,-24-3,384 65,-486-62,202 7,44 7,-293-19,61 12,275 14,-307-35,147 26,-210-24,67 4,210-8,-164-5,-136 2,136 1,259-33,-328 17,196-26,-192 31,128-9,213-23,-155 9,-189 25,473-25,3329 34,-3899-1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7:46.3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0,'23'1,"0"1,37 9,-11-2,217 36,47 8,4-26,385-28,-286-1,-53-15,-51-13,22 20,-1 28,-280-14,611 5,-396-12,2082 3,-2096-15,8 0,1172 17,-1415-2,-1 1,1 1,21 6,-15-2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7:49.4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1 206,'3167'0,"-2916"-15,-26 1,-136 8,163-32,-162 20,153-8,266 25,-229 3,-112-15,-34 0,630 8,-420 8,-196-3,294-4,-2-30,-108 11,2 24,-118 1,73-2,-265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7:52.2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0,'99'5,"160"29,-152-17,485 91,-3 27,-553-126,124 24,318 26,-236-52,40 2,513 8,-615-18,129-13,10-1,-251 12,0-2,113-23,-120 18,115-5,63 17,-93 0,-120-2,82 2,-1-5,144-23,-208 18,56-12,2 5,142-4,1103 21,-1160 14,4 0,-167-17,0 1,-1 2,1 0,-1 1,44 13,260 101,-261-92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8:06.6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8:09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0 156,'635'-15,"52"1,896 15,-839-2,-617 7,171 30,37 3,541-31,-515-11,1122 3,-1205-13,-62 1,47 9,178-9,80-2,-212 10,-13-14,-171 8,174-19,0 0,-23 3,202-7,27 35,-449-8,-32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8:12.5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31,'29'2,"1"0,39 9,-23-3,1373 228,-1171-195,458 64,178-45,-106-80,-365 11,-152 5,78-24,-25 1,-64 14,114-4,345-27,49 0,974 44,-698 2,-740-17,7 0,-294 15,-4-1,0 1,0 0,0 0,0 0,0 0,0 0,0 1,1-1,-1 1,0 0,0 0,-1 0,1 0,0 1,0-1,3 3,-6-3,-1-1,1 1,0 0,-1-1,1 1,0-1,-1 1,1-1,0 1,-1 0,1-1,-1 1,1-1,-1 0,1 1,-1-1,0 1,1-1,-1 0,1 0,-1 1,0-1,1 0,-1 0,0 0,1 0,-1 1,0-1,1 0,-1 0,-1-1,-1 2,-73 17,-131 14,-85-11,202-16,-1152 13,844-20,137 17,6 0,-674-17,859 0,-118-19,-66-29,-5-2,-535-61,603 88,-256-1,-592 28,615-2,216 14,26 0,-353-31,91-30,17-21,290 56,-204 9,168 6,-63-3,211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8:15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0,'107'5,"118"21,-90-9,735 86,-505-78,-34-2,308 44,-203-41,2-27,-153-2,1553 3,-1407-24,-2-30,14 0,214 39,-422 17,2668-2,-2896 0,-1 1,0 0,0-1,0 2,0-1,0 1,0 0,7 3,-12-4,0 0,0-1,1 1,-1 0,0 0,0 0,0 0,0-1,0 1,-1 1,1-1,0 0,0 0,-1 0,1 0,-1 0,1 1,0 1,-1-2,0 1,0 0,0-1,-1 1,1 0,0-1,-1 1,1 0,-1-1,1 1,-1-1,0 1,0-1,0 1,0-1,0 0,0 1,-2 1,-6 5,0-1,-1-1,1 1,-1-1,0-1,-1 0,-19 6,8-1,-69 25,-2-4,-138 29,-202 10,84-46,-4-25,141-2,-246 3,458 0,-13 0,-1 0,1-1,-17-3,10-3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8:24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1 203,'33'-2,"0"0,63-15,-29 4,747-85,-470 63,512 0,444 36,-676-2,-620 1,0 0,-1 0,1 0,0 1,0 0,0-1,0 1,-1 1,1-1,0 0,-1 1,1 0,-1 0,5 3,-6-3,0 0,-1 0,1 0,-1 0,1 1,-1-1,0 0,0 1,0-1,0 0,0 1,-1-1,1 1,-1-1,0 1,1 0,-1-1,0 1,-1-1,1 1,0-1,-1 1,0 2,0-1,0-1,-1 0,1 1,-1-1,1 0,-1 0,0 0,0-1,-1 1,1 0,0-1,-1 1,0-1,1 0,-1 0,0 0,0 0,0 0,-4 1,-10 4,0-1,-29 7,10-3,-173 61,37-12,-194 41,186-70,-319 12,-189-43,378-4,-308 3,584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6:18.6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3613 857,'-393'-235,"200"113,30 25,-4 8,-271-104,356 165,-1 4,-1 3,-1 4,-1 4,0 3,0 5,-1 3,0 3,-139 22,163-9,1 2,0 3,1 3,-111 57,129-54,0 2,2 1,1 3,2 1,-40 43,-156 197,195-221,2 2,2 2,3 1,2 2,3 0,2 2,3 1,3 1,2 0,3 2,-11 125,18 426,10-387,-3-185,5 169,-2-166,2 0,18 70,-16-94,0 0,2 0,0 0,2-1,0-1,1 0,28 34,-18-29,1-1,1-1,1-1,52 34,-23-23,100 45,60 8,715 230,-771-265,-128-41,492 140,-450-135,0-3,1-3,0-3,1-4,95-8,-120-1,-1-2,0-2,0-3,85-36,-45 9,123-79,32-53,-78 51,376-253,-528 366,0-1,-1 0,0 0,17-21,-24 23,1 0,-1 0,0 0,-1-1,0 1,0-1,-1 0,0 0,1-10,4-32,-2 1,-2-1,-3 0,-1 0,-11-68,-8-3,-36-124,46 212,-1 0,-2 1,-30-59,31 73,0 1,-1 1,-1 0,-1 1,0 0,-1 1,-29-22,-2 3,-155-110,170 125,-2 0,0 3,0 1,-61-19,24 17,-1 3,0 3,-1 3,-87 2,131 6,1-1,-1-1,1-2,0-1,0 0,0-3,0 0,-29-14,49 18,0-1,0 0,0 0,0-1,1 1,0-2,0 1,1-1,0 1,0-2,0 1,1 0,0-1,-3-9,-3-7,2-1,0-1,-5-33,9 32,1 0,1-51,6 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8:27.6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1934 408,'-24'-1,"1"-1,-1-2,-28-7,-2 0,-475-92,460 95,-1 2,-138 6,75 3,-586-3,717 0,0 0,1 0,-1 0,0 0,1 0,-1 0,0-1,1 1,-1-1,0 1,1-1,-1 0,1 1,-3-3,3 3,1 0,0 0,0-1,0 1,0 0,0 0,0-1,0 1,0 0,0 0,0 0,0-1,0 1,0 0,0 0,0-1,0 1,0 0,0 0,0 0,0-1,0 1,0 0,1 0,-1 0,0-1,0 1,0 0,0 0,0 0,1 0,-1-1,0 1,0 0,0 0,1 0,18-9,25-3,1 2,53-5,-33 6,311-51,544-70,-859 125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8:30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5973 349,'-217'-5,"-422"-66,-197-135,768 188,-1 2,-1 4,-110-6,-215 15,203 6,64 3,-173 31,154-16,138-20,-274 41,190-24,-94 31,-85 24,118-34,-150 69,175-58,-107 33,-381 82,418-133,161-29,0-1,0-1,-48-7,81 5,1 0,-1-1,1 1,0-1,0 0,-7-4,11 6,-1 0,1-1,-1 1,0 0,1 0,-1-1,1 1,-1-1,1 1,-1 0,1-1,0 1,-1-1,1 1,-1-1,1 1,0-1,-1 1,1-1,0 0,0 1,0-1,-1 1,1-1,0 0,0 1,0-1,0 0,0 1,0-1,0 1,0-1,0 0,0 1,1-1,-1 1,0-1,0 0,0 1,1-1,-1 1,0-1,1 1,-1-1,1 1,-1-1,0 1,1-1,-1 1,1-1,-1 1,1 0,-1-1,1 1,0 0,-1 0,1-1,-1 1,2 0,11-5,0 0,0 1,0 0,0 1,1 0,13 0,4-1,520-46,-376 39,8-1,1433-71,-972 98,-367 31,-184-27,118 8,-181-25,1049 87,-894-71,225-6,-378-9,-21 0,-20 2,-14-1,0-1,-35 1,42-4,-600-17,1-53,426 46,-875-110,945 121,100 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8:38.7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0 235,'54'-2,"71"-11,-58 4,560-76,-79 9,-250 51,-116 12,455 2,-396 13,336-2,-502 3,140 22,71 35,-139-27,367 56,-368-73,230-5,208-16,-419 5,-139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8:41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1,'34'1,"-1"2,40 9,0 0,927 79,-343-37,612 38,-334-50,-113-32,-695-11,81 16,-32 0,185 14,51 1,93-32,-2-37,-328 15,246-32,0 28,568 28,-412 3,-423-4,384 13,-344 8,184 8,-354-28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9:02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0,'1607'0,"-1425"14,-55-2,263 32,-247-23,248 4,-113-26,-253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9:06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0 407,'22'-1,"-1"-1,0-1,0-1,0-1,30-11,-2 1,214-63,405-102,-537 154,0 5,2 7,148 1,-132 16,252-5,-263-11,36-2,439 14,-292 2,-308 0,-1 0,0 0,0 1,0 0,21 8,-29-8,-1-1,1 1,-1-1,0 1,0 0,0 0,0 1,0-1,0 1,3 4,-5-5,0-1,0 1,0 0,0-1,0 1,-1 0,1 0,-1 0,1 0,-1 0,0 0,0-1,0 1,0 0,0 0,0 0,0 0,-1 0,1 0,-1 0,-1 2,0 2,-1-2,1 1,-2 0,1 0,0-1,-1 0,0 0,0 0,0 0,-8 5,-52 31,51-33,-45 23,0-4,-2-2,-1-2,-1-3,0-3,-109 14,1-14,-225-6,388-10,-270-7,189 1,-99-20,99 13,0 5,-148 5,151 3,61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9:08.8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1,'-42'3,"0"2,0 1,1 3,-49 15,-64 14,-440 21,555-57,-8 0,-80 12,-42 16,145-27,-45 0,49-3,1 1,-1 1,-25 5,26-1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9:11.9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1 814,'110'-47,"-19"10,226-90,-178 75,-114 41,1-2,23-15,-31 17,-5 5,0 0,1 1,0 1,0 0,20-3,23-7,-8-2,-16 5,-1 1,1 2,57-8,117-14,-108 13,-12 8,0 4,102 7,109-6,462-78,-187 1,-225 28,-278 46,114 4,-165 1,0 0,0-1,-1-1,1-1,-1 0,31-14,-23 8,1 2,34-7,17 6,0 5,137 6,-84 2,795-3,-902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9:52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1 436,'1459'0,"-951"-27,-2-31,-410 45,136-26,-54 8,-177 31,23-3,-1-1,1-1,-1-1,42-17,-32 9,1 1,0 1,0 2,1 2,1 1,55-4,514-57,-345 35,-77 19,-67 7,-23-6,16-1,274 12,-197 4,-180-2,0 0,0 1,0 0,1 0,-1 1,0 0,0 0,10 5,-15-6,0-1,0 1,1 0,-1 0,0-1,0 1,0 0,0 0,0 0,0 0,0 1,0-1,-1 0,1 0,0 0,-1 1,1-1,-1 0,1 1,-1-1,0 0,1 1,-1-1,0 1,0-1,0 0,0 1,0-1,0 1,0-1,-1 0,1 1,-1-1,1 0,-1 1,1-1,-1 0,1 0,-1 1,0-1,0 0,0 0,0 0,0 0,0 0,-1 1,-8 6,1 0,-1-1,0 0,-1 0,0-1,0-1,0 0,-1 0,-18 4,13-3,-48 15,-2-4,-115 17,-142-5,309-28,-404 10,303-16,-182-32,117-1,95 17,-2 4,0 4,-91-2,-484 19,615-1,1 2,-1 2,1 3,-60 19,-12 2,-736 214,546-142,-102 37,400-135,-67 21,73-24,0-1,-1 0,1 0,-1 0,1-1,-1 0,1 0,-1 0,1-1,-1 0,-9-2,13 2,1 1,0-1,-1 0,1 1,0-1,0 0,0 0,0 1,-1-1,1 0,0 0,1 0,-3-2,3 2,0 1,0-1,0 1,-1-1,1 1,0-1,0 1,0-1,0 0,0 1,0-1,0 1,0-1,0 1,0-1,1 1,-1-1,0 1,0-1,0 0,1 1,-1 0,1-2,0 0,1 0,0 1,0-1,0 0,1 1,-1-1,0 1,1 0,-1 0,0 0,1 0,-1 0,1 1,2-1,57-8,1 4,119 4,-95 2,3342 2,-3405-3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9:55.4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1,'2137'0,"-2112"0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6:20.9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2857 322,'-343'-93,"-58"-13,217 64,-2 8,-196-10,341 42,-1 2,1 2,0 1,-1 3,1 1,-55 18,64-14,0 1,1 2,1 2,0 0,1 2,0 2,2 0,-29 29,-15 21,-103 133,-41 95,189-260,-1 2,2 1,2 2,2 0,1 1,3 0,1 2,3 0,2 1,-6 50,-5 56,7 1,7 1,24 304,-2-367,5-2,3 0,4-2,4 0,62 123,252 384,-131-275,26-21,-219-279,1-2,1 0,0-1,1-1,1-2,1 0,0-1,0-2,1-1,1 0,28 5,15 0,-1-3,2-3,81 0,586-7,-368-4,-236 2,266-5,-303-2,0-3,105-26,-145 21,0-1,-2-4,0-1,53-31,-67 29,-1-2,0-2,-3-1,0-2,49-52,-50 41,-1-2,-2-1,-3-1,40-76,-38 52,-3 0,35-130,-26 53,42-150,-45 170,-6-1,20-211,-42 233,-5 1,-4-1,-28-185,-6 102,-9 2,-112-294,145 447,-2-1,-2 2,-1 0,-1 1,-28-35,37 55,-1 0,0 1,0 0,-2 0,1 2,-1-1,0 1,0 1,-1 0,0 1,-1 1,1 0,-1 0,0 1,-27-3,-19 1,-100 3,-66 17,226-14,-205 23,0 8,-241 71,-380 170,617-188,-154 52,343-130,-1 0,0-1,1-1,-2-1,-26 0,23-4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9:57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89,'85'-4,"115"-19,-71 5,108-7,247 7,-263 19,-196-1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9:59.6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4275 0,'-408'13,"76"0,-1221-9,867-5,425 16,-8 0,216-16,-33 0,-106 13,66 0,-156-5,255-7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0:02.4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0,'2867'0,"-2681"15,-31-2,524-10,-349-5,728 2,-1017 2,0 3,-1 1,0 1,0 3,57 21,-58-21,64 10,12 2,188 61,-223-65,0-3,129 6,-146-15,129 0,-190-6,-1 0,1 0,-1 0,1 1,-1-1,1 0,-1 1,1-1,-1 1,1-1,-1 1,0 0,1 0,-1-1,0 1,0 0,1 0,-1 0,0 0,0 1,2 1,-3-2,0-1,0 1,0-1,0 1,0 0,0-1,0 1,0-1,0 1,0 0,0-1,0 1,0-1,-1 1,1-1,0 1,0-1,0 1,-1 0,1-1,0 0,-1 1,-19 13,2-7,-1-1,0 0,0-2,-35 4,-86 0,105-7,-388 6,-2-36,180-18,22 2,-334-46,213 45,-4-1,336 45,0-1,0 0,0-1,1 0,-1 0,1-2,-17-9,11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0:14.9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1,'325'19,"-133"-3,276 7,526 40,-610-41,-287-19,366 52,-89-7,-114-26,549 25,150-49,-627 19,-163-6,325 30,202 7,-525-38,208 40,-81-7,585 28,-636-60,256 6,688-18,-1081 6,115 20,64 4,-81-15,79 1,-189-14,91-4,-180 2,0 0,0-1,0 0,0-1,-1 0,1-1,-1 1,0-1,0-1,0 0,-1 0,0 0,13-13,109-80,-116 89,7-3,0 1,1 1,23-8,3-2,-37 15,13-5,-24 6,-14 1,-371-7,-397-25,269 20,39 2,-113-26,422 27,-153-7,-4-11,5-28,297 54,-195-36,-289-18,-684 63,3 112,1034-95,-172 22,316-43,-1-1,0 1,0-1,-18-3,5-3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0:18.4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0 148,'110'-6,"201"-37,-211 27,279-40,3 29,128 28,-192 1,93 13,-36-1,1171-12,-740-4,-506 25,-273-20,142 30,-67-10,18 4,43 8,34 6,-142-27,1-2,0-2,95 3,-106-16,-33 2,0-1,0 2,0 0,0 0,0 1,0 0,22 7,-33-8,0 0,0 1,-1-1,1 0,0 1,-1-1,1 1,0-1,-1 1,1 0,-1-1,1 1,-1 0,1-1,-1 1,1 0,-1-1,0 1,1 0,-1 0,0 0,0-1,0 1,0 0,1 0,-1 0,0-1,0 1,0 0,-1 0,1 0,0 0,0-1,0 1,-1 0,1 0,0-1,-1 1,1 0,0 0,-1-1,1 1,-1 0,0 0,-3 4,1 0,-1-1,0 0,-1 1,-4 3,-14 9,-1-1,-1-1,-35 16,-86 29,123-51,-96 34,-2-6,-2-5,0-5,-2-6,-1-5,-180 0,-116-20,-198 4,248 28,57-1,137-23,0-8,-275-42,206 2,-290-92,403 95,18 4,-139-26,185 55,-1 3,-131 8,53 1,125-4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0:31.3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1 320,'2580'0,"-2029"-33,-250 9,-153 14,231-10,-38 6,54-1,132-19,-266 11,96-18,-129 12,362-17,-245 31,22 0,-302 15,638 2,65 51,-723-49,745 119,-20-10,-179-36,-309-37,93-13,4-29,-145 0,543 2,-741-2,0-1,-1-1,0-2,0-2,0-1,54-22,-71 26,0 0,1 1,28-3,23-5,-8-9,-48 15,0 1,0 0,0 1,15-2,56-7,-38 5,82-3,-119 12,1-1,-1-1,1 0,-1 0,1-1,-1 0,0-1,0 0,0 0,0-1,16-9,43-21,-51 26,0 0,0-1,29-22,-39 22,-11 3,-22 1,-133-1,-169 16,220-5,-153 8,-930 22,1182-35,0-1,0 0,1 0,-1-1,0 0,1 0,-1 0,1-1,0 0,0-1,0 0,0 0,-9-7,-12-13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0:57.4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2:26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0,'34'0,"539"22,60 58,195 22,-311-32,52 4,-366-54,435 47,815 20,-1381-87,997 16,148-2,-793-16,1500 2,-1513 16,-220-6,27 8,416 91,78-1,-328-59,31-12,-20-2,59 15,-341-42,298 14,-78 3,-2 27,-99-14,317 55,-247-57,-223-30,534 55,-136-53,-276-11,-174 3,449-17,-405 9,20-1,152-35,540-126,-733 163,-8 2,72-19,56-15,-34 9,142-54,-114 35,209-15,-257 47,-58 11,84 3,-83 2,-320 15,1 1,-595-13,441-4,83-12,56 0,-149-4,189 6,-1 0,-205-6,357 18,-28 0,-181-22,124 3,-196 1,332 18,-457-24,22-35,6-32,222 41,215 45,-633-102,423 85,-395-22,338 32,125 2,-205 15,248 5,-903 107,610-30,-182 29,-304-51,852-63,-537 34,-142 6,-287-39,981-3,0-3,1-1,-1-1,1-2,0-2,1-1,0-2,0-1,2-1,-1-2,2-2,-55-39,-17-29,8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1:55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120 115,'1829'-64,"-1050"22,-751 41,1217-7,-749 35,24 1,-133-24,477 22,-488-1,87 6,1 28,103 36,302 56,183 35,-387-72,680 55,-1206-157,280 16,-301-25,180-20,-199 0,161-49,-86 18,-157 43,0-1,0 0,-1-1,0-1,29-19,16-1,-60 25,-10 1,-13 2,-563-8,-1187-40,1758 48,-566 6,0 29,-192 58,487-56,-324 2,-2-42,456 0,-922-46,851 36,-350-22,-1073-43,919 65,-965-2,1468 24,1 9,0 10,-224 59,222-30,-114 25,319-78,-1 0,-25 0,26-4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1:57.2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1,'284'4,"317"47,-195 15,36 5,-365-64,1-4,-1-3,0-4,0-2,92-22,-106 16,106-36,-112 31,0 3,65-8,-47 9,-48 9,26-7,-34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6:28.2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0 175,'64'-4,"109"-19,-57 6,357-60,-393 65,-1 4,152 4,-197 5,19-3,71-12,41-1,196 16,-349-1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1:59.2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4389 201,'-327'18,"78"-1,-175-8,1-18,-595-89,775 58,-410-53,96 88,486 11,-77 17,87-12,0-2,-67 1,103-10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2:00.7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4385 0,'-1541'160,"456"-116,1-43,464-33,587 26,12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2:02.3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1,'43'2,"63"10,-36-3,966 120,-660-103,0-28,-124-1,784 3,-1012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2:04.1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3236 60,'-334'9,"85"-1,-1459-53,1605 38,-600-17,683 25,1 0,0 2,-1 0,-21 7,22-4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2:39.6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12079 262,'-405'-33,"276"17,-571-25,-3 41,279 3,119 14,-105-4,289-14,74-1,-1-1,-64-14,-92-32,-14-2,31 18,-1 9,-267 0,348 23,-96 4,168 2,1 1,-58 18,18-4,-68 20,-31 7,110-33,-6 1,-1-2,-70 4,-438-18,176-41,254 21,-186-3,-142 44,408-12,0 3,1 3,1 2,-124 50,166-57,-1 0,-1-2,1-1,-1-1,-1-1,1-1,0-2,-42-2,-2382-4,1386 7,1027-2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3:07.2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1,'4127'0,"-4102"0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3:18.6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0,'3298'0,"-3168"7,-1 5,151 35,-227-37,27 0,-58-8,0 1,0 0,0 2,0 1,37 14,46 23,-45-15,-50-22,0-1,0 0,0-1,1 0,0-1,13 3,-24-6,9 1,0 1,0 0,-1 0,14 6,-21-8,0 0,1 1,-1-1,0 1,0 0,0-1,0 1,0 0,0-1,0 1,0 0,0 0,0 0,0 0,0 0,-1 0,1 0,0 0,-1 1,1-1,-1 0,1 0,-1 0,0 1,0-1,1 0,-1 1,0-1,0 0,0 0,0 1,0-1,-1 0,1 0,0 1,0-1,-1 0,1 0,-1 1,1-1,-1 0,-1 2,-2 2,0 1,0-1,-1 0,0 0,0-1,0 1,0-1,-1 0,1-1,-8 4,-67 28,65-29,-47 15,-1-2,-115 19,-138-3,-692-7,765-36,0-10,2-11,-429-108,565 106,1-6,-172-85,241 107,0 0,0 2,-1 2,-1 1,0 2,0 2,-1 1,1 2,-61 2,82 2,11 0,0-1,0 0,0 1,0-2,0 1,0 0,0-1,0 0,0 0,0-1,1 1,-1-1,0 0,-7-5,0-5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3:36.1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3:51.1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720 1,'177'40,"-66"-17,740 184,208 47,-838-204,493 90,-16-40,-262-77,0-39,-24 1,-267 15,282-39,-219 2,418-88,-389 72,377-36,-183 56,-133 4,-54 3,-239 26,595-30,-504 29,388 7,-4 40,-373-29,203 4,-302-21,-4 0,1 0,0 0,-1 0,1 0,-1 1,1 0,8 2,-13-2,0-1,1 0,-1 0,0 0,1 1,-1-1,0 0,1 0,-1 1,0-1,1 0,-1 1,0-1,0 1,0-1,1 0,-1 1,0-1,0 0,0 1,0-1,0 1,0-1,1 1,-1-1,0 0,0 1,0-1,-1 1,1-1,0 1,0-1,0 0,0 1,0-1,0 1,-1-1,1 0,0 1,0-1,0 0,-1 1,1-1,-1 1,-16 15,-7 1,-2-2,1-2,-2 0,0-1,-42 12,34-12,-136 43,-2-7,-2-7,-2-9,0-7,-187 2,-235 1,-439 66,612-47,-431 17,627-59,-396-44,-180-104,530 84,-3 12,-1 12,-403 2,333 37,-491-5,612-10,-335-61,-217-103,617 134,-290-33,278 71,144 3,8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3:53.1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9501 929,'-1228'93,"883"-92,-436-55,599 29,1-9,2-7,1-8,-191-81,-696-389,1016 493,-1 1,-1 3,-1 1,-1 3,0 3,-1 1,-1 3,0 3,-90-3,-84 13,2 9,0 11,-295 65,-76 61,130-30,370-98,-1-5,0-3,-192-4,-70 9,348-16,-39 6,0 1,1 3,0 2,-81 33,-186 101,312-144,-214 96,187-88,0 0,-1-2,0-2,-67 6,74-12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6:33.9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332 634,'32'-2,"-1"-2,0-1,0-1,40-15,-7 3,376-83,-429 98,232-41,-225 41,-1-1,0 0,0-2,19-8,8-3,-39 12,-15 2,-25-2,29 4,-378-22,-6 23,233 1,120 0,22 0,1-1,-1 0,0-1,-24-5,39 6,-1 0,1 0,-1 0,1 0,0 0,-1 0,1 0,-1 0,1 0,-1 0,1 0,0 0,-1 0,1-1,-1 1,1 0,0 0,-1 0,1-1,0 1,-1 0,1 0,0-1,0 1,-1 0,1-1,0 1,0 0,-1-1,1 1,0-1,0 1,0 0,0-1,-1 1,1-1,0 1,0 0,0-1,0 1,0-1,0 1,0 0,0-1,0 1,1-1,-1 1,0-1,0 1,0 0,0-1,0 1,1 0,-1-1,0 1,0 0,1-1,-1 1,1-1,23-17,37-12,1 3,76-23,51-6,-93 29,96-40,-94 33,-87 28,-15 2,-26 0,-33 4,0 2,0 3,0 3,-108 28,-234 94,91-21,304-104,18-3,28-3,-27 1,404-16,403-7,-805 23,-4 0,0 0,0 0,0 0,0 1,0 0,10 4,-16-5,0 0,-1 1,1-1,0 1,-1-1,1 1,0-1,-1 1,1-1,-1 1,1 0,0-1,-1 1,0 0,1 0,-1-1,1 1,-1 0,0 0,0 0,1 0,-1-1,0 1,0 0,0 0,0 0,0 0,0-1,0 1,0 0,0 0,-1 0,1 0,0 0,-1-1,1 1,0 0,-1 0,1-1,-1 1,1 0,-1-1,1 1,-1 0,0 0,-32 35,32-35,-75 64,-94 60,116-87,-126 81,163-107,21-11,27-14,-29 12,49-22,2 2,0 2,70-14,-118 32,0 0,0 1,0-1,1 1,-1 0,0 0,8 2,-11-2,-1 0,0 1,0-1,0 1,0-1,0 1,0-1,0 1,0 0,0-1,0 1,0 0,0 0,0 0,0 0,-1 0,1 0,0 0,-1 0,1 0,-1 0,1 0,-1 0,0 0,1 0,-1 0,0 1,0-1,1 0,-1 0,0 0,0 1,-1-1,1 0,0 0,0 0,0 0,-1 1,1-1,-1 1,-6 15,0 0,0 0,-2-1,0 0,-1 0,-16 18,7-8,-64 97,-47 63,104-151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4:06.0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320 408,'940'-157,"-753"124,574-100,-220 64,-2 53,-421 26,178 39,66 6,330-4,41-39,-479-13,-228-1,-1 0,37-9,-35 6,52-4,342 9,-406 1,0 0,-1 1,1 1,-1 0,18 7,69 31,-76-30,66 29,-89-40,-1 0,1 1,-1-1,0 1,0-1,1 1,-1 0,0 0,0-1,0 1,0 0,0 0,0 0,2 2,-3-2,0-1,0 1,0-1,0 1,0-1,0 1,0-1,0 0,0 1,0-1,0 1,0-1,0 1,0-1,0 1,0-1,-1 1,1-1,0 0,0 1,-1-1,1 1,0-1,0 0,-1 1,1-1,-1 0,0 1,-3 2,-1 0,0 0,0 0,0-1,0 0,-11 3,-70 15,-137 16,145-26,-1864 194,1054-120,123-44,495-26,26-1,151-14,-75 2,145 1,-1 0,1 2,0 1,1 1,-25 9,-199 76,222-84,-1 2,25-9,-1 0,1 0,0 0,0 0,0 0,0 1,0-1,0 0,0 0,0 0,0 0,0 0,0 0,0 0,0 0,0 1,0-1,0 0,0 0,0 0,0 0,0 0,0 0,0 0,0 1,0-1,0 0,0 0,0 0,0 0,0 0,0 0,0 0,0 0,1 0,-1 1,0-1,0 0,0 0,0 0,0 0,0 0,0 0,0 0,0 0,1 0,-1 0,0 0,0 0,0 0,0 0,0 0,0 0,1 0,18 5,523 54,-431-50,1371 140,-1373-135,776 110,-535-72,76 14,118 82,-427-111,278 103,173 48,-527-182,16 4,-54-9,1 0,0 0,-1 0,0 1,1-1,-1 1,0 0,1 0,-1 0,0 0,3 3,-6-4,1 0,-1 0,1-1,-1 1,1 0,-1 0,1-1,-1 1,0 0,0 0,1 0,-1 0,0 0,0-1,0 1,0 0,0 0,0 0,0 0,0 0,0 0,0 0,-1 0,1 1,-17 20,4-13,-1 0,1-1,-1-1,-1 0,1-1,-1 0,0-1,-17 3,-44 11,-128 16,-82-12,196-17,-1242 66,-350 26,1586-90,-402 28,2-28,492-8,-1 0,1 0,0 0,0-1,0 1,0-1,0 0,0 0,-5-2,9 3,0 0,0 0,0 0,-1 0,1-1,0 1,0 0,0 0,0 0,0 0,0-1,0 1,0 0,0 0,0 0,0 0,0-1,-1 1,1 0,0 0,0 0,1-1,-1 1,0 0,0 0,0 0,0-1,0 1,0 0,0 0,0 0,0 0,0-1,0 1,0 0,1 0,-1 0,0 0,0 0,0 0,0-1,0 1,1 0,-1 0,0 0,0 0,0 0,0 0,1 0,-1 0,0 0,0 0,0 0,0 0,1 0,-1 0,0 0,0 0,0 0,1 0,-1 0,16-7,1 1,0 1,35-6,-31 7,437-55,16 36,-443 21,2489-14,-2651 16,-566-40,464 21,-333-27,-255-18,0 27,15 41,2403-114,-1522 104,430-43,-437 42,-18 3,70-17,-52 6,-33 8,0-1,44-18,-99 34,-1 0,-38 7,28-7,-1010 203,-11-46,-704 43,1755-208,-349 16,327-18,23 2,0 0,0 0,0 0,0 0,0 0,0 0,0 0,0 0,0 0,0 0,0 0,0 0,0 0,0 0,0 0,0 0,0-1,0 1,0 0,0 0,0 0,0 0,0 0,0 0,0 0,0 0,0 0,0 0,0 0,35-3,713-4,-447 9,2249-2,-2388-3,260-39,-74-17,364-51,-498 94,249 13,-219 6,176-19,-34 1,115 34,-120 20,-159-37,16 3,538 18,-714-23,-47 1,1 0,-1 1,22 5,-12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4:08.3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0 118,'3509'0,"-2894"-29,27-1,1086 33,-1038-4,-532-5,201-32,-227 23,-105 13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4:10.3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0,'341'88,"4"-15,416 33,-213-79,0-30,-150-1,-78-10,-28-1,949 14,-598 3,-359 13,-8 0,398-16,-308-27,-259 16,78-14,-90 11,-66 11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4:13.2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0 901,'181'0,"26"0,2291 0,-1719 29,-5 37,-397-32,1697 172,-1282-131,5-50,-342-25,-2 34,-283-19,201-9,-267-7,241-28,-316 25,38-7,-1-2,-1-4,0-2,95-43,181-77,16 4,-196 64,-61 24,-51 23,67-45,-111 66,1-1,-1 0,0 0,0 0,6-8,-10 12,-1-1,1 0,-1 0,1 1,-1-1,1 0,-1 0,1 1,-1-1,1 0,-1 0,0 0,0 0,0 0,1 1,-1-1,0 0,0 0,0 0,0 0,0 0,0 0,-1 0,1 0,0 1,0-1,-1 0,1 0,0 0,-1 0,1 1,-1-1,1 0,-1 0,0 1,1-1,-1 0,1 1,-1-1,0 1,0-1,1 1,-1-1,0 1,0 0,0-1,0 1,1 0,-1-1,-2 1,-24-9,-2 1,-43-6,45 9,-1424-240,1336 227,-1045-160,-9 34,179 84,1 58,-222 7,825-5,344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4:14.8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1,'418'181,"66"26,-40-56,-359-129,1-5,1-2,118 3,-39-16,0-7,277-45,-349 35,-16 3,126-36,-179 41,-20 7,0-2,1 1,-1 0,0-1,0 0,0 0,0-1,-1 1,1-1,-1 0,1-1,3-3,1-6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4:16.6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14:18.4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4259 532,'-431'28,"301"-23,-742 1,636-19,-398-72,36-70,454 106,2-6,-139-78,254 120,1 2,-1 1,-1 0,1 3,-2 0,1 2,-36-3,-205 7,131 4,112-2,14-1,0 0,0 0,1-1,-25-4,18-2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6:43.1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0 382,'1133'0,"-1107"-2,1 0,37-9,-36 5,53-4,-25 6,105-24,-55 8,-79 16,51-9,119-4,-125 17,-25 1,0-2,65-9,-8-9,187-9,-236 24,-1-2,1-3,77-22,-20 4,-90 23,0 2,45 0,-46 3,0-2,0 0,27-5,-38 3,-1-1,1 1,-1-1,9-6,-10 6,0-1,0 2,0-1,0 1,1 1,9-3,-1 2,0-1,0 0,-1-1,0-2,0 1,28-17,-21 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6:59.2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0 175,'1186'0,"-1160"1,0 2,36 7,-32-4,39 3,392-6,-237-5,1022 2,-1006-16,-23 1,-145 10,97-18,33-4,-117 23,138-12,-110-1,-59 7,99-3,27-1,-14 0,19-1,-1 0,247 14,-198 2,-227 0,0-1,0 1,1 0,-1 0,0 1,0 0,0 0,10 5,-15-7,0 1,1 0,-1-1,0 1,0 0,0 0,0 0,0 0,0 0,0 0,0 0,0 0,0 1,-1-1,1 0,0 0,-1 1,1-1,-1 0,0 1,1-1,-1 0,0 1,0-1,0 1,0-1,0 0,0 1,0-1,0 1,0-1,-1 0,1 1,-1-1,1 0,-1 1,1-1,-1 0,0 0,0 0,0 1,1-1,-1 0,0 0,0 0,-2 1,-3 4,0-1,-1 1,0-1,0 0,0-1,0 0,-1 0,1-1,-10 4,-79 20,89-25,-462 80,313-60,-113 12,-417-3,-355-33,945-3,-185-33,-32-4,198 38,-124-11,213 12,14 2,-1 0,1-1,-19-6,12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7:01.8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1 520,'75'-4,"122"-21,-89 9,300-54,-214 34,14 10,29-6,295-36,-453 61,158-2,-151 9,144-18,208-42,-361 56,-50 3,1 0,40-9,136-26,-93 20,40-7,-88 11,101-7,-157 18,58-11,-55 9,0 0,1 1,-1 0,0 0,1 1,-1 1,1 0,-1 0,21 4,-19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9:07:05.2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1 147,'750'0,"-632"-5,137-24,-103 9,28-2,269-19,541 42,-781-15,-13-1,806 14,-483 3,1128-2,-1621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4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6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9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4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F99AF-42D7-4A07-9943-918696688D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customXml" Target="../ink/ink27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customXml" Target="../ink/ink26.xml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customXml" Target="../ink/ink32.xml"/><Relationship Id="rId3" Type="http://schemas.openxmlformats.org/officeDocument/2006/relationships/image" Target="../media/image42.png"/><Relationship Id="rId7" Type="http://schemas.openxmlformats.org/officeDocument/2006/relationships/customXml" Target="../ink/ink29.xml"/><Relationship Id="rId12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customXml" Target="../ink/ink30.xml"/><Relationship Id="rId1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customXml" Target="../ink/ink43.xml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customXml" Target="../ink/ink42.xml"/><Relationship Id="rId4" Type="http://schemas.openxmlformats.org/officeDocument/2006/relationships/customXml" Target="../ink/ink39.xml"/><Relationship Id="rId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customXml" Target="../ink/ink46.xml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customXml" Target="../ink/ink4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23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customXml" Target="../ink/ink55.xml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5" Type="http://schemas.openxmlformats.org/officeDocument/2006/relationships/image" Target="../media/image73.png"/><Relationship Id="rId10" Type="http://schemas.openxmlformats.org/officeDocument/2006/relationships/customXml" Target="../ink/ink54.xml"/><Relationship Id="rId4" Type="http://schemas.openxmlformats.org/officeDocument/2006/relationships/customXml" Target="../ink/ink51.xml"/><Relationship Id="rId9" Type="http://schemas.openxmlformats.org/officeDocument/2006/relationships/image" Target="../media/image71.png"/><Relationship Id="rId14" Type="http://schemas.openxmlformats.org/officeDocument/2006/relationships/customXml" Target="../ink/ink5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1.png"/><Relationship Id="rId4" Type="http://schemas.openxmlformats.org/officeDocument/2006/relationships/customXml" Target="../ink/ink7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2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28.png"/><Relationship Id="rId4" Type="http://schemas.openxmlformats.org/officeDocument/2006/relationships/customXml" Target="../ink/ink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077" y="654265"/>
            <a:ext cx="11508826" cy="194704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4000" dirty="0"/>
              <a:t>Lesson 4.</a:t>
            </a:r>
            <a:br>
              <a:rPr lang="en-US" sz="4000" dirty="0"/>
            </a:br>
            <a:r>
              <a:rPr lang="en-US" sz="4000" dirty="0"/>
              <a:t>                          </a:t>
            </a:r>
            <a:r>
              <a:rPr lang="en-US" sz="6000" b="1" dirty="0"/>
              <a:t>Authentication</a:t>
            </a:r>
            <a:endParaRPr lang="en-US" sz="4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57" y="3028127"/>
            <a:ext cx="6312745" cy="341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32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Something you know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616" y="1450610"/>
            <a:ext cx="10978318" cy="498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“Passwords are one of the biggest practical problems facing security engineers today.”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626" y="1960383"/>
            <a:ext cx="484074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/>
              <a:t>Problems: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/>
              <a:t>Easy to share (intentionally or not)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/>
              <a:t>Easy to forget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/>
              <a:t>Often easy to guess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/>
              <a:t>Too many passwords to remember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986" y="4017363"/>
            <a:ext cx="5390924" cy="828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Password vulnerabilities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4650" y="4706911"/>
            <a:ext cx="10972800" cy="1913925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Access the password file</a:t>
            </a:r>
          </a:p>
          <a:p>
            <a:pPr lvl="1"/>
            <a:r>
              <a:rPr lang="en-US" sz="2400" dirty="0"/>
              <a:t> Brute force attacks</a:t>
            </a:r>
          </a:p>
          <a:p>
            <a:pPr lvl="1"/>
            <a:r>
              <a:rPr lang="en-US" sz="2400" dirty="0"/>
              <a:t> Directory attacks</a:t>
            </a:r>
          </a:p>
          <a:p>
            <a:pPr lvl="1"/>
            <a:r>
              <a:rPr lang="en-US" sz="2400" dirty="0"/>
              <a:t> Social engineering</a:t>
            </a:r>
            <a:endParaRPr lang="en-US" sz="12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115985" y="3717563"/>
            <a:ext cx="6115986" cy="173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Complex password policy</a:t>
            </a:r>
          </a:p>
          <a:p>
            <a:pPr lvl="1"/>
            <a:r>
              <a:rPr lang="en-US" sz="2400" dirty="0"/>
              <a:t>Forcing users to pick stronger passwords</a:t>
            </a:r>
          </a:p>
        </p:txBody>
      </p:sp>
    </p:spTree>
    <p:extLst>
      <p:ext uri="{BB962C8B-B14F-4D97-AF65-F5344CB8AC3E}">
        <p14:creationId xmlns:p14="http://schemas.microsoft.com/office/powerpoint/2010/main" val="138022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Strategies for strong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Proactive password checking</a:t>
            </a:r>
          </a:p>
          <a:p>
            <a:pPr lvl="1"/>
            <a:r>
              <a:rPr lang="en-US" dirty="0"/>
              <a:t>Users select a potential password which is tested</a:t>
            </a:r>
          </a:p>
          <a:p>
            <a:pPr lvl="1"/>
            <a:r>
              <a:rPr lang="en-US" dirty="0"/>
              <a:t>Weak passwords are not accepted</a:t>
            </a:r>
          </a:p>
          <a:p>
            <a:r>
              <a:rPr lang="en-US" dirty="0">
                <a:solidFill>
                  <a:srgbClr val="002060"/>
                </a:solidFill>
              </a:rPr>
              <a:t>Reactive password checking</a:t>
            </a:r>
          </a:p>
          <a:p>
            <a:pPr lvl="1"/>
            <a:r>
              <a:rPr lang="en-US" dirty="0" err="1"/>
              <a:t>SysAdmin</a:t>
            </a:r>
            <a:r>
              <a:rPr lang="en-US" dirty="0"/>
              <a:t> periodically runs password cracking tools to detect weak passwords that must be replaced</a:t>
            </a:r>
          </a:p>
          <a:p>
            <a:r>
              <a:rPr lang="en-US" dirty="0">
                <a:solidFill>
                  <a:srgbClr val="002060"/>
                </a:solidFill>
              </a:rPr>
              <a:t>Computer-generated passwords</a:t>
            </a:r>
          </a:p>
          <a:p>
            <a:pPr lvl="1"/>
            <a:r>
              <a:rPr lang="en-US" dirty="0"/>
              <a:t>Random passwords are strong but difficult to remember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C686F8-550D-36DF-0040-286A50781B74}"/>
                  </a:ext>
                </a:extLst>
              </p14:cNvPr>
              <p14:cNvContentPartPr/>
              <p14:nvPr/>
            </p14:nvContentPartPr>
            <p14:xfrm>
              <a:off x="2545838" y="819638"/>
              <a:ext cx="2120760" cy="8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C686F8-550D-36DF-0040-286A50781B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1838" y="711998"/>
                <a:ext cx="22284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C6C516-CF33-F7C5-9F14-A444732732FC}"/>
                  </a:ext>
                </a:extLst>
              </p14:cNvPr>
              <p14:cNvContentPartPr/>
              <p14:nvPr/>
            </p14:nvContentPartPr>
            <p14:xfrm>
              <a:off x="5829398" y="841598"/>
              <a:ext cx="3981600" cy="146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C6C516-CF33-F7C5-9F14-A444732732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5398" y="733958"/>
                <a:ext cx="4089240" cy="3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88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Something you are/do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(Inherence-based)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Biometric - </a:t>
            </a:r>
            <a:r>
              <a:rPr lang="en-US" altLang="en-US" b="1" dirty="0">
                <a:solidFill>
                  <a:schemeClr val="accent2"/>
                </a:solidFill>
              </a:rPr>
              <a:t>“You are your key”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Examples: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Fingerprint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Handwritten signature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Facial recognition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Speech recognition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Iris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Voice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…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78" y="1245219"/>
            <a:ext cx="2555902" cy="168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ngerprintscann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40" y="2257816"/>
            <a:ext cx="2586038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13" y="3080141"/>
            <a:ext cx="3276600" cy="22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02" y="4421578"/>
            <a:ext cx="5184176" cy="204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70FE7E-42CD-E477-914A-F2906D8852D0}"/>
                  </a:ext>
                </a:extLst>
              </p14:cNvPr>
              <p14:cNvContentPartPr/>
              <p14:nvPr/>
            </p14:nvContentPartPr>
            <p14:xfrm>
              <a:off x="2950838" y="592478"/>
              <a:ext cx="1131840" cy="42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70FE7E-42CD-E477-914A-F2906D8852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6838" y="484478"/>
                <a:ext cx="12394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A30607-C3D7-C696-44D2-0273BC36C28D}"/>
                  </a:ext>
                </a:extLst>
              </p14:cNvPr>
              <p14:cNvContentPartPr/>
              <p14:nvPr/>
            </p14:nvContentPartPr>
            <p14:xfrm>
              <a:off x="1725038" y="2565638"/>
              <a:ext cx="1350000" cy="146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A30607-C3D7-C696-44D2-0273BC36C2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1038" y="2457998"/>
                <a:ext cx="14576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2795AD-22FC-675D-16CE-4AA795EBE078}"/>
                  </a:ext>
                </a:extLst>
              </p14:cNvPr>
              <p14:cNvContentPartPr/>
              <p14:nvPr/>
            </p14:nvContentPartPr>
            <p14:xfrm>
              <a:off x="1948238" y="4363838"/>
              <a:ext cx="577440" cy="77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2795AD-22FC-675D-16CE-4AA795EBE0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4238" y="4256198"/>
                <a:ext cx="6850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BEE2D5B-8CCD-0852-999D-F70DC6E54D3A}"/>
                  </a:ext>
                </a:extLst>
              </p14:cNvPr>
              <p14:cNvContentPartPr/>
              <p14:nvPr/>
            </p14:nvContentPartPr>
            <p14:xfrm>
              <a:off x="1839158" y="2814038"/>
              <a:ext cx="2088360" cy="293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BEE2D5B-8CCD-0852-999D-F70DC6E54D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85518" y="2706398"/>
                <a:ext cx="2196000" cy="5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39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32" y="464950"/>
            <a:ext cx="9242105" cy="5989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61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Something you have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(Ownership-based)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1600203"/>
            <a:ext cx="7764905" cy="4525963"/>
          </a:xfrm>
        </p:spPr>
        <p:txBody>
          <a:bodyPr/>
          <a:lstStyle/>
          <a:p>
            <a:pPr marL="573088" lvl="2"/>
            <a:r>
              <a:rPr lang="en-US" altLang="en-US" b="1" dirty="0"/>
              <a:t>E-Token</a:t>
            </a:r>
            <a:r>
              <a:rPr lang="en-US" altLang="en-US" dirty="0"/>
              <a:t>: </a:t>
            </a:r>
            <a:r>
              <a:rPr lang="en-US" dirty="0"/>
              <a:t>store credentials such as passwords, digital signatures and certificates, and private keys</a:t>
            </a:r>
            <a:endParaRPr lang="en-US" altLang="en-US" dirty="0"/>
          </a:p>
          <a:p>
            <a:pPr marL="573088" lvl="2"/>
            <a:r>
              <a:rPr lang="en-US" altLang="en-US" b="1" dirty="0"/>
              <a:t>RFID</a:t>
            </a:r>
            <a:r>
              <a:rPr lang="en-US" altLang="en-US" dirty="0"/>
              <a:t>: </a:t>
            </a:r>
            <a:r>
              <a:rPr lang="en-US" dirty="0"/>
              <a:t>Integrated circuit(s) with an antenna that can respond to an </a:t>
            </a:r>
            <a:r>
              <a:rPr lang="en-US" dirty="0" err="1"/>
              <a:t>RF</a:t>
            </a:r>
            <a:r>
              <a:rPr lang="en-US" dirty="0"/>
              <a:t> signal with identity information</a:t>
            </a:r>
            <a:endParaRPr lang="en-US" altLang="en-US" dirty="0"/>
          </a:p>
          <a:p>
            <a:pPr marL="573088" lvl="2"/>
            <a:r>
              <a:rPr lang="en-US" altLang="en-US" b="1" dirty="0"/>
              <a:t>Smart card</a:t>
            </a:r>
          </a:p>
          <a:p>
            <a:pPr marL="573088" lvl="2"/>
            <a:r>
              <a:rPr lang="en-US" altLang="en-US" b="1" dirty="0"/>
              <a:t>Digital Certificates </a:t>
            </a:r>
            <a:r>
              <a:rPr lang="en-US" altLang="en-US" dirty="0"/>
              <a:t>(used by Websites to authenticate themselves to customers)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93" y="337279"/>
            <a:ext cx="2504086" cy="165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03" y="337279"/>
            <a:ext cx="1767590" cy="176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03" y="2258517"/>
            <a:ext cx="3581400" cy="26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F2B058-6B9A-BCD9-40DE-C93D55305E7A}"/>
                  </a:ext>
                </a:extLst>
              </p14:cNvPr>
              <p14:cNvContentPartPr/>
              <p14:nvPr/>
            </p14:nvContentPartPr>
            <p14:xfrm>
              <a:off x="3064958" y="393758"/>
              <a:ext cx="1964160" cy="262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F2B058-6B9A-BCD9-40DE-C93D55305E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1318" y="286118"/>
                <a:ext cx="20718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DBB659B-C133-0471-ACB6-C821B5109794}"/>
                  </a:ext>
                </a:extLst>
              </p14:cNvPr>
              <p14:cNvContentPartPr/>
              <p14:nvPr/>
            </p14:nvContentPartPr>
            <p14:xfrm>
              <a:off x="810278" y="1766078"/>
              <a:ext cx="77868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DBB659B-C133-0471-ACB6-C821B51097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6638" y="1658438"/>
                <a:ext cx="886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588D4C-BD76-3C26-73BF-AEB837B8F1DD}"/>
                  </a:ext>
                </a:extLst>
              </p14:cNvPr>
              <p14:cNvContentPartPr/>
              <p14:nvPr/>
            </p14:nvContentPartPr>
            <p14:xfrm>
              <a:off x="717038" y="2617838"/>
              <a:ext cx="497520" cy="32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588D4C-BD76-3C26-73BF-AEB837B8F1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398" y="2510198"/>
                <a:ext cx="6051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6445BB-B3F1-592C-4FA8-E98276920F1F}"/>
                  </a:ext>
                </a:extLst>
              </p14:cNvPr>
              <p14:cNvContentPartPr/>
              <p14:nvPr/>
            </p14:nvContentPartPr>
            <p14:xfrm>
              <a:off x="726038" y="3366638"/>
              <a:ext cx="1539360" cy="32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6445BB-B3F1-592C-4FA8-E98276920F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2038" y="3258638"/>
                <a:ext cx="16470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EF5B04F-33C8-4179-44DC-C74F1A4B8212}"/>
                  </a:ext>
                </a:extLst>
              </p14:cNvPr>
              <p14:cNvContentPartPr/>
              <p14:nvPr/>
            </p14:nvContentPartPr>
            <p14:xfrm>
              <a:off x="695798" y="3937958"/>
              <a:ext cx="2444760" cy="137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EF5B04F-33C8-4179-44DC-C74F1A4B82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2158" y="3829958"/>
                <a:ext cx="2552400" cy="3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59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One Time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password that change frequently</a:t>
            </a:r>
          </a:p>
          <a:p>
            <a:r>
              <a:rPr lang="en-US" dirty="0"/>
              <a:t>Systems using </a:t>
            </a:r>
            <a:r>
              <a:rPr lang="en-US" dirty="0" err="1"/>
              <a:t>OTPs</a:t>
            </a:r>
            <a:r>
              <a:rPr lang="en-US" dirty="0"/>
              <a:t> generate a unique password on demand that is not reusable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666F9A-6810-3EE1-1398-0A17F718DE2A}"/>
                  </a:ext>
                </a:extLst>
              </p14:cNvPr>
              <p14:cNvContentPartPr/>
              <p14:nvPr/>
            </p14:nvContentPartPr>
            <p14:xfrm>
              <a:off x="3719798" y="841598"/>
              <a:ext cx="4518000" cy="26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666F9A-6810-3EE1-1398-0A17F718D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6158" y="733958"/>
                <a:ext cx="46256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6DC5FC-96D1-D14F-FD5E-29E9EFFFC792}"/>
                  </a:ext>
                </a:extLst>
              </p14:cNvPr>
              <p14:cNvContentPartPr/>
              <p14:nvPr/>
            </p14:nvContentPartPr>
            <p14:xfrm>
              <a:off x="3428918" y="2367998"/>
              <a:ext cx="2455200" cy="26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6DC5FC-96D1-D14F-FD5E-29E9EFFFC7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4918" y="2259998"/>
                <a:ext cx="2562840" cy="4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22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Time-synchronized </a:t>
            </a:r>
            <a:r>
              <a:rPr lang="en-US" dirty="0" err="1"/>
              <a:t>OTP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/>
          <a:stretch/>
        </p:blipFill>
        <p:spPr bwMode="auto">
          <a:xfrm>
            <a:off x="2143124" y="1178918"/>
            <a:ext cx="8643695" cy="520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729FBC-EC37-A69F-98C6-AD7870C2F813}"/>
                  </a:ext>
                </a:extLst>
              </p14:cNvPr>
              <p14:cNvContentPartPr/>
              <p14:nvPr/>
            </p14:nvContentPartPr>
            <p14:xfrm>
              <a:off x="3438998" y="830438"/>
              <a:ext cx="5165280" cy="158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729FBC-EC37-A69F-98C6-AD7870C2F8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5358" y="722798"/>
                <a:ext cx="5272920" cy="3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18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Challenge-based </a:t>
            </a:r>
            <a:r>
              <a:rPr lang="en-US" dirty="0" err="1">
                <a:solidFill>
                  <a:srgbClr val="002060"/>
                </a:solidFill>
              </a:rPr>
              <a:t>OTP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Authentication server </a:t>
            </a:r>
            <a:r>
              <a:rPr lang="en-US" dirty="0"/>
              <a:t>displays </a:t>
            </a:r>
            <a:r>
              <a:rPr lang="en-US" dirty="0">
                <a:solidFill>
                  <a:srgbClr val="FF0000"/>
                </a:solidFill>
              </a:rPr>
              <a:t>a challenge </a:t>
            </a:r>
            <a:r>
              <a:rPr lang="en-US" dirty="0"/>
              <a:t>(a random number) to the user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User</a:t>
            </a:r>
            <a:r>
              <a:rPr lang="en-US" dirty="0"/>
              <a:t> then enters the challenge number into the token (executes a special algorithm to generate a password)</a:t>
            </a:r>
          </a:p>
          <a:p>
            <a:pPr>
              <a:spcAft>
                <a:spcPts val="1200"/>
              </a:spcAft>
            </a:pPr>
            <a:r>
              <a:rPr lang="en-US" dirty="0"/>
              <a:t>Because the authentication server has the same algorithm, it can also generate the password and compare it against that entered by the user.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2EB701-F276-35C0-81A8-6A55572A8522}"/>
                  </a:ext>
                </a:extLst>
              </p14:cNvPr>
              <p14:cNvContentPartPr/>
              <p14:nvPr/>
            </p14:nvContentPartPr>
            <p14:xfrm>
              <a:off x="8655398" y="87255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2EB701-F276-35C0-81A8-6A55572A85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1758" y="764918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216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Single Sign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Multiple applications</a:t>
            </a:r>
            <a:r>
              <a:rPr lang="en-US" dirty="0"/>
              <a:t>, each requires login</a:t>
            </a:r>
          </a:p>
          <a:p>
            <a:pPr>
              <a:spcAft>
                <a:spcPts val="1200"/>
              </a:spcAft>
            </a:pPr>
            <a:r>
              <a:rPr lang="en-US" dirty="0"/>
              <a:t>Provide users with the ability to login only once for usability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2060"/>
                </a:solidFill>
              </a:rPr>
              <a:t>Automatically </a:t>
            </a:r>
            <a:r>
              <a:rPr lang="en-US" dirty="0"/>
              <a:t>propagate login to all applications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7C54C7-7E5F-CBE3-DA17-2F1C93666A85}"/>
                  </a:ext>
                </a:extLst>
              </p14:cNvPr>
              <p14:cNvContentPartPr/>
              <p14:nvPr/>
            </p14:nvContentPartPr>
            <p14:xfrm>
              <a:off x="1142558" y="3324878"/>
              <a:ext cx="7561440" cy="47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7C54C7-7E5F-CBE3-DA17-2F1C93666A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8918" y="3216878"/>
                <a:ext cx="7669080" cy="69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714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Single Sign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Advantages</a:t>
            </a:r>
          </a:p>
          <a:p>
            <a:pPr lvl="1"/>
            <a:r>
              <a:rPr lang="en-US" dirty="0"/>
              <a:t>Unified mechanism</a:t>
            </a:r>
          </a:p>
          <a:p>
            <a:pPr lvl="1"/>
            <a:r>
              <a:rPr lang="en-US" dirty="0"/>
              <a:t>One login/password to remember</a:t>
            </a:r>
          </a:p>
          <a:p>
            <a:pPr lvl="1"/>
            <a:r>
              <a:rPr lang="en-US" dirty="0"/>
              <a:t>New applications reuse code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Disadvantages</a:t>
            </a:r>
          </a:p>
          <a:p>
            <a:pPr lvl="1"/>
            <a:r>
              <a:rPr lang="en-US" dirty="0"/>
              <a:t>Can weaken security</a:t>
            </a:r>
          </a:p>
        </p:txBody>
      </p:sp>
    </p:spTree>
    <p:extLst>
      <p:ext uri="{BB962C8B-B14F-4D97-AF65-F5344CB8AC3E}">
        <p14:creationId xmlns:p14="http://schemas.microsoft.com/office/powerpoint/2010/main" val="201746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462" y="1755228"/>
            <a:ext cx="10641724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Authentication factors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 Time Password (</a:t>
            </a:r>
            <a:r>
              <a:rPr lang="en-US" dirty="0" err="1"/>
              <a:t>OTP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Single-Sign-On (</a:t>
            </a:r>
            <a:r>
              <a:rPr lang="en-US" dirty="0" err="1"/>
              <a:t>SSO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Labs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78298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Implementing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Local authentication</a:t>
            </a:r>
          </a:p>
          <a:p>
            <a:pPr>
              <a:spcAft>
                <a:spcPts val="1200"/>
              </a:spcAft>
            </a:pPr>
            <a:r>
              <a:rPr lang="en-US" dirty="0"/>
              <a:t>Network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51467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Radius</a:t>
            </a:r>
          </a:p>
          <a:p>
            <a:r>
              <a:rPr lang="en-US" dirty="0"/>
              <a:t>Kerberos</a:t>
            </a:r>
          </a:p>
          <a:p>
            <a:r>
              <a:rPr lang="en-US" dirty="0" err="1"/>
              <a:t>TACACS</a:t>
            </a:r>
            <a:r>
              <a:rPr lang="en-US" dirty="0"/>
              <a:t>+</a:t>
            </a:r>
          </a:p>
          <a:p>
            <a:r>
              <a:rPr lang="en-US" dirty="0" err="1"/>
              <a:t>LDAP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CF7D63-FD32-6F93-33BF-B16AEC260C04}"/>
                  </a:ext>
                </a:extLst>
              </p14:cNvPr>
              <p14:cNvContentPartPr/>
              <p14:nvPr/>
            </p14:nvContentPartPr>
            <p14:xfrm>
              <a:off x="3655718" y="748358"/>
              <a:ext cx="4955760" cy="34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CF7D63-FD32-6F93-33BF-B16AEC260C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2078" y="640358"/>
                <a:ext cx="506340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6E8AB5-A986-A22A-2D70-60024168D8A2}"/>
                  </a:ext>
                </a:extLst>
              </p14:cNvPr>
              <p14:cNvContentPartPr/>
              <p14:nvPr/>
            </p14:nvContentPartPr>
            <p14:xfrm>
              <a:off x="1069838" y="1911878"/>
              <a:ext cx="1055160" cy="73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6E8AB5-A986-A22A-2D70-60024168D8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6198" y="1804238"/>
                <a:ext cx="11628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666C39-CB37-3E4C-5288-C87F915F066C}"/>
                  </a:ext>
                </a:extLst>
              </p14:cNvPr>
              <p14:cNvContentPartPr/>
              <p14:nvPr/>
            </p14:nvContentPartPr>
            <p14:xfrm>
              <a:off x="1028078" y="2431718"/>
              <a:ext cx="1580400" cy="88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666C39-CB37-3E4C-5288-C87F915F06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438" y="2323718"/>
                <a:ext cx="16880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4C8555-CA0D-8796-3498-DA2A792DC68B}"/>
                  </a:ext>
                </a:extLst>
              </p14:cNvPr>
              <p14:cNvContentPartPr/>
              <p14:nvPr/>
            </p14:nvContentPartPr>
            <p14:xfrm>
              <a:off x="1039958" y="3158918"/>
              <a:ext cx="1578600" cy="7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4C8555-CA0D-8796-3498-DA2A792DC6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6318" y="3050918"/>
                <a:ext cx="16862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7B0AA3D-4BCC-7D2C-14CB-0FC0F25926C5}"/>
                  </a:ext>
                </a:extLst>
              </p14:cNvPr>
              <p14:cNvContentPartPr/>
              <p14:nvPr/>
            </p14:nvContentPartPr>
            <p14:xfrm>
              <a:off x="966518" y="2992238"/>
              <a:ext cx="1195200" cy="64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7B0AA3D-4BCC-7D2C-14CB-0FC0F25926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2518" y="2884598"/>
                <a:ext cx="13028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99E17F-A825-4AD2-2D99-999C43109E96}"/>
                  </a:ext>
                </a:extLst>
              </p14:cNvPr>
              <p14:cNvContentPartPr/>
              <p14:nvPr/>
            </p14:nvContentPartPr>
            <p14:xfrm>
              <a:off x="747278" y="3636278"/>
              <a:ext cx="1164960" cy="27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99E17F-A825-4AD2-2D99-999C43109E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3638" y="3528638"/>
                <a:ext cx="127260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410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Wired and Wireless LANs</a:t>
            </a:r>
          </a:p>
          <a:p>
            <a:r>
              <a:rPr lang="en-US" dirty="0"/>
              <a:t>Radius clients: server, switch, AP</a:t>
            </a:r>
          </a:p>
          <a:p>
            <a:r>
              <a:rPr lang="en-US" dirty="0"/>
              <a:t>Radius server authenticates and authorized the radius client requests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28AF5B-6742-EA82-DDA0-F6C6C8C51E8E}"/>
                  </a:ext>
                </a:extLst>
              </p14:cNvPr>
              <p14:cNvContentPartPr/>
              <p14:nvPr/>
            </p14:nvContentPartPr>
            <p14:xfrm>
              <a:off x="2322638" y="2441078"/>
              <a:ext cx="4348800" cy="10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28AF5B-6742-EA82-DDA0-F6C6C8C51E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638" y="2333078"/>
                <a:ext cx="4456440" cy="3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224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/>
          <a:stretch/>
        </p:blipFill>
        <p:spPr bwMode="auto">
          <a:xfrm>
            <a:off x="1693889" y="327833"/>
            <a:ext cx="8588817" cy="578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8E21E9-DA45-2D98-64C3-B25D615B3765}"/>
                  </a:ext>
                </a:extLst>
              </p14:cNvPr>
              <p14:cNvContentPartPr/>
              <p14:nvPr/>
            </p14:nvContentPartPr>
            <p14:xfrm>
              <a:off x="8323118" y="3511718"/>
              <a:ext cx="149544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8E21E9-DA45-2D98-64C3-B25D615B37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9478" y="3404078"/>
                <a:ext cx="1603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27DC4B-8D07-F3BD-7BB6-A75EDCCAA8A1}"/>
                  </a:ext>
                </a:extLst>
              </p14:cNvPr>
              <p14:cNvContentPartPr/>
              <p14:nvPr/>
            </p14:nvContentPartPr>
            <p14:xfrm>
              <a:off x="5933078" y="2847158"/>
              <a:ext cx="1609200" cy="189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27DC4B-8D07-F3BD-7BB6-A75EDCCAA8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9078" y="2739158"/>
                <a:ext cx="1716840" cy="4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34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Lab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629" y="1390341"/>
            <a:ext cx="10972800" cy="4525963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Password policies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Create an account and test some functionalities: </a:t>
            </a:r>
          </a:p>
          <a:p>
            <a:pPr lvl="1"/>
            <a:r>
              <a:rPr lang="en-US" dirty="0"/>
              <a:t>Minimum the password length</a:t>
            </a:r>
          </a:p>
          <a:p>
            <a:pPr lvl="1"/>
            <a:r>
              <a:rPr lang="en-US" dirty="0"/>
              <a:t>Strong password</a:t>
            </a:r>
          </a:p>
          <a:p>
            <a:pPr lvl="1"/>
            <a:r>
              <a:rPr lang="en-US" dirty="0"/>
              <a:t>Account lockout threshold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WiFi</a:t>
            </a:r>
            <a:r>
              <a:rPr lang="en-US" b="1" dirty="0"/>
              <a:t> User authentication 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  <a:p>
            <a:pPr lvl="1"/>
            <a:r>
              <a:rPr lang="en-US" dirty="0" err="1"/>
              <a:t>WPA2</a:t>
            </a:r>
            <a:endParaRPr lang="en-US" dirty="0"/>
          </a:p>
          <a:p>
            <a:pPr lvl="1"/>
            <a:r>
              <a:rPr lang="en-US" dirty="0"/>
              <a:t>RADIUS server</a:t>
            </a:r>
          </a:p>
        </p:txBody>
      </p:sp>
    </p:spTree>
    <p:extLst>
      <p:ext uri="{BB962C8B-B14F-4D97-AF65-F5344CB8AC3E}">
        <p14:creationId xmlns:p14="http://schemas.microsoft.com/office/powerpoint/2010/main" val="948596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Lab. Password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Ubuntu</a:t>
            </a:r>
          </a:p>
          <a:p>
            <a:pPr fontAlgn="base"/>
            <a:r>
              <a:rPr lang="en-US" dirty="0"/>
              <a:t>A strong password should contain:</a:t>
            </a:r>
          </a:p>
          <a:p>
            <a:pPr lvl="1" fontAlgn="base"/>
            <a:r>
              <a:rPr lang="en-US" dirty="0"/>
              <a:t>Upper case letters</a:t>
            </a:r>
          </a:p>
          <a:p>
            <a:pPr lvl="1" fontAlgn="base"/>
            <a:r>
              <a:rPr lang="en-US" dirty="0"/>
              <a:t>Lower case letters</a:t>
            </a:r>
          </a:p>
          <a:p>
            <a:pPr lvl="1" fontAlgn="base"/>
            <a:r>
              <a:rPr lang="en-US" dirty="0"/>
              <a:t>Digits</a:t>
            </a:r>
          </a:p>
          <a:p>
            <a:pPr lvl="1" fontAlgn="base"/>
            <a:r>
              <a:rPr lang="en-US" dirty="0"/>
              <a:t>Symbols</a:t>
            </a:r>
          </a:p>
          <a:p>
            <a:pPr fontAlgn="base"/>
            <a:r>
              <a:rPr lang="en-US" dirty="0"/>
              <a:t>we will use the </a:t>
            </a:r>
            <a:r>
              <a:rPr lang="en-US" dirty="0" err="1"/>
              <a:t>pwquality</a:t>
            </a:r>
            <a:r>
              <a:rPr lang="en-US" dirty="0"/>
              <a:t> module of PAM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8466" y="5656457"/>
            <a:ext cx="7510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$ </a:t>
            </a:r>
            <a:r>
              <a:rPr lang="en-US" sz="2800" dirty="0" err="1">
                <a:solidFill>
                  <a:srgbClr val="7030A0"/>
                </a:solidFill>
              </a:rPr>
              <a:t>sudo</a:t>
            </a:r>
            <a:r>
              <a:rPr lang="en-US" sz="2800" dirty="0">
                <a:solidFill>
                  <a:srgbClr val="7030A0"/>
                </a:solidFill>
              </a:rPr>
              <a:t> apt install </a:t>
            </a:r>
            <a:r>
              <a:rPr lang="en-US" sz="2800" dirty="0" err="1">
                <a:solidFill>
                  <a:srgbClr val="7030A0"/>
                </a:solidFill>
              </a:rPr>
              <a:t>libpam-pwquality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51E9BF-963B-93AC-2897-C4D0E3E33E9E}"/>
                  </a:ext>
                </a:extLst>
              </p14:cNvPr>
              <p14:cNvContentPartPr/>
              <p14:nvPr/>
            </p14:nvContentPartPr>
            <p14:xfrm>
              <a:off x="1683278" y="336663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51E9BF-963B-93AC-2897-C4D0E3E33E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9278" y="3258638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31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734" y="273506"/>
            <a:ext cx="11520651" cy="4525963"/>
          </a:xfrm>
        </p:spPr>
        <p:txBody>
          <a:bodyPr>
            <a:normAutofit/>
          </a:bodyPr>
          <a:lstStyle/>
          <a:p>
            <a:r>
              <a:rPr lang="en-US" sz="2400" dirty="0"/>
              <a:t>Now first copy “/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pam.d</a:t>
            </a:r>
            <a:r>
              <a:rPr lang="en-US" sz="2400" dirty="0"/>
              <a:t>/common-password” file before  configuring any changes.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88" y="756386"/>
            <a:ext cx="10555014" cy="37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5503" y="1284965"/>
            <a:ext cx="9419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$</a:t>
            </a:r>
            <a:r>
              <a:rPr lang="en-US" sz="2400" b="1" dirty="0" err="1">
                <a:solidFill>
                  <a:srgbClr val="7030A0"/>
                </a:solidFill>
              </a:rPr>
              <a:t>sudo</a:t>
            </a:r>
            <a:r>
              <a:rPr lang="en-US" sz="2400" b="1" dirty="0">
                <a:solidFill>
                  <a:srgbClr val="7030A0"/>
                </a:solidFill>
              </a:rPr>
              <a:t> vi /</a:t>
            </a:r>
            <a:r>
              <a:rPr lang="en-US" sz="2400" b="1" dirty="0" err="1">
                <a:solidFill>
                  <a:srgbClr val="7030A0"/>
                </a:solidFill>
              </a:rPr>
              <a:t>etc</a:t>
            </a:r>
            <a:r>
              <a:rPr lang="en-US" sz="2400" b="1" dirty="0">
                <a:solidFill>
                  <a:srgbClr val="7030A0"/>
                </a:solidFill>
              </a:rPr>
              <a:t>/</a:t>
            </a:r>
            <a:r>
              <a:rPr lang="en-US" sz="2400" b="1" dirty="0" err="1">
                <a:solidFill>
                  <a:srgbClr val="7030A0"/>
                </a:solidFill>
              </a:rPr>
              <a:t>pam.d</a:t>
            </a:r>
            <a:r>
              <a:rPr lang="en-US" sz="2400" b="1" dirty="0">
                <a:solidFill>
                  <a:srgbClr val="7030A0"/>
                </a:solidFill>
              </a:rPr>
              <a:t>/common-password</a:t>
            </a:r>
          </a:p>
          <a:p>
            <a:r>
              <a:rPr lang="en-US" sz="2400" dirty="0"/>
              <a:t>($</a:t>
            </a:r>
            <a:r>
              <a:rPr lang="en-US" sz="2400" dirty="0" err="1"/>
              <a:t>sudo</a:t>
            </a:r>
            <a:r>
              <a:rPr lang="en-US" sz="2400" dirty="0"/>
              <a:t>  vi /</a:t>
            </a:r>
            <a:r>
              <a:rPr lang="en-US" sz="2400" dirty="0" err="1"/>
              <a:t>etc</a:t>
            </a:r>
            <a:r>
              <a:rPr lang="en-US" sz="2400" dirty="0"/>
              <a:t>/security/</a:t>
            </a:r>
            <a:r>
              <a:rPr lang="en-US" sz="2400" dirty="0" err="1"/>
              <a:t>pwquality.conf</a:t>
            </a:r>
            <a:r>
              <a:rPr lang="en-US" sz="2400" dirty="0"/>
              <a:t>)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$</a:t>
            </a:r>
            <a:r>
              <a:rPr lang="en-US" sz="2400" b="1" dirty="0" err="1">
                <a:solidFill>
                  <a:srgbClr val="7030A0"/>
                </a:solidFill>
              </a:rPr>
              <a:t>sudo</a:t>
            </a:r>
            <a:r>
              <a:rPr lang="en-US" sz="2400" b="1" dirty="0">
                <a:solidFill>
                  <a:srgbClr val="7030A0"/>
                </a:solidFill>
              </a:rPr>
              <a:t>  vi  /</a:t>
            </a:r>
            <a:r>
              <a:rPr lang="en-US" sz="2400" b="1" dirty="0" err="1">
                <a:solidFill>
                  <a:srgbClr val="7030A0"/>
                </a:solidFill>
              </a:rPr>
              <a:t>etc</a:t>
            </a:r>
            <a:r>
              <a:rPr lang="en-US" sz="2400" b="1" dirty="0">
                <a:solidFill>
                  <a:srgbClr val="7030A0"/>
                </a:solidFill>
              </a:rPr>
              <a:t>/</a:t>
            </a:r>
            <a:r>
              <a:rPr lang="en-US" sz="2400" b="1" dirty="0" err="1">
                <a:solidFill>
                  <a:srgbClr val="7030A0"/>
                </a:solidFill>
              </a:rPr>
              <a:t>login.defs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4554" y="2557042"/>
            <a:ext cx="11486499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password   requisite </a:t>
            </a:r>
            <a:r>
              <a:rPr lang="en-US" sz="2400" dirty="0" err="1"/>
              <a:t>pam_pwquality.so</a:t>
            </a:r>
            <a:r>
              <a:rPr lang="en-US" sz="2400" dirty="0">
                <a:solidFill>
                  <a:srgbClr val="7030A0"/>
                </a:solidFill>
              </a:rPr>
              <a:t> retry=4</a:t>
            </a:r>
            <a:r>
              <a:rPr lang="en-US" sz="2400" dirty="0"/>
              <a:t>  </a:t>
            </a:r>
            <a:r>
              <a:rPr lang="en-US" sz="2400" dirty="0" err="1">
                <a:solidFill>
                  <a:srgbClr val="7030A0"/>
                </a:solidFill>
              </a:rPr>
              <a:t>minlen</a:t>
            </a:r>
            <a:r>
              <a:rPr lang="en-US" sz="2400" dirty="0">
                <a:solidFill>
                  <a:srgbClr val="7030A0"/>
                </a:solidFill>
              </a:rPr>
              <a:t>=9</a:t>
            </a:r>
            <a:r>
              <a:rPr lang="en-US" sz="2400" dirty="0"/>
              <a:t>  </a:t>
            </a:r>
            <a:r>
              <a:rPr lang="en-US" sz="2400" dirty="0" err="1"/>
              <a:t>difok</a:t>
            </a:r>
            <a:r>
              <a:rPr lang="en-US" sz="2400" dirty="0"/>
              <a:t>=4   </a:t>
            </a:r>
            <a:r>
              <a:rPr lang="en-US" sz="2400" dirty="0" err="1">
                <a:solidFill>
                  <a:srgbClr val="FF0000"/>
                </a:solidFill>
              </a:rPr>
              <a:t>lcredit</a:t>
            </a:r>
            <a:r>
              <a:rPr lang="en-US" sz="2400" dirty="0">
                <a:solidFill>
                  <a:srgbClr val="FF0000"/>
                </a:solidFill>
              </a:rPr>
              <a:t>=-2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ucredit</a:t>
            </a:r>
            <a:r>
              <a:rPr lang="en-US" sz="2400" dirty="0">
                <a:solidFill>
                  <a:srgbClr val="FF0000"/>
                </a:solidFill>
              </a:rPr>
              <a:t>=2</a:t>
            </a:r>
          </a:p>
          <a:p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 err="1">
                <a:solidFill>
                  <a:srgbClr val="FF0000"/>
                </a:solidFill>
              </a:rPr>
              <a:t>dcredit</a:t>
            </a:r>
            <a:r>
              <a:rPr lang="en-US" sz="2400" dirty="0">
                <a:solidFill>
                  <a:srgbClr val="FF0000"/>
                </a:solidFill>
              </a:rPr>
              <a:t>=-1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FF0000"/>
                </a:solidFill>
              </a:rPr>
              <a:t>ocredit</a:t>
            </a:r>
            <a:r>
              <a:rPr lang="en-US" sz="2400" dirty="0">
                <a:solidFill>
                  <a:srgbClr val="FF0000"/>
                </a:solidFill>
              </a:rPr>
              <a:t>=-1</a:t>
            </a:r>
            <a:r>
              <a:rPr lang="en-US" sz="2400" dirty="0"/>
              <a:t> </a:t>
            </a:r>
            <a:r>
              <a:rPr lang="en-US" sz="2400" dirty="0" err="1"/>
              <a:t>reject_username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enforce_for_root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554" y="3756003"/>
            <a:ext cx="111094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000" b="1" dirty="0"/>
              <a:t>retry</a:t>
            </a:r>
            <a:r>
              <a:rPr lang="en-US" sz="2000" dirty="0"/>
              <a:t>: No. of consecutive times a user can enter an incorrect password.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minlen</a:t>
            </a:r>
            <a:r>
              <a:rPr lang="en-US" sz="2000" b="1" dirty="0"/>
              <a:t>:</a:t>
            </a:r>
            <a:r>
              <a:rPr lang="en-US" sz="2000" dirty="0"/>
              <a:t> Minimum length of password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difok</a:t>
            </a:r>
            <a:r>
              <a:rPr lang="en-US" sz="2000" b="1" dirty="0"/>
              <a:t>:</a:t>
            </a:r>
            <a:r>
              <a:rPr lang="en-US" sz="2000" dirty="0"/>
              <a:t> No. of character that can be similar to the old password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lcredit</a:t>
            </a:r>
            <a:r>
              <a:rPr lang="en-US" sz="2000" b="1" dirty="0"/>
              <a:t>:</a:t>
            </a:r>
            <a:r>
              <a:rPr lang="en-US" sz="2000" dirty="0"/>
              <a:t> Min No. of lowercase letters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ucredit</a:t>
            </a:r>
            <a:r>
              <a:rPr lang="en-US" sz="2000" b="1" dirty="0"/>
              <a:t>:</a:t>
            </a:r>
            <a:r>
              <a:rPr lang="en-US" sz="2000" dirty="0"/>
              <a:t> Min No. of uppercase letters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dcredit</a:t>
            </a:r>
            <a:r>
              <a:rPr lang="en-US" sz="2000" b="1" dirty="0"/>
              <a:t>:</a:t>
            </a:r>
            <a:r>
              <a:rPr lang="en-US" sz="2000" dirty="0"/>
              <a:t> Min No. of digits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ocredit</a:t>
            </a:r>
            <a:r>
              <a:rPr lang="en-US" sz="2000" b="1" dirty="0"/>
              <a:t>:</a:t>
            </a:r>
            <a:r>
              <a:rPr lang="en-US" sz="2000" dirty="0"/>
              <a:t> Min No. of symbols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reject_username</a:t>
            </a:r>
            <a:r>
              <a:rPr lang="en-US" sz="2000" b="1" dirty="0"/>
              <a:t>:</a:t>
            </a:r>
            <a:r>
              <a:rPr lang="en-US" sz="2000" dirty="0"/>
              <a:t> Rejects the password containing the user name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enforce_for_root</a:t>
            </a:r>
            <a:r>
              <a:rPr lang="en-US" sz="2000" b="1" dirty="0"/>
              <a:t>:</a:t>
            </a:r>
            <a:r>
              <a:rPr lang="en-US" sz="2000" dirty="0"/>
              <a:t> Also enforce the policy for the root user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96303" y="1545021"/>
            <a:ext cx="481500" cy="94027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reboot</a:t>
            </a:r>
          </a:p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useradd</a:t>
            </a:r>
            <a:r>
              <a:rPr lang="en-US" dirty="0"/>
              <a:t> </a:t>
            </a:r>
            <a:r>
              <a:rPr lang="en-US" dirty="0" err="1"/>
              <a:t>namlh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dirty="0" err="1"/>
              <a:t>namlh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5DCF9A-BD09-F3CC-1698-3241399B617F}"/>
                  </a:ext>
                </a:extLst>
              </p14:cNvPr>
              <p14:cNvContentPartPr/>
              <p14:nvPr/>
            </p14:nvContentPartPr>
            <p14:xfrm>
              <a:off x="780038" y="2462678"/>
              <a:ext cx="4034160" cy="3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5DCF9A-BD09-F3CC-1698-3241399B61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038" y="2355038"/>
                <a:ext cx="414180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8B6E39-5BA3-C7D3-91FC-006BC1C56BA7}"/>
                  </a:ext>
                </a:extLst>
              </p14:cNvPr>
              <p14:cNvContentPartPr/>
              <p14:nvPr/>
            </p14:nvContentPartPr>
            <p14:xfrm>
              <a:off x="1162358" y="2897198"/>
              <a:ext cx="3420720" cy="36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8B6E39-5BA3-C7D3-91FC-006BC1C56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8358" y="2789198"/>
                <a:ext cx="3528360" cy="5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934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60984"/>
              </p:ext>
            </p:extLst>
          </p:nvPr>
        </p:nvGraphicFramePr>
        <p:xfrm>
          <a:off x="382160" y="1738859"/>
          <a:ext cx="10979051" cy="455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54256" imgH="3178198" progId="Visio.Drawing.11">
                  <p:embed/>
                </p:oleObj>
              </mc:Choice>
              <mc:Fallback>
                <p:oleObj name="Visio" r:id="rId2" imgW="7654256" imgH="31781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60" y="1738859"/>
                        <a:ext cx="10979051" cy="4557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65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055430"/>
          </a:xfrm>
        </p:spPr>
        <p:txBody>
          <a:bodyPr>
            <a:normAutofit/>
          </a:bodyPr>
          <a:lstStyle/>
          <a:p>
            <a:r>
              <a:rPr lang="en-US" dirty="0"/>
              <a:t>Authentication is about </a:t>
            </a:r>
            <a:r>
              <a:rPr lang="en-US" dirty="0">
                <a:solidFill>
                  <a:srgbClr val="FF0000"/>
                </a:solidFill>
              </a:rPr>
              <a:t>validating your credentials</a:t>
            </a:r>
            <a:r>
              <a:rPr lang="en-US" dirty="0"/>
              <a:t> such as Username/User ID and password to </a:t>
            </a:r>
            <a:r>
              <a:rPr lang="en-US" dirty="0">
                <a:solidFill>
                  <a:srgbClr val="FF0000"/>
                </a:solidFill>
              </a:rPr>
              <a:t>verify your identity</a:t>
            </a:r>
          </a:p>
          <a:p>
            <a:r>
              <a:rPr lang="en-US" dirty="0"/>
              <a:t>Multiple factors: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Something you know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Something you have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Something you are</a:t>
            </a:r>
          </a:p>
          <a:p>
            <a:r>
              <a:rPr lang="en-US" dirty="0"/>
              <a:t>Implementing authentication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Local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network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55A069-FB2A-1729-3E22-4D170E5C00B2}"/>
                  </a:ext>
                </a:extLst>
              </p14:cNvPr>
              <p14:cNvContentPartPr/>
              <p14:nvPr/>
            </p14:nvContentPartPr>
            <p14:xfrm>
              <a:off x="1017278" y="2825198"/>
              <a:ext cx="3345840" cy="84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55A069-FB2A-1729-3E22-4D170E5C00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3638" y="2717198"/>
                <a:ext cx="3453480" cy="10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03F18B-0427-E95E-EF5D-37B965D0CE9D}"/>
                  </a:ext>
                </a:extLst>
              </p14:cNvPr>
              <p14:cNvContentPartPr/>
              <p14:nvPr/>
            </p14:nvContentPartPr>
            <p14:xfrm>
              <a:off x="1568798" y="3999518"/>
              <a:ext cx="2829960" cy="4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03F18B-0427-E95E-EF5D-37B965D0CE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798" y="3891518"/>
                <a:ext cx="29376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77420F-27AF-5196-6D36-6423EDEA3B00}"/>
                  </a:ext>
                </a:extLst>
              </p14:cNvPr>
              <p14:cNvContentPartPr/>
              <p14:nvPr/>
            </p14:nvContentPartPr>
            <p14:xfrm>
              <a:off x="1278278" y="4468238"/>
              <a:ext cx="2683440" cy="10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77420F-27AF-5196-6D36-6423EDEA3B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4278" y="4360238"/>
                <a:ext cx="27910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8C022E-B66D-1FEC-4FE4-EF834B3F39AE}"/>
                  </a:ext>
                </a:extLst>
              </p14:cNvPr>
              <p14:cNvContentPartPr/>
              <p14:nvPr/>
            </p14:nvContentPartPr>
            <p14:xfrm>
              <a:off x="1101518" y="4944158"/>
              <a:ext cx="4319280" cy="501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8C022E-B66D-1FEC-4FE4-EF834B3F39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7518" y="4836158"/>
                <a:ext cx="442692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FC6488-8F73-E816-9D16-5A85F4EFF762}"/>
                  </a:ext>
                </a:extLst>
              </p14:cNvPr>
              <p14:cNvContentPartPr/>
              <p14:nvPr/>
            </p14:nvContentPartPr>
            <p14:xfrm>
              <a:off x="1194758" y="5631398"/>
              <a:ext cx="1102320" cy="221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FC6488-8F73-E816-9D16-5A85F4EFF7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0758" y="5523758"/>
                <a:ext cx="12099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F54280-43D5-86A0-0564-76DD5B950A80}"/>
                  </a:ext>
                </a:extLst>
              </p14:cNvPr>
              <p14:cNvContentPartPr/>
              <p14:nvPr/>
            </p14:nvContentPartPr>
            <p14:xfrm>
              <a:off x="1007558" y="616167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F54280-43D5-86A0-0564-76DD5B950A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3918" y="605403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9927C65-36CD-F493-7F43-1F499F757466}"/>
                  </a:ext>
                </a:extLst>
              </p14:cNvPr>
              <p14:cNvContentPartPr/>
              <p14:nvPr/>
            </p14:nvContentPartPr>
            <p14:xfrm>
              <a:off x="1189358" y="6012278"/>
              <a:ext cx="1533240" cy="205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9927C65-36CD-F493-7F43-1F499F7574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5718" y="5904278"/>
                <a:ext cx="1640880" cy="4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400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4625" r="3580" b="13875"/>
          <a:stretch>
            <a:fillRect/>
          </a:stretch>
        </p:blipFill>
        <p:spPr bwMode="auto">
          <a:xfrm>
            <a:off x="2245294" y="696325"/>
            <a:ext cx="8960160" cy="608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4583" y="141017"/>
            <a:ext cx="28442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Introduction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464BF9-D9AB-5956-D8CA-F1CA906B3F04}"/>
                  </a:ext>
                </a:extLst>
              </p14:cNvPr>
              <p14:cNvContentPartPr/>
              <p14:nvPr/>
            </p14:nvContentPartPr>
            <p14:xfrm>
              <a:off x="7193798" y="3323798"/>
              <a:ext cx="861120" cy="57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464BF9-D9AB-5956-D8CA-F1CA906B3F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0158" y="3216158"/>
                <a:ext cx="96876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0EED7B-029D-D8FD-9ABA-D702C2E8B748}"/>
                  </a:ext>
                </a:extLst>
              </p14:cNvPr>
              <p14:cNvContentPartPr/>
              <p14:nvPr/>
            </p14:nvContentPartPr>
            <p14:xfrm>
              <a:off x="6669278" y="606158"/>
              <a:ext cx="1665720" cy="1411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0EED7B-029D-D8FD-9ABA-D702C2E8B7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5638" y="498518"/>
                <a:ext cx="1773360" cy="16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10E436-1E09-A5E4-E54F-0E56C88197C2}"/>
                  </a:ext>
                </a:extLst>
              </p14:cNvPr>
              <p14:cNvContentPartPr/>
              <p14:nvPr/>
            </p14:nvContentPartPr>
            <p14:xfrm>
              <a:off x="4416038" y="2648078"/>
              <a:ext cx="1768680" cy="1561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10E436-1E09-A5E4-E54F-0E56C88197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62038" y="2540438"/>
                <a:ext cx="187632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432B92-ADA2-A19E-C7BF-D16A4D705421}"/>
                  </a:ext>
                </a:extLst>
              </p14:cNvPr>
              <p14:cNvContentPartPr/>
              <p14:nvPr/>
            </p14:nvContentPartPr>
            <p14:xfrm>
              <a:off x="7450478" y="6129998"/>
              <a:ext cx="707760" cy="63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432B92-ADA2-A19E-C7BF-D16A4D70542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96478" y="6021998"/>
                <a:ext cx="8154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1D199D-DE61-A2C1-2D92-A116E5286EB6}"/>
                  </a:ext>
                </a:extLst>
              </p14:cNvPr>
              <p14:cNvContentPartPr/>
              <p14:nvPr/>
            </p14:nvContentPartPr>
            <p14:xfrm>
              <a:off x="6229358" y="5455358"/>
              <a:ext cx="518760" cy="405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1D199D-DE61-A2C1-2D92-A116E5286E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75358" y="5347718"/>
                <a:ext cx="62640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A4E7EB-439F-5042-5731-9C7D3CF100F6}"/>
                  </a:ext>
                </a:extLst>
              </p14:cNvPr>
              <p14:cNvContentPartPr/>
              <p14:nvPr/>
            </p14:nvContentPartPr>
            <p14:xfrm>
              <a:off x="3221198" y="2076038"/>
              <a:ext cx="1287360" cy="137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A4E7EB-439F-5042-5731-9C7D3CF100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67198" y="1968038"/>
                <a:ext cx="1395000" cy="3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92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7624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1" y="1557117"/>
            <a:ext cx="6195849" cy="17591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Authentication is about </a:t>
            </a:r>
            <a:r>
              <a:rPr lang="en-US" dirty="0">
                <a:solidFill>
                  <a:srgbClr val="FF0000"/>
                </a:solidFill>
              </a:rPr>
              <a:t>validating your credentials</a:t>
            </a:r>
            <a:r>
              <a:rPr lang="en-US" dirty="0"/>
              <a:t> such as Username/User ID and password to </a:t>
            </a:r>
            <a:r>
              <a:rPr lang="en-US" dirty="0">
                <a:solidFill>
                  <a:srgbClr val="FF0000"/>
                </a:solidFill>
              </a:rPr>
              <a:t>verify your identity</a:t>
            </a:r>
            <a:r>
              <a:rPr lang="en-US" dirty="0"/>
              <a:t>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573" y="3407777"/>
            <a:ext cx="3639947" cy="289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18" y="1320324"/>
            <a:ext cx="2928773" cy="2524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AB98D1-0725-3D06-7B1C-8FADC1B3EB82}"/>
                  </a:ext>
                </a:extLst>
              </p14:cNvPr>
              <p14:cNvContentPartPr/>
              <p14:nvPr/>
            </p14:nvContentPartPr>
            <p14:xfrm>
              <a:off x="4176998" y="1703438"/>
              <a:ext cx="2275920" cy="11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AB98D1-0725-3D06-7B1C-8FADC1B3EB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2998" y="1595438"/>
                <a:ext cx="23835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D9E4A1-047C-40B2-A68D-4B591A61A864}"/>
                  </a:ext>
                </a:extLst>
              </p14:cNvPr>
              <p14:cNvContentPartPr/>
              <p14:nvPr/>
            </p14:nvContentPartPr>
            <p14:xfrm>
              <a:off x="498518" y="2223638"/>
              <a:ext cx="1487160" cy="18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D9E4A1-047C-40B2-A68D-4B591A61A8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4878" y="2115998"/>
                <a:ext cx="159480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865C44-E558-9F26-E27D-600BC48FE415}"/>
                  </a:ext>
                </a:extLst>
              </p14:cNvPr>
              <p14:cNvContentPartPr/>
              <p14:nvPr/>
            </p14:nvContentPartPr>
            <p14:xfrm>
              <a:off x="456758" y="1796678"/>
              <a:ext cx="2337840" cy="53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865C44-E558-9F26-E27D-600BC48FE4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18" y="1689038"/>
                <a:ext cx="244548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64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402" y="1789395"/>
            <a:ext cx="8213597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Strong authentication is important</a:t>
            </a:r>
          </a:p>
          <a:p>
            <a:pPr marL="400050" lvl="1" indent="0">
              <a:buNone/>
            </a:pPr>
            <a:r>
              <a:rPr lang="en-US" dirty="0"/>
              <a:t>To be properly authenticated, the subject is usually required to provide a second piece to the credential set (i.e., password, passphrase, key, PIN, token etc.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" y="2128344"/>
            <a:ext cx="3978403" cy="190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6" y="4317613"/>
            <a:ext cx="3858036" cy="217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8858B5-470D-E2F5-16F4-51F363DB0BB4}"/>
                  </a:ext>
                </a:extLst>
              </p14:cNvPr>
              <p14:cNvContentPartPr/>
              <p14:nvPr/>
            </p14:nvContentPartPr>
            <p14:xfrm>
              <a:off x="4498838" y="2378798"/>
              <a:ext cx="5598720" cy="34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8858B5-470D-E2F5-16F4-51F363DB0B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5198" y="2271158"/>
                <a:ext cx="5706360" cy="5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00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7624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Authentication factors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4082" y="1505404"/>
            <a:ext cx="627467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Authentication </a:t>
            </a:r>
            <a:r>
              <a:rPr lang="en-US" sz="3200" dirty="0">
                <a:solidFill>
                  <a:srgbClr val="FF0000"/>
                </a:solidFill>
              </a:rPr>
              <a:t>factors</a:t>
            </a:r>
            <a:r>
              <a:rPr lang="en-US" sz="3200" dirty="0"/>
              <a:t> determine the many </a:t>
            </a:r>
            <a:r>
              <a:rPr lang="en-US" sz="3200" dirty="0">
                <a:solidFill>
                  <a:srgbClr val="FF0000"/>
                </a:solidFill>
              </a:rPr>
              <a:t>different elements </a:t>
            </a:r>
            <a:r>
              <a:rPr lang="en-US" sz="3200" dirty="0"/>
              <a:t>the system </a:t>
            </a:r>
            <a:r>
              <a:rPr lang="en-US" sz="3200" dirty="0">
                <a:solidFill>
                  <a:srgbClr val="FF0000"/>
                </a:solidFill>
              </a:rPr>
              <a:t>uses to verify </a:t>
            </a:r>
            <a:r>
              <a:rPr lang="en-US" sz="3200" dirty="0"/>
              <a:t>one’s identity before granting the individual access to anything.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3200" dirty="0"/>
              <a:t>something you know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3200" dirty="0"/>
              <a:t>Something you have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3200" dirty="0"/>
              <a:t>Something you are</a:t>
            </a:r>
          </a:p>
          <a:p>
            <a:endParaRPr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212" y="1878264"/>
            <a:ext cx="2928773" cy="2524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0D310F-14E2-7385-5C8B-2F35661B1E22}"/>
                  </a:ext>
                </a:extLst>
              </p14:cNvPr>
              <p14:cNvContentPartPr/>
              <p14:nvPr/>
            </p14:nvContentPartPr>
            <p14:xfrm>
              <a:off x="706238" y="685522"/>
              <a:ext cx="5099400" cy="157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0D310F-14E2-7385-5C8B-2F35661B1E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598" y="577522"/>
                <a:ext cx="52070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4CE12A-16DF-5330-84D2-DD5E91DD653E}"/>
                  </a:ext>
                </a:extLst>
              </p14:cNvPr>
              <p14:cNvContentPartPr/>
              <p14:nvPr/>
            </p14:nvContentPartPr>
            <p14:xfrm>
              <a:off x="1714598" y="4530322"/>
              <a:ext cx="3210480" cy="53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4CE12A-16DF-5330-84D2-DD5E91DD65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0598" y="4422322"/>
                <a:ext cx="33181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9373BC-48CD-3BE9-3530-C03AA596EFB1}"/>
                  </a:ext>
                </a:extLst>
              </p14:cNvPr>
              <p14:cNvContentPartPr/>
              <p14:nvPr/>
            </p14:nvContentPartPr>
            <p14:xfrm>
              <a:off x="1911878" y="5256442"/>
              <a:ext cx="3147480" cy="74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9373BC-48CD-3BE9-3530-C03AA596EF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8238" y="5148802"/>
                <a:ext cx="32551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95C6948-1E84-A2A4-E5EF-428DF1DA7E05}"/>
                  </a:ext>
                </a:extLst>
              </p14:cNvPr>
              <p14:cNvContentPartPr/>
              <p14:nvPr/>
            </p14:nvContentPartPr>
            <p14:xfrm>
              <a:off x="1818278" y="6078682"/>
              <a:ext cx="3116520" cy="164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95C6948-1E84-A2A4-E5EF-428DF1DA7E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64278" y="5970682"/>
                <a:ext cx="3224160" cy="3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51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7340"/>
            <a:ext cx="10972800" cy="939307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Authentication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32" y="1095666"/>
            <a:ext cx="10972800" cy="2783876"/>
          </a:xfrm>
        </p:spPr>
        <p:txBody>
          <a:bodyPr/>
          <a:lstStyle/>
          <a:p>
            <a:r>
              <a:rPr lang="en-US" dirty="0"/>
              <a:t>Based on the security level, </a:t>
            </a:r>
            <a:r>
              <a:rPr lang="en-US" dirty="0">
                <a:solidFill>
                  <a:srgbClr val="FF0000"/>
                </a:solidFill>
              </a:rPr>
              <a:t>authentication factors </a:t>
            </a:r>
            <a:r>
              <a:rPr lang="en-US" dirty="0"/>
              <a:t>can vary from one of the following: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Single- Factor </a:t>
            </a:r>
            <a:r>
              <a:rPr lang="en-US" b="1" dirty="0"/>
              <a:t>Authentication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Two- Factor </a:t>
            </a:r>
            <a:r>
              <a:rPr lang="en-US" b="1" dirty="0"/>
              <a:t>Authentication  (</a:t>
            </a:r>
            <a:r>
              <a:rPr lang="en-US" b="1" dirty="0" err="1"/>
              <a:t>2FA</a:t>
            </a:r>
            <a:r>
              <a:rPr lang="en-US" b="1" dirty="0"/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Multi- Factor </a:t>
            </a:r>
            <a:r>
              <a:rPr lang="en-US" b="1" dirty="0"/>
              <a:t>Authentication (MFA)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40" y="3978351"/>
            <a:ext cx="6448097" cy="266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11" y="1927591"/>
            <a:ext cx="4289206" cy="169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6B3C4E-AEC6-2747-1D86-61C97223D6FB}"/>
                  </a:ext>
                </a:extLst>
              </p14:cNvPr>
              <p14:cNvContentPartPr/>
              <p14:nvPr/>
            </p14:nvContentPartPr>
            <p14:xfrm>
              <a:off x="1506518" y="233811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6B3C4E-AEC6-2747-1D86-61C97223D6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2518" y="223011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7BA42C-E644-19B3-72EF-99E132C6E0E1}"/>
                  </a:ext>
                </a:extLst>
              </p14:cNvPr>
              <p14:cNvContentPartPr/>
              <p14:nvPr/>
            </p14:nvContentPartPr>
            <p14:xfrm>
              <a:off x="1444238" y="2312918"/>
              <a:ext cx="4145760" cy="78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7BA42C-E644-19B3-72EF-99E132C6E0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0238" y="2204918"/>
                <a:ext cx="4253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D55BAD-020E-6536-76D3-81A79F5C3E3C}"/>
                  </a:ext>
                </a:extLst>
              </p14:cNvPr>
              <p14:cNvContentPartPr/>
              <p14:nvPr/>
            </p14:nvContentPartPr>
            <p14:xfrm>
              <a:off x="1454318" y="2929238"/>
              <a:ext cx="3974400" cy="178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D55BAD-020E-6536-76D3-81A79F5C3E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0678" y="2821238"/>
                <a:ext cx="40820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F9D85D-6E9D-FDE6-6604-8D2B3BAA23BA}"/>
                  </a:ext>
                </a:extLst>
              </p14:cNvPr>
              <p14:cNvContentPartPr/>
              <p14:nvPr/>
            </p14:nvContentPartPr>
            <p14:xfrm>
              <a:off x="1496078" y="3335678"/>
              <a:ext cx="3904920" cy="178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F9D85D-6E9D-FDE6-6604-8D2B3BAA23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42438" y="3227678"/>
                <a:ext cx="401256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26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Something you know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i="1" dirty="0">
                <a:solidFill>
                  <a:srgbClr val="00B050"/>
                </a:solidFill>
              </a:rPr>
              <a:t>(Knowledge-based)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88761"/>
            <a:ext cx="11037756" cy="1169232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dirty="0"/>
              <a:t>Passwords are the most common form of authentication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PIN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553934" y="3267845"/>
            <a:ext cx="5061054" cy="455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ea typeface="ＭＳ Ｐゴシック" pitchFamily="34" charset="-128"/>
              </a:rPr>
              <a:t>Simple Password Authentication</a:t>
            </a:r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4828535" y="4021100"/>
            <a:ext cx="1866900" cy="1905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9400535" y="4097300"/>
            <a:ext cx="685800" cy="1676400"/>
            <a:chOff x="768" y="1344"/>
            <a:chExt cx="432" cy="1056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834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008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H="1">
              <a:off x="768" y="192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1008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Line 9"/>
          <p:cNvSpPr>
            <a:spLocks noChangeShapeType="1"/>
          </p:cNvSpPr>
          <p:nvPr/>
        </p:nvSpPr>
        <p:spPr bwMode="auto">
          <a:xfrm flipH="1">
            <a:off x="6962135" y="53165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6733535" y="4173500"/>
            <a:ext cx="259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/>
              <a:t>User Name, Password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4599935" y="6154700"/>
            <a:ext cx="2352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/>
              <a:t>/etc/shadow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83E5F7-DD2F-03C5-58A7-7DB64FA41415}"/>
                  </a:ext>
                </a:extLst>
              </p14:cNvPr>
              <p14:cNvContentPartPr/>
              <p14:nvPr/>
            </p14:nvContentPartPr>
            <p14:xfrm>
              <a:off x="1423358" y="2036242"/>
              <a:ext cx="1528560" cy="16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83E5F7-DD2F-03C5-58A7-7DB64FA414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718" y="1928602"/>
                <a:ext cx="163620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5BCBEB-D09A-6FFA-DFB2-F07EEB76C4A9}"/>
                  </a:ext>
                </a:extLst>
              </p14:cNvPr>
              <p14:cNvContentPartPr/>
              <p14:nvPr/>
            </p14:nvContentPartPr>
            <p14:xfrm>
              <a:off x="1402838" y="2596042"/>
              <a:ext cx="696240" cy="14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5BCBEB-D09A-6FFA-DFB2-F07EEB76C4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9198" y="2488402"/>
                <a:ext cx="803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85DCC9-ECE7-8312-7941-B6B0380D4D14}"/>
                  </a:ext>
                </a:extLst>
              </p14:cNvPr>
              <p14:cNvContentPartPr/>
              <p14:nvPr/>
            </p14:nvContentPartPr>
            <p14:xfrm>
              <a:off x="3190958" y="362602"/>
              <a:ext cx="2150280" cy="269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85DCC9-ECE7-8312-7941-B6B0380D4D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37318" y="254602"/>
                <a:ext cx="2257920" cy="4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54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Something you know</a:t>
            </a:r>
            <a:endParaRPr 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0340" y="2731878"/>
            <a:ext cx="49913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ＭＳ Ｐゴシック" pitchFamily="34" charset="-128"/>
              </a:rPr>
              <a:t>Password Verification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5166570" y="3059788"/>
            <a:ext cx="2133600" cy="137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547570" y="3288388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Hash Function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14170" y="14453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User-entered Password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8092333" y="1597700"/>
            <a:ext cx="1905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Password hash stored on file </a:t>
            </a:r>
            <a:r>
              <a:rPr lang="en-US" sz="1800" i="1"/>
              <a:t>e.g.</a:t>
            </a:r>
            <a:r>
              <a:rPr lang="en-US" sz="1800"/>
              <a:t> /etc/shadow</a:t>
            </a:r>
          </a:p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H1</a:t>
            </a:r>
            <a:endParaRPr lang="en-US" sz="1800"/>
          </a:p>
          <a:p>
            <a:pPr algn="ctr">
              <a:spcBef>
                <a:spcPct val="50000"/>
              </a:spcBef>
            </a:pPr>
            <a:endParaRPr lang="en-US" sz="1800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8366970" y="4812388"/>
            <a:ext cx="1371600" cy="10668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233370" y="21453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9"/>
          <p:cNvCxnSpPr>
            <a:cxnSpLocks noChangeShapeType="1"/>
            <a:stCxn id="16" idx="2"/>
            <a:endCxn id="20" idx="1"/>
          </p:cNvCxnSpPr>
          <p:nvPr/>
        </p:nvCxnSpPr>
        <p:spPr bwMode="auto">
          <a:xfrm rot="16200000" flipH="1">
            <a:off x="6842970" y="3821788"/>
            <a:ext cx="914400" cy="2133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1"/>
          <p:cNvCxnSpPr>
            <a:cxnSpLocks noChangeShapeType="1"/>
            <a:stCxn id="20" idx="3"/>
          </p:cNvCxnSpPr>
          <p:nvPr/>
        </p:nvCxnSpPr>
        <p:spPr bwMode="auto">
          <a:xfrm>
            <a:off x="9738570" y="5345788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2"/>
          <p:cNvCxnSpPr>
            <a:cxnSpLocks noChangeShapeType="1"/>
            <a:stCxn id="20" idx="2"/>
          </p:cNvCxnSpPr>
          <p:nvPr/>
        </p:nvCxnSpPr>
        <p:spPr bwMode="auto">
          <a:xfrm>
            <a:off x="9052770" y="5879188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8544770" y="51552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H1==H2?</a:t>
            </a: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6233370" y="47361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H2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10119570" y="51171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OK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8824170" y="62601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FAIL</a:t>
            </a: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9509970" y="482667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Y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9128970" y="58029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</a:t>
            </a:r>
          </a:p>
        </p:txBody>
      </p:sp>
      <p:cxnSp>
        <p:nvCxnSpPr>
          <p:cNvPr id="42" name="Straight Arrow Connector 20"/>
          <p:cNvCxnSpPr>
            <a:cxnSpLocks noChangeShapeType="1"/>
          </p:cNvCxnSpPr>
          <p:nvPr/>
        </p:nvCxnSpPr>
        <p:spPr bwMode="auto">
          <a:xfrm>
            <a:off x="9052770" y="3121700"/>
            <a:ext cx="0" cy="1690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2728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858</Words>
  <Application>Microsoft Office PowerPoint</Application>
  <PresentationFormat>Widescreen</PresentationFormat>
  <Paragraphs>160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Calibri</vt:lpstr>
      <vt:lpstr>Wingdings</vt:lpstr>
      <vt:lpstr>Office Theme</vt:lpstr>
      <vt:lpstr>Visio</vt:lpstr>
      <vt:lpstr>Lesson 4.                           Authentication</vt:lpstr>
      <vt:lpstr>Outline</vt:lpstr>
      <vt:lpstr>PowerPoint Presentation</vt:lpstr>
      <vt:lpstr>Introduction</vt:lpstr>
      <vt:lpstr>Introduction</vt:lpstr>
      <vt:lpstr>Authentication factors</vt:lpstr>
      <vt:lpstr>Authentication factors</vt:lpstr>
      <vt:lpstr>Something you know (Knowledge-based)</vt:lpstr>
      <vt:lpstr>Something you know</vt:lpstr>
      <vt:lpstr>Something you know</vt:lpstr>
      <vt:lpstr>Strategies for strong passwords</vt:lpstr>
      <vt:lpstr>Something you are/do (Inherence-based)</vt:lpstr>
      <vt:lpstr>PowerPoint Presentation</vt:lpstr>
      <vt:lpstr>Something you have (Ownership-based)</vt:lpstr>
      <vt:lpstr>One Time Password</vt:lpstr>
      <vt:lpstr>Time-synchronized OTP</vt:lpstr>
      <vt:lpstr>Challenge-based OTP</vt:lpstr>
      <vt:lpstr>Single Sign On</vt:lpstr>
      <vt:lpstr>Single Sign On</vt:lpstr>
      <vt:lpstr>Implementing authentication</vt:lpstr>
      <vt:lpstr>Authentication Server</vt:lpstr>
      <vt:lpstr>RADIUS</vt:lpstr>
      <vt:lpstr>PowerPoint Presentation</vt:lpstr>
      <vt:lpstr>Lab </vt:lpstr>
      <vt:lpstr>Lab. Password Policies</vt:lpstr>
      <vt:lpstr>PowerPoint Presentation</vt:lpstr>
      <vt:lpstr>Verify the configuration</vt:lpstr>
      <vt:lpstr>Network topology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 Authentication &amp; Access Control</dc:title>
  <dc:creator>TICT-2018</dc:creator>
  <cp:lastModifiedBy>blht .</cp:lastModifiedBy>
  <cp:revision>101</cp:revision>
  <dcterms:created xsi:type="dcterms:W3CDTF">2019-02-16T04:23:14Z</dcterms:created>
  <dcterms:modified xsi:type="dcterms:W3CDTF">2024-05-28T19:14:21Z</dcterms:modified>
</cp:coreProperties>
</file>