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318" r:id="rId4"/>
    <p:sldId id="258" r:id="rId5"/>
    <p:sldId id="310" r:id="rId6"/>
    <p:sldId id="259" r:id="rId7"/>
    <p:sldId id="260" r:id="rId8"/>
    <p:sldId id="261" r:id="rId9"/>
    <p:sldId id="262" r:id="rId10"/>
    <p:sldId id="267" r:id="rId11"/>
    <p:sldId id="303" r:id="rId12"/>
    <p:sldId id="304" r:id="rId13"/>
    <p:sldId id="300" r:id="rId14"/>
    <p:sldId id="299" r:id="rId15"/>
    <p:sldId id="297" r:id="rId16"/>
    <p:sldId id="298" r:id="rId17"/>
    <p:sldId id="296" r:id="rId18"/>
    <p:sldId id="319" r:id="rId19"/>
    <p:sldId id="311" r:id="rId20"/>
    <p:sldId id="302" r:id="rId21"/>
    <p:sldId id="312" r:id="rId22"/>
    <p:sldId id="313" r:id="rId23"/>
    <p:sldId id="306" r:id="rId24"/>
    <p:sldId id="289" r:id="rId25"/>
    <p:sldId id="305" r:id="rId26"/>
    <p:sldId id="320" r:id="rId27"/>
    <p:sldId id="32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13"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9:15:27.09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0,'82'4,"131"21,-129-12,110 15,224 28,5-33,1064-27,-1091 19,-33-1,-21 0,2 1,-192-14,498 16,-321 13,215 10,387-39,-432-4,-215 21,-8-6,-11-2,-139 7,-13-2,127 1,23-1,5 0,599-17,-697 17,-11 0,272-15,-200-1,-227 1,1 0,0 0,-1 0,1-1,0 0,-1 0,1 0,-1 0,6-3,-8 2,1 1,-1-1,0 0,0 0,0 0,0 0,-1 0,1 0,0 0,-1 0,0-1,1 1,-1-1,0 1,0-1,0 1,0-5,6-26,-4-1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9:18:12.9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1 234,'1265'0,"-1243"-1,1-2,-1 0,22-7,10-1,164-42,-157 35,2 2,123-13,19 10,-101 8,-6-2,-48 5,55-1,26-5,3-1,678 14,-392 3,898-2,-1328 1,0 0,1 0,-16 5,-17 2,-467 6,357-15,-1238 0,1339 3,-63 11,63-5,-66 0,92-8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9:18:19.33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1 233,'729'-53,"-272"24,-155 5,928-46,-804 57,70 0,-417 13,566-17,-43 4,-390 15,-39 12,-16 1,-130-14,0 1,0 2,27 6,-26-5,0-1,44 0,-41-4,56 10,-46-3,-1-2,71 1,-99-7</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9:18:22.9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1 349,'3293'0,"-2958"10,419 67,-201 19,-251-40,-218-44,115 2,84-16,-89-1,-116-1,-1-4,118-26,4-2,18 10,135-20,71-4,-120 18,-208 15,123-39,2-1,-173 51,0 2,0 1,61 6,-25-2,-129-13,-512-52,262 36,251 23,-714-73,-8 31,521 48,222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9:18:30.54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1 867,'103'-2,"113"4,-126 12,-58-8,53 3,262-10,-300-2,0-3,0-2,-1-2,71-24,-69 20,104-36,66-18,-184 62,1 2,0 1,0 1,51 6,1-2,698-2,-581-14,-2-1,943 16,-1106-4,1-1,77-18,-71 12,68-7,253-39,-191 24,56-11,123-18,-234 48,140-23,366-55,-402 64,90 2,-28 3,-129 3,199-19,-83 16,393-16,-312 24,-11 0,-74 0,-39 0,198 13,-221 1,-204 1,0-1,1 0,-1 0,0 0,0-1,0 1,0-1,0 0,0 0,0-1,-1 1,1-1,0 0,6-4,2-7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9:18:36.62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0 668,'461'-2,"504"5,-343 24,-323-12,59 1,1880-17,-1974-14,-37 2,289-17,94 0,-237 16,-10 0,2232 14,-1154 1,-1180-17,-9 1,-78 16,-473 0,-645-3,43-50,852 49,-82-11,-100-3,-882 19,611-3,477 3,0 0,-35 8,30-4,-37 2,-15-4,-88-8,146-1,24 4,0 1,0 0,-1 0,1 0,0 0,0 0,0-1,-1 1,1 0,0 0,0 0,0-1,0 1,-1 0,1 0,0 0,0-1,0 1,0 0,0 0,0-1,0 1,0 0,0 0,0-1,0 1,0 0,0-1,0 1,0 0,0 0,0-1,0 1,0 0,0 0,0-1,0 1,1 0,-1 0,0 0,0-1,4-2,0 0,0-1,0 2,1-1,-1 1,0-1,1 1,5-1,356-124,13 26,734-107,-881 182,418 6,-193 22,94 3,-3 41,614 172,-1121-209,0-3,0-1,54-1,-71-2,1 0,-1 2,0 1,-1 1,29 11,9 1,-45-14,226 54,-113-33,-29-4,1-4,160 5,355-24,-610 2,26 1,-31-1,1 0,-1 0,0 0,1 1,-1-1,0 0,0 1,1-1,-1 1,0-1,0 1,0 0,1-1,-1 1,0 0,0 0,2 1,-3-1,0-1,0 0,-1 1,1-1,0 0,0 0,0 1,0-1,0 0,0 0,0 1,0-1,0 0,-1 0,1 1,0-1,0 0,0 0,-1 1,1-1,0 0,0 0,0 0,-1 0,1 1,0-1,0 0,-1 0,1 0,0 0,-1 0,1 0,0 0,-1 0,-38 16,-1-2,-1-2,-50 8,59-13,-195 35,-436 25,-241-59,506-10,391 2,1 0,0 0,-1-1,1 0,-7-2,11 2,0 1,0-1,0 0,0 0,1 0,-1 0,0 0,1-1,-1 1,0 0,1-1,0 1,-1-1,1 0,0 1,0-1,0 0,0 0,-1-2,-3-13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9:18:39.6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1 149,'379'0,"435"1,9 58,-73-3,-402-42,214 2,-425-16,358-12,-448 7,420-31,-15 11,13-4,-37 16,-69 4,1117-10,-982 21,939-2,-916-29,-59 0,-250 18,224-41,-80 24,2 30,-139 1,36-4,215 3,-123 27,9 0,-110-15,74 1,-275-11,-25 2,-16-6,0 0,0 0,0 0,1 0,-1 0,0 1,0-1,0 0,0 0,0 0,0 1,0-1,0 0,0 0,0 0,0 1,0-1,0 0,0 0,0 0,0 0,0 1,0-1,0 0,0 0,0 0,0 1,-1-1,1 0,0 0,0 0,0 0,0 0,0 1,0-1,-1 0,1 0,0 0,0 0,0 0,0 0,-1 0,1 0,0 1,0-1,0 0,0 0,-1 0,1 0,0 0,0 0,0 0,-1 0,1 0,0 0,0 0,0 0,-1 0,1-1,-18 7</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9:18:49.48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1 128,'1377'0,"-1338"-2,58-10,22-2,412 11,-273 5,515-2,-592-14,-28 0,213 12,-188 4,-142-5,0 0,0-2,49-15,-49 11,2 1,72-5,-77 14,-21-1,-1 0,1 0,0-1,16-3,-10-2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9:19:29.26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0 175,'812'-18,"48"-51,-394 38,-431 30,310-26,73-2,3520 31,-3405 27,5 1,1718-32,-2209 5,1 1,75 18,-74-11,0-3,60 3,-100-11,-5-1,0 1,0 0,0 0,0 1,0-1,0 1,0 0,0 0,0 0,0 1,6 3,-4 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9:19:34.32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6760 145,'-191'-5,"-235"-36,192 17,-339 7,409 16,-235 13,247-1,82-8,0 3,-70 15,14 3,-170 11,-215-28,306-9,-18 3,-231-3,216-25,47 3,77 16,-269-25,4-25,326 49,0 2,-1 2,0 3,0 2,-64 9,-262 61,236-31,66-17,-99 16,175-38,-1 0,1 0,-1 1,1-1,0 1,-1 0,1-1,0 1,-1 0,1 1,0-1,0 0,0 1,0-1,0 1,0-1,1 1,-1 0,0 0,1 0,-1 0,1 0,-2 3,-2 12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9:19:56.30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0 261,'117'1,"46"0,220-25,167-63,-483 75,96-8,-105 15,0-2,-1-3,67-21,-73 15,0 3,1 2,54-5,159 6,75 9,165 4,-28 53,-454-53,291 57,-217-43,-21-2,90 5,361 43,-429-49,116 0,101-15,-113-2,503 3,-697 0,1 0,-1-1,1 0,8-2,1-3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9:15:30.47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1 179,'461'-18,"89"-13,18 20,-388 12,-132-3,58-10,23-2,457 11,-302 5,254-19,-477 12,1 1,79-17,-3-7,-98 21,0 2,1 2,-1 2,46 4,-1-1,-67-1,0 1,0 0,0 1,-1 0,21 8,80 37,-74-28,-26-14,0 0,0-1,0-1,26 2,-23-4,-1 2,1 0,23 9,-16-5,1 0,0-2,1-1,32 1,-30-3,-7 5,-25-8,0 0,1 0,-1 0,0 1,0-1,1 0,-1 0,0 1,0-1,1 0,-1 1,0-1,0 0,0 1,0-1,1 0,-1 1,0-1,0 0,0 1,0-1,0 0,0 1,0-1,0 1,0-1,0 0,0 1,0-1,0 0,-1 1,1-1,0 0,0 1,-2 1,0 1,-1-1,1 0,-1 0,1 0,-1 0,0-1,1 1,-1-1,0 0,0 1,0-1,-6 1,-29 7,-1-1,-62 5,-89-5,157-7,-374 3,-664-78,875 50,-305 1,480 23,-63 1,-159 23,-197 86,408-100,-41 11,-85 15,18-20,-141 33,152-28,52-7,-2-4,-83 0,139-11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9:20:01.09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0 871,'585'-23,"186"-43,-429 31,-185 15,19-4,88-8,-234 30,3 1,-1-2,1-1,60-17,-42 8,87-12,-72 14,234-28,-261 34,-1-3,0-1,45-18,-42 14,-7 4,51-7,-49 10,40-12,-5-1,1 4,0 2,90-3,-101 8,0-3,-1-3,60-21,99-22,8 29,-14 2,365-88,-493 94,150-28,-145 38,1 4,128 7,-71 2,-11-4,141 3,-226 3,0 1,68 19,99 40,-126-36,169 61,68 20,-111-41,-216-68,0 0,-1-1,1 1,-1 1,1-1,-1 0,1 0,-1 1,0 0,1-1,-1 1,0 0,0 0,0 0,-1 0,1 0,0 1,-1-1,0 1,1-1,-1 1,0-1,0 1,1 4,-2-4,0 1,0-1,0 1,-1-1,1 1,-1-1,1 0,-1 1,0-1,-1 0,1 1,-1-1,1 0,-1 0,0 0,0 0,0 0,0-1,-5 5,-12 10,-2-1,0-1,0 0,-1-2,-38 17,16-8,-92 44,-3-5,-2-7,-188 45,121-51,-372 36,313-68,0-12,-309-34,-163-38,-560 10,1159 56,32 0,-183 19,216 1,60-13,0-1,-1 0,0-1,1-1,-1-1,-17 0,32-1,1 1,0-1,-1 0,1 0,0 0,-1 0,1 0,0 0,-1 0,1 0,0 0,-1 0,1 0,0 0,-1 0,1 0,0 0,-1 0,1 0,0-1,0 1,-1 0,1 0,0 0,0-1,-1 1,1 0,0 0,0 0,-1-1,1 1,0 0,0 0,0-1,-1 1,1 0,0-1,0 1,0 0,0-1,0 1,0 0,0-1,0 1,0 0,0-1,15-10,12 2,0 2,1 0,35-3,-9 1,635-86,3 35,306-3,-413 59,-335 6,-214-2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9:20:24.99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3,'46'1,"-1"2,80 17,83 34,-59-13,60-1,-15-4,-26 0,58 15,-168-38,2-3,108 6,125-17,-120-2,165 5,354-4,-503-13,246-51,-232 31,166-39,-144 25,-148 38,126-4,-46 7,193-10,-22 3,412 1,-469 17,1632-3,-1877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9:20:37.74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1 465,'86'3,"1"3,110 24,166 54,-91-18,-47-13,227 42,-327-76,18 3,205 6,-225-27,397-5,-153-39,-247 24,167-6,-216 21,-1-4,113-27,-39 6,155-28,302-40,-369 68,-20 2,182-33,-19 2,-196 32,-98 13,102-5,-27 16,146-7,218-9,-1373 18,4-46,432 4,-935-68,881 104,325 12,-173 30,184-15,-146 27,199-29,-110 38,53-4,-135 45,232-86,0-2,0-2,-1-2,-73 2,-30-11,7-1,-177 18,297-11,-45 5,-1-2,1-3,-68-5,129 1,0 0,-1 1,1-1,0 0,0-1,0 1,-5-3,7 4,1-1,-1 1,1 0,-1-1,1 1,0 0,-1-1,1 1,-1-1,1 1,0 0,0-1,-1 1,1-1,0 1,0-1,0 1,-1-1,1 1,0-1,0 1,0-2,0 2,0-1,1 0,-1 0,1 1,-1-1,0 0,1 1,-1-1,1 0,0 1,-1-1,1 1,-1-1,1 1,0-1,-1 1,1-1,0 1,1-1,9-3,1 0,-1 1,1 0,0 0,0 2,0-1,21 2,4-2,300-26,639-32,-897 58,1219-54,-627 25,-357 17,-48 1,973 10,-640 5,-303 0,328-5,-317-10,87-2,-155 15,321-11,-239-5,162-13,-181 6,-100 10,1-10,65-4,-52 22,78-4,374-26,217 22,-552 16,1231-3,-1558 0,0 0,-1 0,1 1,-1 0,1 0,-1 1,1-1,-1 1,10 5,-14-6,1 0,-1 0,0 0,0 0,0 0,0 0,0 0,0 0,0 1,0-1,0 0,0 1,-1-1,1 1,0-1,-1 1,0-1,1 1,-1-1,0 1,0-1,0 1,1-1,-2 1,1 0,0-1,0 1,0-1,-1 1,1-1,-1 1,1-1,-1 1,0-1,0 1,1-1,-1 0,0 0,0 1,-1 0,-3 4,1-1,-1 0,1 0,-1 0,-1 0,1-1,-1 1,0-1,0-1,0 1,-10 3,-9 3,-47 10,-6 3,-21 16,-1-5,-184 39,107-49,-227 3,-184-33,177-36,239 18,-56-5,-220-24,-3 26,-583 31,461 36,4 35,470-60,-914 162,8 38,243-49,713-155,-40 9,0-4,-165 8,247-24,0 0,-1-1,1 0,0 0,0-1,0 0,0 0,0-1,0 0,0 0,1 0,0-1,-1 0,1 0,1-1,-1 0,1 0,-1 0,2 0,-8-11,-22-28</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9:21:39.66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0 751,'3785'0,"-3333"-14,-14-1,843 16,-919-17,-12 1,1653 16,-1785-15,-34 0,186 14,35-2,-83-26,54-2,-174 32,253-13,261-9,-476 22,-149 0,103-5,-111-10,-56 8,40-4,349 7,-214 4,819-2,-964-4,-1-2,1-2,60-18,84-12,-105 23,-2-5,106-37,-176 50,17-5,85-30,-101 33,0 2,29-6,-27 7,48-17,186-65,-178 62,-41 14,47-6,-48 11,63-20,-70 15,1 2,0 1,0 2,1 1,0 2,37 0,-11 6,61-2,-119 0,-1-1,0 1,1-1,-1 1,0-1,1 0,-1 0,0-1,0 1,0-1,0 0,3-2,7-9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9:22:09.91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1 146,'346'-15,"-32"1,-140 15,223-13,-194-5,-99 11,126-26,-181 25,0 1,62 1,-9 1,-29-9,-54 9,36-4,314 5,-191 5,22-2,-180 4,-20-4,0 0,0 1,1-1,-1 0,0 1,0-1,0 0,0 1,0-1,0 0,0 1,0-1,-1 0,1 1,0-1,0 0,0 0,0 1,0-1,0 0,-1 1,1-1,0 0,0 0,0 1,-1-1,1 0,0 0,0 0,-1 1,1-1,0 0,-1 0,-35 21,-19-2,0-1,-2-3,-83 10,53-9,-169 37,-83 16,-2-29,95-39,134-4,-127 15,-154 6,369-19</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9:22:12.98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3652 1,'-294'11,"78"0,-1282-3,889-10,527 6,-156 25,-78 53,175-40,103-33,-39 4,-9 1,64-11,-10 3,30-5,18-2,65-9,83-21,-53 9,514-55,-471 72,0 6,170 24,-149-6,213-4,-110-16,-253 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9:22:17.90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10339 666,'-18'1,"0"1,-1 0,1 1,-27 9,17-4,-181 39,-2-9,-308 16,-439-45,734-20,-382-69,232 28,82 14,4-25,79 8,-224-28,-219 2,471 60,125 15,-384-28,440 34,-100-2,0 5,-138 21,111-3,64-13,0 3,2 3,-108 39,-477 242,30 62,550-313,-301 186,308-199,-179 90,141-71,-20 9,39-23,-78 30,135-59,-1-1,0-1,0-1,0-1,-38 1,-480-8,490 3,1-2,-64-12,83 9,1-1,0-2,1 0,0-2,-29-16,53 24,-1 1,1-1,0-1,1 1,-1-1,0 1,1-1,0 0,0 0,0 0,1-1,-1 1,1-1,0 1,0-1,1 0,-1 0,1 0,0 0,0 0,1 0,0 0,0 0,0 0,0 0,1 0,-1 0,2 0,-1 0,0 0,1 0,0 1,0-1,0 1,1-1,-1 1,1 0,0 0,0 0,1 0,-1 0,1 1,0-1,7-4,55-30,2 2,100-36,151-37,-290 100,151-40,198-26,-215 46,96-35,-242 59,4 1,1 0,0 2,34 0,9-1,268-48,-216 28,2 6,126-3,8 21,497-23,-87-84,-10-49,-541 127,210-58,329-135,-601 205,1 1,0 4,74-9,-1 1,162-44,16-2,-210 49,122-5,358 19,-286 4,-266-2,-10-1,-1 1,1 0,-1 1,1 0,11 3,-21-4,0 0,1 0,-1 1,1-1,-1 0,0 0,1 0,-1 0,0 0,1 1,-1-1,0 0,1 0,-1 1,0-1,0 0,1 0,-1 1,0-1,0 0,0 1,1-1,-1 0,0 1,0-1,0 0,0 1,0-1,0 1,1-1,-1 0,0 1,-8 13,-26 15,26-22,-104 76,-3-4,-206 105,188-121,-263 87,-159-17,-37-59,-4-34,327-24,34-6,208-9</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9:22:25.83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7160 292,'-312'-6,"-412"-62,402 16,-66-10,141 26,48 5,-232-6,1 38,169 1,165 3,0 4,-102 23,118-18,-260 30,11-1,-187 54,-9 1,29-35,234-36,-121 5,-116-34,473 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9:22:28.6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8105 812,'-52'20,"-67"35,61-27,-589 261,475-223,-333 81,424-132,0-3,-1-4,-1-3,1-4,-1-4,1-3,0-4,1-3,-124-38,44-1,4-8,-217-114,-278-200,411 230,128 77,-324-179,345 201,-170-76,228 110,-1 2,0 1,-40-3,-28-7,34 5,-1 3,-81-2,-142 16,55 27,33-2,164-24,1 2,0 1,0 3,1 1,1 2,0 1,-66 38,7 6,-138 113,-66 82,216-180,-75 83,68-62,70-77,0 0,-1-2,-32 18,-37 26,72-42,-1-2,-2-1,1-1,-1 0,-1-2,-1-1,1-1,-42 11,202-33,646-10,-551 24,280-18,366-27,-821 44,9 1,-1-3,74-11,-102 6</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9:22:40.44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9141 227,'-525'1,"-568"-3,766-8,1-15,-380-77,256 41,42 54,236 10,-80-6,-268 6,437 5,0 4,-102 27,111-21,-1-3,0-3,-83 2,-1151-17,1128 18,15 0,-460-14,294-3,180-4,0-6,2-7,-170-43,292 54,-38-16,44 14,0 2,-40-9,39 16,6 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9:15:33.25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31,'76'0,"917"-17,107 4,-697 15,1275-2,-2261 17,519-14,-371 29,292-26,120-6</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9:22:43.29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8402 234,'-119'-6,"1"-6,-131-29,169 26,-126-23,-125-22,222 42,12 1,-188-9,181 25,-287 5,275 7,-140 30,91-12,-44 16,64-11,76-25,0-2,0-4,-88-6,21-1,50 4,6-2,-141 16,86 0,-260-8,216-9,-11 3,-270 35,283-5,58-9,-182 11,74-16,93-4,16 0,-49 3,24-12,-220 12,137 0,-119 12,-308 94,617-113,1-2,-72 4,83-10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9:22:50.14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0 839,'7'-1,"0"0,-1 0,1-1,-1 0,1 0,-1-1,0 1,8-6,12-4,53-21,1064-414,-725 330,-243 71,204-36,-292 71,1 4,151 6,27 0,-223-4,80-20,-85 16,-1 1,76-5,271 13,-155 2,-186 1,1 1,-2 3,65 18,-34-8,783 194,-558-139,-154-40,149 53,-238-63,-15-7,43 12,-81-27,0 1,0-1,0 0,0 1,0 0,0-1,0 1,0 0,0 0,0 0,0 1,-1-1,1 0,0 0,-1 1,1-1,-1 1,1 0,-1-1,0 1,0 0,0 0,0 0,0 0,0 0,1 3,-2-2,-1 0,1 0,-1 0,1 0,-1-1,0 1,0 0,0 0,0-1,-1 1,1-1,-1 1,1-1,-1 1,0-1,0 0,0 0,0 0,-4 2,-5 6,0-2,-1 0,-1 0,1-1,-1 0,-18 6,-91 23,120-36,-153 35,-253 23,-165-25,-350-34,5-47,262-4,8-51,511 74,-1 6,-1 5,-228 2,208 17,-124 4,277-5,-1 1,1-1,0 1,0 0,0 1,0 0,0 0,0 0,1 0,-1 1,-5 4,-2 4</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9:22:54.18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1 897,'179'-70,"-72"25,73-25,463-173,-432 174,242-46,111 25,4 28,-88 9,-172 23,496 13,-785 18,876 60,-632-32,266-4,-301-25,267-3,131-65,-553 56,238-25,-278 35,40-9,-43 5,50-2,-27 6,201 5,-232 1,0 1,0 0,-1 2,37 16,-8-3,36 14,93 30,-117-53,-38-8</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9:22:56.9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1 610,'45'-21,"88"-27,-37 15,277-127,-34 14,-240 108,152-36,-101 44,192-14,152 29,-66 17,-411 0,1 0,-1 1,0 1,0 0,0 1,0 1,18 10,-12-6,1-1,38 9,48 0,49 11,-124-22,1-1,0-2,68-1,-80-3</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9:23:27.99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1150 606,'112'-1,"7"0,132 15,-13 23,-69-10,-30-8,80 12,1-3,-129-18,58 1,163-10,-136-4,431 4,-529-5,120-21,20-2,30-7,-124 13,-5 15,-112 6,-25 0,-14 0,-745-51,749 48,-826-54,451 35,-317 11,514 12,-216 14,30 0,-650-16,1004-2,26-4,12 6,0 1,1-1,-1 0,0 1,0-1,0 1,1-1,-1 0,0 1,1-1,-1 1,1-1,-1 1,0-1,1 1,-1-1,1 1,-1 0,1-1,-1 1,1 0,0-1,-1 1,1 0,0-1,25-12,0 1,1 1,0 1,54-11,120-11,-173 28,433-37,-132 16,612-91,-481 47,602-67,-121 100,-315 37,-606 1,0 0,1 2,-1 0,-1 2,1 0,-1 1,0 1,21 12,-15-8,0-1,1-1,49 12,-40-13,-1 1,0 2,0 2,45 25,54 22,-115-55,1 0,0-1,0 0,1-2,27 2,168-5,-90-1,-114 1,-1-1,1 0,15-3,-6-2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9:15:48.46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1,'4176'0,"-3834"14,-32 1,-41-1,-24 1,-54-17,83 4,-180 12,-59-8,39 2,319 5,411 2,-321-12,101 41,-522-37,312 0,-220-9,450 2,-580-1,1-2,35-7,-31 4,34-2,-42 7,-17 2,0-1,1 1,-1-1,0-1,0 1,0 0,0-1,0 0,0 0,0 0,0-1,0 1,0-1,-1 0,1 0,-1 0,1 0,4-5,4-11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9:15:56.1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0 637,'1397'-93,"-947"66,0 29,-145 1,125-21,-158 6,4 0,489-35,-16-33,-422 18,-124 22,115-7,127-20,-268 36,29-2,269-10,-299 29,1 0,-114 12,187 5,-52 28,-143-21,696 87,-420-61,-180-17,279 20,-325-40,77 3,-154 0,0 1,0 2,-1 1,41 14,145 39,-95-30,-92-23,0-2,50 3,-31-4,-44-3,1 0,-1 0,1 0,0 1,-1-1,1 0,-1 1,1-1,-1 1,1-1,-1 1,0 0,3 1,-4-1,0-1,1 0,-1 1,0-1,0 0,0 1,0-1,0 1,0-1,0 0,0 1,0-1,0 0,0 1,0-1,0 1,0-1,0 0,-1 1,1-1,0 0,0 1,0-1,0 0,-1 1,1-1,0 0,0 1,-1-1,1 0,0 0,-1 1,1-1,-6 4,1 0,0-1,-1 0,1 0,-1 0,-7 1,-87 26,0-6,-154 18,-279 6,-8-36,120-16,0-19,-808-150,589 8,630 162,-74-17,0 3,-2 4,-90-2,-262 12,221 6,-240-3,431 1,1 2,-38 8,46-7,0 0,0-1,-1-1,1-1,-1-1,1 0,-25-3,17-4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9:16:42.31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9:17:54.2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1014,'17'-2,"1"1,0-2,-1 0,0-2,23-7,8-3,375-91,-92 24,668-129,-170 44,-447 87,-269 63,159-4,459-45,-312 20,117-21,-366 42,-67 10,449-48,266 57,-469 8,20-4,377 5,-380 29,0 26,-113-16,-234-39,603 84,6-49,2370-40,-1903 2,-719 29,-371-28,0 0,1 1,-1-1,0 1,8 4,-12-6,-1 0,1 0,0 1,-1-1,1 0,0 0,-1 1,1-1,-1 1,1-1,0 0,-1 1,1-1,-1 1,1-1,-1 1,0 0,1-1,-1 1,0-1,1 1,-1 0,0-1,0 1,1 0,-1-1,0 1,0 0,0-1,0 1,0 0,0 0,0-1,0 1,0 0,0-1,0 1,-1 0,1-1,0 1,0 0,-1-1,1 1,0 0,-1-1,1 1,-1-1,1 1,-1-1,1 1,-1-1,0 1,-9 6,1 0,-1-1,0 0,-1-1,-19 8,-63 16,72-23,-286 72,237-65,-1-3,-105 2,-211-15,-159 2,2 35,-423 23,511-25,294-14,89-11,-357 21,-4579-29,4732 15,47 0,-116 17,94-5,-590 73,452-46,-27 5,284-30,-165 27,238-44,35-5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9:17:58.28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88,'28'-2,"1"0,34-9,-32 5,49-2,12 8,-54 1,0-1,-1-2,48-8,128-26,-187 32,0 0,53 1,-54 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9:18:02.66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0 215,'14'-1,"0"0,0-1,25-8,24-3,124-8,-123 15,124 3,10 1,-108-12,-59 8,50-3,110-13,-152 16,25-7,-40 8,-1 0,40-1,1 6,-41 2,0-2,0-1,0 0,41-10,-27 3,67-6,-3 0,-44 0,-32 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68F99AF-42D7-4A07-9943-918696688DBA}"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1032017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8F99AF-42D7-4A07-9943-918696688DBA}"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950271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39"/>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39"/>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8F99AF-42D7-4A07-9943-918696688DBA}"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2045346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8F99AF-42D7-4A07-9943-918696688DBA}"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2171346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8F99AF-42D7-4A07-9943-918696688DBA}"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3415765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68F99AF-42D7-4A07-9943-918696688DBA}"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386256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68F99AF-42D7-4A07-9943-918696688DBA}" type="datetimeFigureOut">
              <a:rPr lang="en-US" smtClean="0"/>
              <a:t>5/29/2024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1095893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68F99AF-42D7-4A07-9943-918696688DBA}" type="datetimeFigureOut">
              <a:rPr lang="en-US" smtClean="0"/>
              <a:t>5/29/2024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3406842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8F99AF-42D7-4A07-9943-918696688DBA}" type="datetimeFigureOut">
              <a:rPr lang="en-US" smtClean="0"/>
              <a:t>5/29/2024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1251597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8F99AF-42D7-4A07-9943-918696688DBA}"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2144352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8F99AF-42D7-4A07-9943-918696688DBA}"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2884205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8F99AF-42D7-4A07-9943-918696688DBA}" type="datetimeFigureOut">
              <a:rPr lang="en-US" smtClean="0"/>
              <a:t>5/29/2024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DE64C1-204F-4435-96EF-B43E4DADB6B4}" type="slidenum">
              <a:rPr lang="en-US" smtClean="0"/>
              <a:t>‹#›</a:t>
            </a:fld>
            <a:endParaRPr lang="en-US"/>
          </a:p>
        </p:txBody>
      </p:sp>
    </p:spTree>
    <p:extLst>
      <p:ext uri="{BB962C8B-B14F-4D97-AF65-F5344CB8AC3E}">
        <p14:creationId xmlns:p14="http://schemas.microsoft.com/office/powerpoint/2010/main" val="278750236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customXml" Target="../ink/ink7.xml"/><Relationship Id="rId7" Type="http://schemas.openxmlformats.org/officeDocument/2006/relationships/customXml" Target="../ink/ink9.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customXml" Target="../ink/ink8.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customXml" Target="../ink/ink13.xml"/><Relationship Id="rId13"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3.png"/><Relationship Id="rId12" Type="http://schemas.openxmlformats.org/officeDocument/2006/relationships/customXml" Target="../ink/ink15.xml"/><Relationship Id="rId2" Type="http://schemas.openxmlformats.org/officeDocument/2006/relationships/customXml" Target="../ink/ink10.xml"/><Relationship Id="rId1" Type="http://schemas.openxmlformats.org/officeDocument/2006/relationships/slideLayout" Target="../slideLayouts/slideLayout2.xml"/><Relationship Id="rId6" Type="http://schemas.openxmlformats.org/officeDocument/2006/relationships/customXml" Target="../ink/ink12.xml"/><Relationship Id="rId11" Type="http://schemas.openxmlformats.org/officeDocument/2006/relationships/image" Target="../media/image25.png"/><Relationship Id="rId5" Type="http://schemas.openxmlformats.org/officeDocument/2006/relationships/image" Target="../media/image22.png"/><Relationship Id="rId10" Type="http://schemas.openxmlformats.org/officeDocument/2006/relationships/customXml" Target="../ink/ink14.xml"/><Relationship Id="rId4" Type="http://schemas.openxmlformats.org/officeDocument/2006/relationships/customXml" Target="../ink/ink11.xml"/><Relationship Id="rId9"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customXml" Target="../ink/ink18.xml"/><Relationship Id="rId5" Type="http://schemas.openxmlformats.org/officeDocument/2006/relationships/image" Target="../media/image31.png"/><Relationship Id="rId4" Type="http://schemas.openxmlformats.org/officeDocument/2006/relationships/customXml" Target="../ink/ink17.xml"/></Relationships>
</file>

<file path=ppt/slides/_rels/slide17.xml.rels><?xml version="1.0" encoding="UTF-8" standalone="yes"?>
<Relationships xmlns="http://schemas.openxmlformats.org/package/2006/relationships"><Relationship Id="rId8" Type="http://schemas.openxmlformats.org/officeDocument/2006/relationships/customXml" Target="../ink/ink22.xml"/><Relationship Id="rId3" Type="http://schemas.openxmlformats.org/officeDocument/2006/relationships/image" Target="../media/image33.png"/><Relationship Id="rId7" Type="http://schemas.openxmlformats.org/officeDocument/2006/relationships/image" Target="../media/image35.png"/><Relationship Id="rId2" Type="http://schemas.openxmlformats.org/officeDocument/2006/relationships/customXml" Target="../ink/ink19.xml"/><Relationship Id="rId1" Type="http://schemas.openxmlformats.org/officeDocument/2006/relationships/slideLayout" Target="../slideLayouts/slideLayout2.xml"/><Relationship Id="rId6" Type="http://schemas.openxmlformats.org/officeDocument/2006/relationships/customXml" Target="../ink/ink21.xml"/><Relationship Id="rId5" Type="http://schemas.openxmlformats.org/officeDocument/2006/relationships/image" Target="../media/image34.png"/><Relationship Id="rId4" Type="http://schemas.openxmlformats.org/officeDocument/2006/relationships/customXml" Target="../ink/ink20.xml"/><Relationship Id="rId9" Type="http://schemas.openxmlformats.org/officeDocument/2006/relationships/image" Target="../media/image36.png"/></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customXml" Target="../ink/ink24.xml"/><Relationship Id="rId7" Type="http://schemas.openxmlformats.org/officeDocument/2006/relationships/customXml" Target="../ink/ink26.xml"/><Relationship Id="rId12"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customXml" Target="../ink/ink28.xml"/><Relationship Id="rId5" Type="http://schemas.openxmlformats.org/officeDocument/2006/relationships/customXml" Target="../ink/ink25.xml"/><Relationship Id="rId10" Type="http://schemas.openxmlformats.org/officeDocument/2006/relationships/image" Target="../media/image46.png"/><Relationship Id="rId4" Type="http://schemas.openxmlformats.org/officeDocument/2006/relationships/image" Target="../media/image43.png"/><Relationship Id="rId9" Type="http://schemas.openxmlformats.org/officeDocument/2006/relationships/customXml" Target="../ink/ink27.xml"/></Relationships>
</file>

<file path=ppt/slides/_rels/slide24.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customXml" Target="../ink/ink29.xml"/><Relationship Id="rId7" Type="http://schemas.openxmlformats.org/officeDocument/2006/relationships/customXml" Target="../ink/ink31.xml"/><Relationship Id="rId12"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customXml" Target="../ink/ink33.xml"/><Relationship Id="rId5" Type="http://schemas.openxmlformats.org/officeDocument/2006/relationships/customXml" Target="../ink/ink30.xml"/><Relationship Id="rId10" Type="http://schemas.openxmlformats.org/officeDocument/2006/relationships/image" Target="../media/image52.png"/><Relationship Id="rId4" Type="http://schemas.openxmlformats.org/officeDocument/2006/relationships/image" Target="../media/image49.png"/><Relationship Id="rId9" Type="http://schemas.openxmlformats.org/officeDocument/2006/relationships/customXml" Target="../ink/ink32.xml"/></Relationships>
</file>

<file path=ppt/slides/_rels/slide2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customXml" Target="../ink/ink3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customXml" Target="../ink/ink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1077" y="654265"/>
            <a:ext cx="11508826" cy="1947042"/>
          </a:xfrm>
        </p:spPr>
        <p:txBody>
          <a:bodyPr>
            <a:noAutofit/>
          </a:bodyPr>
          <a:lstStyle/>
          <a:p>
            <a:pPr algn="l">
              <a:spcBef>
                <a:spcPts val="600"/>
              </a:spcBef>
              <a:spcAft>
                <a:spcPts val="600"/>
              </a:spcAft>
            </a:pPr>
            <a:r>
              <a:rPr lang="en-US" sz="4000" dirty="0"/>
              <a:t>Lesson 5.</a:t>
            </a:r>
            <a:br>
              <a:rPr lang="en-US" sz="4000" dirty="0"/>
            </a:br>
            <a:r>
              <a:rPr lang="en-US" sz="4000" dirty="0"/>
              <a:t>                        </a:t>
            </a:r>
            <a:r>
              <a:rPr lang="en-US" sz="6000" b="1" dirty="0"/>
              <a:t>Access Control</a:t>
            </a:r>
            <a:endParaRPr lang="en-US" sz="4400" b="1"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1494" y="2870965"/>
            <a:ext cx="6312745" cy="341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0324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13183"/>
          </a:xfrm>
        </p:spPr>
        <p:txBody>
          <a:bodyPr/>
          <a:lstStyle/>
          <a:p>
            <a:r>
              <a:rPr lang="en-US" b="1" dirty="0"/>
              <a:t>Authorization </a:t>
            </a:r>
          </a:p>
        </p:txBody>
      </p:sp>
      <p:sp>
        <p:nvSpPr>
          <p:cNvPr id="3" name="Content Placeholder 2"/>
          <p:cNvSpPr>
            <a:spLocks noGrp="1"/>
          </p:cNvSpPr>
          <p:nvPr>
            <p:ph idx="1"/>
          </p:nvPr>
        </p:nvSpPr>
        <p:spPr>
          <a:xfrm>
            <a:off x="325811" y="1272209"/>
            <a:ext cx="11466795" cy="5254713"/>
          </a:xfrm>
        </p:spPr>
        <p:txBody>
          <a:bodyPr>
            <a:normAutofit/>
          </a:bodyPr>
          <a:lstStyle/>
          <a:p>
            <a:pPr>
              <a:spcAft>
                <a:spcPts val="1200"/>
              </a:spcAft>
            </a:pPr>
            <a:r>
              <a:rPr lang="en-US" dirty="0"/>
              <a:t>Determines that the proven identity has some set of characteristics associated with it that </a:t>
            </a:r>
            <a:r>
              <a:rPr lang="en-US" dirty="0">
                <a:solidFill>
                  <a:srgbClr val="FF0000"/>
                </a:solidFill>
              </a:rPr>
              <a:t>gives it the right to access the requested resources.</a:t>
            </a:r>
          </a:p>
          <a:p>
            <a:pPr>
              <a:spcAft>
                <a:spcPts val="1200"/>
              </a:spcAft>
            </a:pPr>
            <a:r>
              <a:rPr lang="en-US" dirty="0">
                <a:solidFill>
                  <a:srgbClr val="FF0000"/>
                </a:solidFill>
              </a:rPr>
              <a:t>Grating access rights </a:t>
            </a:r>
            <a:r>
              <a:rPr lang="en-US" dirty="0"/>
              <a:t>to </a:t>
            </a:r>
            <a:r>
              <a:rPr lang="en-US" dirty="0">
                <a:solidFill>
                  <a:srgbClr val="FF0000"/>
                </a:solidFill>
              </a:rPr>
              <a:t>subjects</a:t>
            </a:r>
            <a:r>
              <a:rPr lang="en-US" dirty="0"/>
              <a:t> should be based on the </a:t>
            </a:r>
            <a:r>
              <a:rPr lang="en-US" dirty="0">
                <a:solidFill>
                  <a:srgbClr val="FF0000"/>
                </a:solidFill>
              </a:rPr>
              <a:t>level of trust </a:t>
            </a:r>
            <a:r>
              <a:rPr lang="en-US" dirty="0"/>
              <a:t>a company has in a subject and the subject’s need to know.</a:t>
            </a:r>
          </a:p>
          <a:p>
            <a:pPr>
              <a:spcAft>
                <a:spcPts val="1200"/>
              </a:spcAft>
            </a:pPr>
            <a:r>
              <a:rPr lang="en-US" dirty="0"/>
              <a:t>Is a </a:t>
            </a:r>
            <a:r>
              <a:rPr lang="en-US" dirty="0">
                <a:solidFill>
                  <a:srgbClr val="FF0000"/>
                </a:solidFill>
              </a:rPr>
              <a:t>core component of every operating system</a:t>
            </a:r>
            <a:r>
              <a:rPr lang="en-US" dirty="0"/>
              <a:t> and established whether a user is authorized to access a particular resource and what actions he is permitted to perform on the resource.</a:t>
            </a:r>
          </a:p>
        </p:txBody>
      </p:sp>
    </p:spTree>
    <p:extLst>
      <p:ext uri="{BB962C8B-B14F-4D97-AF65-F5344CB8AC3E}">
        <p14:creationId xmlns:p14="http://schemas.microsoft.com/office/powerpoint/2010/main" val="2034649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8872"/>
            <a:ext cx="10972800" cy="1002369"/>
          </a:xfrm>
        </p:spPr>
        <p:txBody>
          <a:bodyPr/>
          <a:lstStyle/>
          <a:p>
            <a:r>
              <a:rPr lang="en-US" b="1"/>
              <a:t>Authorization </a:t>
            </a:r>
            <a:endParaRPr lang="en-US"/>
          </a:p>
        </p:txBody>
      </p:sp>
      <p:sp>
        <p:nvSpPr>
          <p:cNvPr id="3" name="Content Placeholder 2"/>
          <p:cNvSpPr>
            <a:spLocks noGrp="1"/>
          </p:cNvSpPr>
          <p:nvPr>
            <p:ph idx="1"/>
          </p:nvPr>
        </p:nvSpPr>
        <p:spPr>
          <a:xfrm>
            <a:off x="609600" y="1292773"/>
            <a:ext cx="11356428" cy="5281448"/>
          </a:xfrm>
        </p:spPr>
        <p:txBody>
          <a:bodyPr>
            <a:normAutofit fontScale="85000" lnSpcReduction="20000"/>
          </a:bodyPr>
          <a:lstStyle/>
          <a:p>
            <a:pPr marL="0" indent="0" algn="ctr">
              <a:buNone/>
            </a:pPr>
            <a:r>
              <a:rPr lang="en-US" b="1">
                <a:solidFill>
                  <a:srgbClr val="002060"/>
                </a:solidFill>
              </a:rPr>
              <a:t>Access criteria can be thought of as:</a:t>
            </a:r>
          </a:p>
          <a:p>
            <a:r>
              <a:rPr lang="en-US">
                <a:solidFill>
                  <a:srgbClr val="FF0000"/>
                </a:solidFill>
              </a:rPr>
              <a:t>Roles:</a:t>
            </a:r>
          </a:p>
          <a:p>
            <a:pPr marL="1482725" lvl="1" indent="0">
              <a:buNone/>
            </a:pPr>
            <a:r>
              <a:rPr lang="en-US"/>
              <a:t>Is an effective way to assign rights to a type of user who performs a certain task (job assignment or function).</a:t>
            </a:r>
          </a:p>
          <a:p>
            <a:r>
              <a:rPr lang="en-US">
                <a:solidFill>
                  <a:srgbClr val="FF0000"/>
                </a:solidFill>
              </a:rPr>
              <a:t>Groups:</a:t>
            </a:r>
          </a:p>
          <a:p>
            <a:pPr marL="1482725" lvl="1" indent="0">
              <a:buNone/>
            </a:pPr>
            <a:r>
              <a:rPr lang="en-US"/>
              <a:t>When several users require same type of access to information and resources</a:t>
            </a:r>
          </a:p>
          <a:p>
            <a:r>
              <a:rPr lang="en-US">
                <a:solidFill>
                  <a:srgbClr val="FF0000"/>
                </a:solidFill>
              </a:rPr>
              <a:t>Location:</a:t>
            </a:r>
          </a:p>
          <a:p>
            <a:pPr marL="1608138" lvl="1" indent="0">
              <a:buNone/>
            </a:pPr>
            <a:r>
              <a:rPr lang="en-US"/>
              <a:t>To restrict unauthorized individuals from being able to get in and reconfigure the server remotely	</a:t>
            </a:r>
          </a:p>
          <a:p>
            <a:r>
              <a:rPr lang="en-US">
                <a:solidFill>
                  <a:srgbClr val="FF0000"/>
                </a:solidFill>
              </a:rPr>
              <a:t>Time:</a:t>
            </a:r>
          </a:p>
          <a:p>
            <a:pPr marL="1482725" lvl="1" indent="0">
              <a:buNone/>
            </a:pPr>
            <a:r>
              <a:rPr lang="en-US"/>
              <a:t>Restrict the times that certaun actions or services can be accessed</a:t>
            </a:r>
          </a:p>
          <a:p>
            <a:r>
              <a:rPr lang="en-US">
                <a:solidFill>
                  <a:srgbClr val="FF0000"/>
                </a:solidFill>
              </a:rPr>
              <a:t>Transaction type:</a:t>
            </a:r>
          </a:p>
          <a:p>
            <a:pPr marL="2806700" lvl="1" indent="0">
              <a:buNone/>
            </a:pPr>
            <a:r>
              <a:rPr lang="en-US"/>
              <a:t>Can be used to control what data is assesses during certain types of functions and what commends can be carried out on the data</a:t>
            </a:r>
          </a:p>
        </p:txBody>
      </p:sp>
    </p:spTree>
    <p:extLst>
      <p:ext uri="{BB962C8B-B14F-4D97-AF65-F5344CB8AC3E}">
        <p14:creationId xmlns:p14="http://schemas.microsoft.com/office/powerpoint/2010/main" val="1913428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5808"/>
            <a:ext cx="10972800" cy="671293"/>
          </a:xfrm>
        </p:spPr>
        <p:txBody>
          <a:bodyPr>
            <a:noAutofit/>
          </a:bodyPr>
          <a:lstStyle/>
          <a:p>
            <a:r>
              <a:rPr lang="en-US" sz="4800" b="1"/>
              <a:t>Authorization </a:t>
            </a:r>
            <a:endParaRPr lang="en-US" sz="4800"/>
          </a:p>
        </p:txBody>
      </p:sp>
      <p:sp>
        <p:nvSpPr>
          <p:cNvPr id="3" name="Content Placeholder 2"/>
          <p:cNvSpPr>
            <a:spLocks noGrp="1"/>
          </p:cNvSpPr>
          <p:nvPr>
            <p:ph idx="1"/>
          </p:nvPr>
        </p:nvSpPr>
        <p:spPr>
          <a:xfrm>
            <a:off x="278524" y="1040524"/>
            <a:ext cx="9212317" cy="2490951"/>
          </a:xfrm>
        </p:spPr>
        <p:txBody>
          <a:bodyPr>
            <a:normAutofit/>
          </a:bodyPr>
          <a:lstStyle/>
          <a:p>
            <a:r>
              <a:rPr lang="en-US" b="1">
                <a:solidFill>
                  <a:srgbClr val="7030A0"/>
                </a:solidFill>
              </a:rPr>
              <a:t>Problems in controlling access to assess:</a:t>
            </a:r>
          </a:p>
          <a:p>
            <a:pPr lvl="1"/>
            <a:r>
              <a:rPr lang="en-US" sz="2400"/>
              <a:t>Different levels of users with different levels of access</a:t>
            </a:r>
          </a:p>
          <a:p>
            <a:pPr lvl="1"/>
            <a:r>
              <a:rPr lang="en-US" sz="2400"/>
              <a:t>Resources may be classified differently</a:t>
            </a:r>
          </a:p>
          <a:p>
            <a:pPr lvl="1"/>
            <a:r>
              <a:rPr lang="en-US" sz="2400"/>
              <a:t>Diverse identity of data</a:t>
            </a:r>
          </a:p>
          <a:p>
            <a:pPr lvl="1"/>
            <a:r>
              <a:rPr lang="en-US" sz="2400"/>
              <a:t>Corporate environments keep changing</a:t>
            </a:r>
          </a:p>
        </p:txBody>
      </p:sp>
      <p:sp>
        <p:nvSpPr>
          <p:cNvPr id="4" name="Rectangle 3"/>
          <p:cNvSpPr/>
          <p:nvPr/>
        </p:nvSpPr>
        <p:spPr>
          <a:xfrm>
            <a:off x="2795751" y="3915731"/>
            <a:ext cx="9396249" cy="2739211"/>
          </a:xfrm>
          <a:prstGeom prst="rect">
            <a:avLst/>
          </a:prstGeom>
        </p:spPr>
        <p:txBody>
          <a:bodyPr wrap="square">
            <a:spAutoFit/>
          </a:bodyPr>
          <a:lstStyle/>
          <a:p>
            <a:pPr marL="342900" lvl="0" indent="-342900">
              <a:spcBef>
                <a:spcPct val="20000"/>
              </a:spcBef>
              <a:buFont typeface="Arial" pitchFamily="34" charset="0"/>
              <a:buChar char="•"/>
            </a:pPr>
            <a:r>
              <a:rPr lang="en-US" sz="2800" b="1">
                <a:solidFill>
                  <a:srgbClr val="7030A0"/>
                </a:solidFill>
              </a:rPr>
              <a:t>Solutions that enterprise wide and single sign on solutions</a:t>
            </a:r>
          </a:p>
          <a:p>
            <a:pPr marL="742950" lvl="1" indent="-285750">
              <a:spcBef>
                <a:spcPct val="20000"/>
              </a:spcBef>
              <a:buFont typeface="Arial" pitchFamily="34" charset="0"/>
              <a:buChar char="–"/>
            </a:pPr>
            <a:r>
              <a:rPr lang="en-US" sz="2400">
                <a:solidFill>
                  <a:prstClr val="black"/>
                </a:solidFill>
              </a:rPr>
              <a:t>User provisioning</a:t>
            </a:r>
          </a:p>
          <a:p>
            <a:pPr marL="742950" lvl="1" indent="-285750">
              <a:spcBef>
                <a:spcPct val="20000"/>
              </a:spcBef>
              <a:buFont typeface="Arial" pitchFamily="34" charset="0"/>
              <a:buChar char="–"/>
            </a:pPr>
            <a:r>
              <a:rPr lang="en-US" sz="2400">
                <a:solidFill>
                  <a:prstClr val="black"/>
                </a:solidFill>
              </a:rPr>
              <a:t>Password synchronization and reset</a:t>
            </a:r>
          </a:p>
          <a:p>
            <a:pPr marL="742950" lvl="1" indent="-285750">
              <a:spcBef>
                <a:spcPct val="20000"/>
              </a:spcBef>
              <a:buFont typeface="Arial" pitchFamily="34" charset="0"/>
              <a:buChar char="–"/>
            </a:pPr>
            <a:r>
              <a:rPr lang="en-US" sz="2400">
                <a:solidFill>
                  <a:prstClr val="black"/>
                </a:solidFill>
              </a:rPr>
              <a:t>Centralized auditing and reporting</a:t>
            </a:r>
          </a:p>
          <a:p>
            <a:pPr marL="742950" lvl="1" indent="-285750">
              <a:spcBef>
                <a:spcPct val="20000"/>
              </a:spcBef>
              <a:buFont typeface="Arial" pitchFamily="34" charset="0"/>
              <a:buChar char="–"/>
            </a:pPr>
            <a:r>
              <a:rPr lang="en-US" sz="2400">
                <a:solidFill>
                  <a:prstClr val="black"/>
                </a:solidFill>
              </a:rPr>
              <a:t>Integrated workflow (increase in productivity)</a:t>
            </a:r>
          </a:p>
          <a:p>
            <a:pPr marL="742950" lvl="1" indent="-285750">
              <a:spcBef>
                <a:spcPct val="20000"/>
              </a:spcBef>
              <a:buFont typeface="Arial" pitchFamily="34" charset="0"/>
              <a:buChar char="–"/>
            </a:pPr>
            <a:r>
              <a:rPr lang="en-US" sz="2400">
                <a:solidFill>
                  <a:prstClr val="black"/>
                </a:solidFill>
              </a:rPr>
              <a:t>Regulatory compliance</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355" y="4248644"/>
            <a:ext cx="2824984" cy="2073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4163" y="1288340"/>
            <a:ext cx="3436554" cy="2167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8862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3106"/>
            <a:ext cx="10972800" cy="813183"/>
          </a:xfrm>
        </p:spPr>
        <p:txBody>
          <a:bodyPr/>
          <a:lstStyle/>
          <a:p>
            <a:r>
              <a:rPr lang="en-US" b="1">
                <a:solidFill>
                  <a:srgbClr val="FF0000"/>
                </a:solidFill>
              </a:rPr>
              <a:t>Access Control models</a:t>
            </a:r>
          </a:p>
        </p:txBody>
      </p:sp>
      <p:sp>
        <p:nvSpPr>
          <p:cNvPr id="3" name="Content Placeholder 2"/>
          <p:cNvSpPr>
            <a:spLocks noGrp="1"/>
          </p:cNvSpPr>
          <p:nvPr>
            <p:ph idx="1"/>
          </p:nvPr>
        </p:nvSpPr>
        <p:spPr>
          <a:xfrm>
            <a:off x="299545" y="1135117"/>
            <a:ext cx="11282855" cy="4991049"/>
          </a:xfrm>
        </p:spPr>
        <p:txBody>
          <a:bodyPr>
            <a:normAutofit fontScale="92500" lnSpcReduction="20000"/>
          </a:bodyPr>
          <a:lstStyle/>
          <a:p>
            <a:pPr>
              <a:spcAft>
                <a:spcPts val="1200"/>
              </a:spcAft>
            </a:pPr>
            <a:r>
              <a:rPr lang="en-US" dirty="0"/>
              <a:t>How does someone grant the right level of permission to an individual so that they can perform their duties? </a:t>
            </a:r>
            <a:r>
              <a:rPr lang="en-US" dirty="0">
                <a:solidFill>
                  <a:srgbClr val="7030A0"/>
                </a:solidFill>
              </a:rPr>
              <a:t>Access control models define how permissions are assigned.</a:t>
            </a:r>
          </a:p>
          <a:p>
            <a:r>
              <a:rPr lang="en-US" dirty="0"/>
              <a:t>Access control model </a:t>
            </a:r>
            <a:r>
              <a:rPr lang="en-US" dirty="0">
                <a:solidFill>
                  <a:srgbClr val="7030A0"/>
                </a:solidFill>
              </a:rPr>
              <a:t>– hardware and software  predefined </a:t>
            </a:r>
            <a:r>
              <a:rPr lang="en-US" i="1" dirty="0">
                <a:solidFill>
                  <a:srgbClr val="FF0000"/>
                </a:solidFill>
              </a:rPr>
              <a:t>framework</a:t>
            </a:r>
            <a:r>
              <a:rPr lang="en-US" dirty="0">
                <a:solidFill>
                  <a:srgbClr val="7030A0"/>
                </a:solidFill>
              </a:rPr>
              <a:t> that custodian can use for controlling access</a:t>
            </a:r>
          </a:p>
          <a:p>
            <a:endParaRPr lang="en-US" sz="1800" dirty="0"/>
          </a:p>
          <a:p>
            <a:r>
              <a:rPr lang="en-US" dirty="0"/>
              <a:t>Access control models have four flavors:</a:t>
            </a:r>
          </a:p>
          <a:p>
            <a:pPr lvl="1"/>
            <a:r>
              <a:rPr lang="en-US" dirty="0">
                <a:solidFill>
                  <a:srgbClr val="7030A0"/>
                </a:solidFill>
              </a:rPr>
              <a:t>Mandatory</a:t>
            </a:r>
            <a:r>
              <a:rPr lang="en-US" dirty="0"/>
              <a:t> access control (MAC)</a:t>
            </a:r>
          </a:p>
          <a:p>
            <a:pPr lvl="1"/>
            <a:r>
              <a:rPr lang="en-US" dirty="0">
                <a:solidFill>
                  <a:srgbClr val="7030A0"/>
                </a:solidFill>
              </a:rPr>
              <a:t>Discretionary</a:t>
            </a:r>
            <a:r>
              <a:rPr lang="en-US" dirty="0"/>
              <a:t> access control (DAC)</a:t>
            </a:r>
          </a:p>
          <a:p>
            <a:pPr lvl="1"/>
            <a:r>
              <a:rPr lang="en-US" dirty="0">
                <a:solidFill>
                  <a:srgbClr val="7030A0"/>
                </a:solidFill>
              </a:rPr>
              <a:t>Role-Based</a:t>
            </a:r>
            <a:r>
              <a:rPr lang="en-US" dirty="0"/>
              <a:t> access control </a:t>
            </a:r>
          </a:p>
          <a:p>
            <a:pPr lvl="1"/>
            <a:r>
              <a:rPr lang="en-US" dirty="0">
                <a:solidFill>
                  <a:srgbClr val="7030A0"/>
                </a:solidFill>
              </a:rPr>
              <a:t>Rule-Based</a:t>
            </a:r>
            <a:r>
              <a:rPr lang="en-US" dirty="0"/>
              <a:t> access control</a:t>
            </a:r>
          </a:p>
          <a:p>
            <a:pPr lvl="1"/>
            <a:r>
              <a:rPr lang="en-US" dirty="0">
                <a:solidFill>
                  <a:srgbClr val="7030A0"/>
                </a:solidFill>
              </a:rPr>
              <a:t>Attribute-based</a:t>
            </a:r>
            <a:r>
              <a:rPr lang="en-US" dirty="0"/>
              <a:t> access control</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6130" y="3595522"/>
            <a:ext cx="4886325"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650103CC-B361-C981-7BD3-BE26B85282E9}"/>
                  </a:ext>
                </a:extLst>
              </p14:cNvPr>
              <p14:cNvContentPartPr/>
              <p14:nvPr/>
            </p14:nvContentPartPr>
            <p14:xfrm>
              <a:off x="768518" y="3469598"/>
              <a:ext cx="5433840" cy="392760"/>
            </p14:xfrm>
          </p:contentPart>
        </mc:Choice>
        <mc:Fallback>
          <p:pic>
            <p:nvPicPr>
              <p:cNvPr id="4" name="Ink 3">
                <a:extLst>
                  <a:ext uri="{FF2B5EF4-FFF2-40B4-BE49-F238E27FC236}">
                    <a16:creationId xmlns:a16="http://schemas.microsoft.com/office/drawing/2014/main" id="{650103CC-B361-C981-7BD3-BE26B85282E9}"/>
                  </a:ext>
                </a:extLst>
              </p:cNvPr>
              <p:cNvPicPr/>
              <p:nvPr/>
            </p:nvPicPr>
            <p:blipFill>
              <a:blip r:embed="rId4"/>
              <a:stretch>
                <a:fillRect/>
              </a:stretch>
            </p:blipFill>
            <p:spPr>
              <a:xfrm>
                <a:off x="714878" y="3361958"/>
                <a:ext cx="5541480" cy="6084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3C79AD84-40DB-D56A-1F7C-689B5072F029}"/>
                  </a:ext>
                </a:extLst>
              </p14:cNvPr>
              <p14:cNvContentPartPr/>
              <p14:nvPr/>
            </p14:nvContentPartPr>
            <p14:xfrm>
              <a:off x="779318" y="5330078"/>
              <a:ext cx="320760" cy="31680"/>
            </p14:xfrm>
          </p:contentPart>
        </mc:Choice>
        <mc:Fallback>
          <p:pic>
            <p:nvPicPr>
              <p:cNvPr id="5" name="Ink 4">
                <a:extLst>
                  <a:ext uri="{FF2B5EF4-FFF2-40B4-BE49-F238E27FC236}">
                    <a16:creationId xmlns:a16="http://schemas.microsoft.com/office/drawing/2014/main" id="{3C79AD84-40DB-D56A-1F7C-689B5072F029}"/>
                  </a:ext>
                </a:extLst>
              </p:cNvPr>
              <p:cNvPicPr/>
              <p:nvPr/>
            </p:nvPicPr>
            <p:blipFill>
              <a:blip r:embed="rId6"/>
              <a:stretch>
                <a:fillRect/>
              </a:stretch>
            </p:blipFill>
            <p:spPr>
              <a:xfrm>
                <a:off x="725678" y="5222438"/>
                <a:ext cx="42840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FF94FE32-954D-F1E3-DE9B-BA1E1308D5C3}"/>
                  </a:ext>
                </a:extLst>
              </p14:cNvPr>
              <p14:cNvContentPartPr/>
              <p14:nvPr/>
            </p14:nvContentPartPr>
            <p14:xfrm>
              <a:off x="9601118" y="5315678"/>
              <a:ext cx="695160" cy="77400"/>
            </p14:xfrm>
          </p:contentPart>
        </mc:Choice>
        <mc:Fallback>
          <p:pic>
            <p:nvPicPr>
              <p:cNvPr id="6" name="Ink 5">
                <a:extLst>
                  <a:ext uri="{FF2B5EF4-FFF2-40B4-BE49-F238E27FC236}">
                    <a16:creationId xmlns:a16="http://schemas.microsoft.com/office/drawing/2014/main" id="{FF94FE32-954D-F1E3-DE9B-BA1E1308D5C3}"/>
                  </a:ext>
                </a:extLst>
              </p:cNvPr>
              <p:cNvPicPr/>
              <p:nvPr/>
            </p:nvPicPr>
            <p:blipFill>
              <a:blip r:embed="rId8"/>
              <a:stretch>
                <a:fillRect/>
              </a:stretch>
            </p:blipFill>
            <p:spPr>
              <a:xfrm>
                <a:off x="9547118" y="5208038"/>
                <a:ext cx="802800" cy="293040"/>
              </a:xfrm>
              <a:prstGeom prst="rect">
                <a:avLst/>
              </a:prstGeom>
            </p:spPr>
          </p:pic>
        </mc:Fallback>
      </mc:AlternateContent>
    </p:spTree>
    <p:extLst>
      <p:ext uri="{BB962C8B-B14F-4D97-AF65-F5344CB8AC3E}">
        <p14:creationId xmlns:p14="http://schemas.microsoft.com/office/powerpoint/2010/main" val="353198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7030A0"/>
                </a:solidFill>
              </a:rPr>
              <a:t>Mandatory Access Control (MAC)</a:t>
            </a:r>
          </a:p>
        </p:txBody>
      </p:sp>
      <p:sp>
        <p:nvSpPr>
          <p:cNvPr id="3" name="Content Placeholder 2"/>
          <p:cNvSpPr>
            <a:spLocks noGrp="1"/>
          </p:cNvSpPr>
          <p:nvPr>
            <p:ph idx="1"/>
          </p:nvPr>
        </p:nvSpPr>
        <p:spPr/>
        <p:txBody>
          <a:bodyPr/>
          <a:lstStyle/>
          <a:p>
            <a:r>
              <a:rPr lang="en-US" dirty="0"/>
              <a:t>This is a security model in which </a:t>
            </a:r>
            <a:r>
              <a:rPr lang="en-US" dirty="0">
                <a:solidFill>
                  <a:srgbClr val="FF0000"/>
                </a:solidFill>
              </a:rPr>
              <a:t>access rights</a:t>
            </a:r>
            <a:r>
              <a:rPr lang="en-US" dirty="0"/>
              <a:t> are regulated by a </a:t>
            </a:r>
            <a:r>
              <a:rPr lang="en-US" dirty="0">
                <a:solidFill>
                  <a:srgbClr val="FF0000"/>
                </a:solidFill>
              </a:rPr>
              <a:t>central authority</a:t>
            </a:r>
            <a:r>
              <a:rPr lang="en-US" dirty="0"/>
              <a:t> based on multiple levels of security.</a:t>
            </a:r>
          </a:p>
          <a:p>
            <a:r>
              <a:rPr lang="en-US" dirty="0"/>
              <a:t>This means the </a:t>
            </a:r>
            <a:r>
              <a:rPr lang="en-US" dirty="0">
                <a:solidFill>
                  <a:srgbClr val="7030A0"/>
                </a:solidFill>
              </a:rPr>
              <a:t>end user has no control</a:t>
            </a:r>
            <a:r>
              <a:rPr lang="en-US" dirty="0"/>
              <a:t> over any settings that provide any privileges to anyone. </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51A9F35A-83A5-D44C-F8FA-A27D35872730}"/>
                  </a:ext>
                </a:extLst>
              </p14:cNvPr>
              <p14:cNvContentPartPr/>
              <p14:nvPr/>
            </p14:nvContentPartPr>
            <p14:xfrm>
              <a:off x="6327998" y="1817558"/>
              <a:ext cx="1920960" cy="84600"/>
            </p14:xfrm>
          </p:contentPart>
        </mc:Choice>
        <mc:Fallback>
          <p:pic>
            <p:nvPicPr>
              <p:cNvPr id="4" name="Ink 3">
                <a:extLst>
                  <a:ext uri="{FF2B5EF4-FFF2-40B4-BE49-F238E27FC236}">
                    <a16:creationId xmlns:a16="http://schemas.microsoft.com/office/drawing/2014/main" id="{51A9F35A-83A5-D44C-F8FA-A27D35872730}"/>
                  </a:ext>
                </a:extLst>
              </p:cNvPr>
              <p:cNvPicPr/>
              <p:nvPr/>
            </p:nvPicPr>
            <p:blipFill>
              <a:blip r:embed="rId3"/>
              <a:stretch>
                <a:fillRect/>
              </a:stretch>
            </p:blipFill>
            <p:spPr>
              <a:xfrm>
                <a:off x="6274358" y="1709558"/>
                <a:ext cx="202860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05A03990-EA7E-8605-2E85-F3C4F4CFDC1C}"/>
                  </a:ext>
                </a:extLst>
              </p14:cNvPr>
              <p14:cNvContentPartPr/>
              <p14:nvPr/>
            </p14:nvContentPartPr>
            <p14:xfrm>
              <a:off x="9206198" y="1911158"/>
              <a:ext cx="2193840" cy="83880"/>
            </p14:xfrm>
          </p:contentPart>
        </mc:Choice>
        <mc:Fallback>
          <p:pic>
            <p:nvPicPr>
              <p:cNvPr id="5" name="Ink 4">
                <a:extLst>
                  <a:ext uri="{FF2B5EF4-FFF2-40B4-BE49-F238E27FC236}">
                    <a16:creationId xmlns:a16="http://schemas.microsoft.com/office/drawing/2014/main" id="{05A03990-EA7E-8605-2E85-F3C4F4CFDC1C}"/>
                  </a:ext>
                </a:extLst>
              </p:cNvPr>
              <p:cNvPicPr/>
              <p:nvPr/>
            </p:nvPicPr>
            <p:blipFill>
              <a:blip r:embed="rId5"/>
              <a:stretch>
                <a:fillRect/>
              </a:stretch>
            </p:blipFill>
            <p:spPr>
              <a:xfrm>
                <a:off x="9152558" y="1803518"/>
                <a:ext cx="230148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BEC75421-D48A-A5BC-1993-9FD870AF1179}"/>
                  </a:ext>
                </a:extLst>
              </p14:cNvPr>
              <p14:cNvContentPartPr/>
              <p14:nvPr/>
            </p14:nvContentPartPr>
            <p14:xfrm>
              <a:off x="987038" y="2316158"/>
              <a:ext cx="3134520" cy="221400"/>
            </p14:xfrm>
          </p:contentPart>
        </mc:Choice>
        <mc:Fallback>
          <p:pic>
            <p:nvPicPr>
              <p:cNvPr id="6" name="Ink 5">
                <a:extLst>
                  <a:ext uri="{FF2B5EF4-FFF2-40B4-BE49-F238E27FC236}">
                    <a16:creationId xmlns:a16="http://schemas.microsoft.com/office/drawing/2014/main" id="{BEC75421-D48A-A5BC-1993-9FD870AF1179}"/>
                  </a:ext>
                </a:extLst>
              </p:cNvPr>
              <p:cNvPicPr/>
              <p:nvPr/>
            </p:nvPicPr>
            <p:blipFill>
              <a:blip r:embed="rId7"/>
              <a:stretch>
                <a:fillRect/>
              </a:stretch>
            </p:blipFill>
            <p:spPr>
              <a:xfrm>
                <a:off x="933398" y="2208158"/>
                <a:ext cx="3242160" cy="437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18BE0A08-B9FE-FE13-A94E-FB98806658DB}"/>
                  </a:ext>
                </a:extLst>
              </p14:cNvPr>
              <p14:cNvContentPartPr/>
              <p14:nvPr/>
            </p14:nvContentPartPr>
            <p14:xfrm>
              <a:off x="3615758" y="2690918"/>
              <a:ext cx="3937320" cy="322560"/>
            </p14:xfrm>
          </p:contentPart>
        </mc:Choice>
        <mc:Fallback>
          <p:pic>
            <p:nvPicPr>
              <p:cNvPr id="7" name="Ink 6">
                <a:extLst>
                  <a:ext uri="{FF2B5EF4-FFF2-40B4-BE49-F238E27FC236}">
                    <a16:creationId xmlns:a16="http://schemas.microsoft.com/office/drawing/2014/main" id="{18BE0A08-B9FE-FE13-A94E-FB98806658DB}"/>
                  </a:ext>
                </a:extLst>
              </p:cNvPr>
              <p:cNvPicPr/>
              <p:nvPr/>
            </p:nvPicPr>
            <p:blipFill>
              <a:blip r:embed="rId9"/>
              <a:stretch>
                <a:fillRect/>
              </a:stretch>
            </p:blipFill>
            <p:spPr>
              <a:xfrm>
                <a:off x="3562118" y="2582918"/>
                <a:ext cx="4044960" cy="5382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6DFC2234-79B3-1D56-041C-A0D585EE503F}"/>
                  </a:ext>
                </a:extLst>
              </p14:cNvPr>
              <p14:cNvContentPartPr/>
              <p14:nvPr/>
            </p14:nvContentPartPr>
            <p14:xfrm>
              <a:off x="5860358" y="2741678"/>
              <a:ext cx="5343840" cy="261720"/>
            </p14:xfrm>
          </p:contentPart>
        </mc:Choice>
        <mc:Fallback>
          <p:pic>
            <p:nvPicPr>
              <p:cNvPr id="8" name="Ink 7">
                <a:extLst>
                  <a:ext uri="{FF2B5EF4-FFF2-40B4-BE49-F238E27FC236}">
                    <a16:creationId xmlns:a16="http://schemas.microsoft.com/office/drawing/2014/main" id="{6DFC2234-79B3-1D56-041C-A0D585EE503F}"/>
                  </a:ext>
                </a:extLst>
              </p:cNvPr>
              <p:cNvPicPr/>
              <p:nvPr/>
            </p:nvPicPr>
            <p:blipFill>
              <a:blip r:embed="rId11"/>
              <a:stretch>
                <a:fillRect/>
              </a:stretch>
            </p:blipFill>
            <p:spPr>
              <a:xfrm>
                <a:off x="5806358" y="2634038"/>
                <a:ext cx="5451480" cy="477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8E964732-1534-4123-EF10-E7FCC55E46CC}"/>
                  </a:ext>
                </a:extLst>
              </p14:cNvPr>
              <p14:cNvContentPartPr/>
              <p14:nvPr/>
            </p14:nvContentPartPr>
            <p14:xfrm>
              <a:off x="1111598" y="3437558"/>
              <a:ext cx="5217840" cy="106560"/>
            </p14:xfrm>
          </p:contentPart>
        </mc:Choice>
        <mc:Fallback>
          <p:pic>
            <p:nvPicPr>
              <p:cNvPr id="9" name="Ink 8">
                <a:extLst>
                  <a:ext uri="{FF2B5EF4-FFF2-40B4-BE49-F238E27FC236}">
                    <a16:creationId xmlns:a16="http://schemas.microsoft.com/office/drawing/2014/main" id="{8E964732-1534-4123-EF10-E7FCC55E46CC}"/>
                  </a:ext>
                </a:extLst>
              </p:cNvPr>
              <p:cNvPicPr/>
              <p:nvPr/>
            </p:nvPicPr>
            <p:blipFill>
              <a:blip r:embed="rId13"/>
              <a:stretch>
                <a:fillRect/>
              </a:stretch>
            </p:blipFill>
            <p:spPr>
              <a:xfrm>
                <a:off x="1057958" y="3329558"/>
                <a:ext cx="5325480" cy="322200"/>
              </a:xfrm>
              <a:prstGeom prst="rect">
                <a:avLst/>
              </a:prstGeom>
            </p:spPr>
          </p:pic>
        </mc:Fallback>
      </mc:AlternateContent>
    </p:spTree>
    <p:extLst>
      <p:ext uri="{BB962C8B-B14F-4D97-AF65-F5344CB8AC3E}">
        <p14:creationId xmlns:p14="http://schemas.microsoft.com/office/powerpoint/2010/main" val="3078069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Discretionary Access Control (</a:t>
            </a:r>
            <a:r>
              <a:rPr lang="en-US" b="1" dirty="0" err="1">
                <a:solidFill>
                  <a:srgbClr val="7030A0"/>
                </a:solidFill>
              </a:rPr>
              <a:t>DAC</a:t>
            </a:r>
            <a:r>
              <a:rPr lang="en-US" b="1" dirty="0">
                <a:solidFill>
                  <a:srgbClr val="7030A0"/>
                </a:solidFill>
              </a:rPr>
              <a:t>)</a:t>
            </a:r>
          </a:p>
        </p:txBody>
      </p:sp>
      <p:sp>
        <p:nvSpPr>
          <p:cNvPr id="3" name="Content Placeholder 2"/>
          <p:cNvSpPr>
            <a:spLocks noGrp="1"/>
          </p:cNvSpPr>
          <p:nvPr>
            <p:ph idx="1"/>
          </p:nvPr>
        </p:nvSpPr>
        <p:spPr>
          <a:xfrm>
            <a:off x="5975131" y="1647500"/>
            <a:ext cx="5954110" cy="4525963"/>
          </a:xfrm>
        </p:spPr>
        <p:txBody>
          <a:bodyPr>
            <a:normAutofit/>
          </a:bodyPr>
          <a:lstStyle/>
          <a:p>
            <a:pPr>
              <a:spcAft>
                <a:spcPts val="1200"/>
              </a:spcAft>
            </a:pPr>
            <a:r>
              <a:rPr lang="en-US" dirty="0" err="1"/>
              <a:t>DAC</a:t>
            </a:r>
            <a:r>
              <a:rPr lang="en-US" dirty="0"/>
              <a:t> allows an </a:t>
            </a:r>
            <a:r>
              <a:rPr lang="en-US" dirty="0">
                <a:solidFill>
                  <a:srgbClr val="7030A0"/>
                </a:solidFill>
              </a:rPr>
              <a:t>individual </a:t>
            </a:r>
            <a:r>
              <a:rPr lang="en-US" dirty="0">
                <a:solidFill>
                  <a:srgbClr val="FF0000"/>
                </a:solidFill>
                <a:highlight>
                  <a:srgbClr val="FFFF00"/>
                </a:highlight>
              </a:rPr>
              <a:t>complete control </a:t>
            </a:r>
            <a:r>
              <a:rPr lang="en-US" dirty="0">
                <a:highlight>
                  <a:srgbClr val="FFFF00"/>
                </a:highlight>
              </a:rPr>
              <a:t>over any </a:t>
            </a:r>
            <a:r>
              <a:rPr lang="en-US" dirty="0">
                <a:solidFill>
                  <a:srgbClr val="7030A0"/>
                </a:solidFill>
                <a:highlight>
                  <a:srgbClr val="FFFF00"/>
                </a:highlight>
              </a:rPr>
              <a:t>objects they own </a:t>
            </a:r>
            <a:r>
              <a:rPr lang="en-US" dirty="0"/>
              <a:t>along with the programs associated with those objects.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606" y="2457449"/>
            <a:ext cx="5659822" cy="2337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4366D49F-08D2-EA9E-2C1E-6B244713E0BE}"/>
                  </a:ext>
                </a:extLst>
              </p14:cNvPr>
              <p14:cNvContentPartPr/>
              <p14:nvPr/>
            </p14:nvContentPartPr>
            <p14:xfrm>
              <a:off x="8800838" y="1886678"/>
              <a:ext cx="1647720" cy="46440"/>
            </p14:xfrm>
          </p:contentPart>
        </mc:Choice>
        <mc:Fallback>
          <p:pic>
            <p:nvPicPr>
              <p:cNvPr id="4" name="Ink 3">
                <a:extLst>
                  <a:ext uri="{FF2B5EF4-FFF2-40B4-BE49-F238E27FC236}">
                    <a16:creationId xmlns:a16="http://schemas.microsoft.com/office/drawing/2014/main" id="{4366D49F-08D2-EA9E-2C1E-6B244713E0BE}"/>
                  </a:ext>
                </a:extLst>
              </p:cNvPr>
              <p:cNvPicPr/>
              <p:nvPr/>
            </p:nvPicPr>
            <p:blipFill>
              <a:blip r:embed="rId4"/>
              <a:stretch>
                <a:fillRect/>
              </a:stretch>
            </p:blipFill>
            <p:spPr>
              <a:xfrm>
                <a:off x="8747198" y="1778678"/>
                <a:ext cx="1755360" cy="262080"/>
              </a:xfrm>
              <a:prstGeom prst="rect">
                <a:avLst/>
              </a:prstGeom>
            </p:spPr>
          </p:pic>
        </mc:Fallback>
      </mc:AlternateContent>
    </p:spTree>
    <p:extLst>
      <p:ext uri="{BB962C8B-B14F-4D97-AF65-F5344CB8AC3E}">
        <p14:creationId xmlns:p14="http://schemas.microsoft.com/office/powerpoint/2010/main" val="666725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5811"/>
            <a:ext cx="10972800" cy="813183"/>
          </a:xfrm>
        </p:spPr>
        <p:txBody>
          <a:bodyPr/>
          <a:lstStyle/>
          <a:p>
            <a:r>
              <a:rPr lang="en-US" b="1" dirty="0">
                <a:solidFill>
                  <a:srgbClr val="7030A0"/>
                </a:solidFill>
              </a:rPr>
              <a:t>Role-Based Access Control (</a:t>
            </a:r>
            <a:r>
              <a:rPr lang="en-US" b="1" dirty="0" err="1">
                <a:solidFill>
                  <a:srgbClr val="7030A0"/>
                </a:solidFill>
              </a:rPr>
              <a:t>RBAC</a:t>
            </a:r>
            <a:r>
              <a:rPr lang="en-US" b="1" dirty="0">
                <a:solidFill>
                  <a:srgbClr val="7030A0"/>
                </a:solidFill>
              </a:rPr>
              <a:t>)</a:t>
            </a:r>
          </a:p>
        </p:txBody>
      </p:sp>
      <p:sp>
        <p:nvSpPr>
          <p:cNvPr id="3" name="Content Placeholder 2"/>
          <p:cNvSpPr>
            <a:spLocks noGrp="1"/>
          </p:cNvSpPr>
          <p:nvPr>
            <p:ph idx="1"/>
          </p:nvPr>
        </p:nvSpPr>
        <p:spPr>
          <a:xfrm>
            <a:off x="6448097" y="1537134"/>
            <a:ext cx="5449613" cy="4525963"/>
          </a:xfrm>
        </p:spPr>
        <p:txBody>
          <a:bodyPr>
            <a:normAutofit/>
          </a:bodyPr>
          <a:lstStyle/>
          <a:p>
            <a:pPr>
              <a:spcAft>
                <a:spcPts val="1200"/>
              </a:spcAft>
            </a:pPr>
            <a:r>
              <a:rPr lang="en-US" sz="2800" dirty="0"/>
              <a:t>Provides access control based on the </a:t>
            </a:r>
            <a:r>
              <a:rPr lang="en-US" sz="2800" dirty="0">
                <a:solidFill>
                  <a:srgbClr val="FF0000"/>
                </a:solidFill>
              </a:rPr>
              <a:t>position</a:t>
            </a:r>
            <a:r>
              <a:rPr lang="en-US" sz="2800" dirty="0"/>
              <a:t> an individual fills in an organization.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 y="1135121"/>
            <a:ext cx="561975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165835" y="1072060"/>
            <a:ext cx="1008993" cy="496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8828" y="3237483"/>
            <a:ext cx="4759544" cy="2677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83779" y="4632215"/>
            <a:ext cx="7015655" cy="1384995"/>
          </a:xfrm>
          <a:prstGeom prst="rect">
            <a:avLst/>
          </a:prstGeom>
        </p:spPr>
        <p:txBody>
          <a:bodyPr wrap="square">
            <a:spAutoFit/>
          </a:bodyPr>
          <a:lstStyle/>
          <a:p>
            <a:pPr marL="342900" lvl="0" indent="-342900">
              <a:spcBef>
                <a:spcPct val="20000"/>
              </a:spcBef>
              <a:spcAft>
                <a:spcPts val="1200"/>
              </a:spcAft>
              <a:buFont typeface="Arial" pitchFamily="34" charset="0"/>
              <a:buChar char="•"/>
            </a:pPr>
            <a:r>
              <a:rPr lang="en-US" sz="2800" dirty="0">
                <a:solidFill>
                  <a:prstClr val="black"/>
                </a:solidFill>
              </a:rPr>
              <a:t>Restricts access to computer resources based </a:t>
            </a:r>
            <a:r>
              <a:rPr lang="en-US" sz="2800" dirty="0">
                <a:solidFill>
                  <a:srgbClr val="FF0000"/>
                </a:solidFill>
              </a:rPr>
              <a:t>on individuals or groups </a:t>
            </a:r>
            <a:r>
              <a:rPr lang="en-US" sz="2800" dirty="0">
                <a:solidFill>
                  <a:prstClr val="black"/>
                </a:solidFill>
              </a:rPr>
              <a:t>with </a:t>
            </a:r>
            <a:r>
              <a:rPr lang="en-US" sz="2800" dirty="0">
                <a:solidFill>
                  <a:srgbClr val="7030A0"/>
                </a:solidFill>
              </a:rPr>
              <a:t>defined business functions</a:t>
            </a:r>
            <a:r>
              <a:rPr lang="en-US" sz="2800" dirty="0">
                <a:solidFill>
                  <a:prstClr val="black"/>
                </a:solidFill>
              </a:rPr>
              <a:t>.</a:t>
            </a:r>
          </a:p>
        </p:txBody>
      </p:sp>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2AB89A81-3BE5-271B-C2E5-D61DF4A281BA}"/>
                  </a:ext>
                </a:extLst>
              </p14:cNvPr>
              <p14:cNvContentPartPr/>
              <p14:nvPr/>
            </p14:nvContentPartPr>
            <p14:xfrm>
              <a:off x="7366958" y="2150558"/>
              <a:ext cx="3850200" cy="63360"/>
            </p14:xfrm>
          </p:contentPart>
        </mc:Choice>
        <mc:Fallback>
          <p:pic>
            <p:nvPicPr>
              <p:cNvPr id="6" name="Ink 5">
                <a:extLst>
                  <a:ext uri="{FF2B5EF4-FFF2-40B4-BE49-F238E27FC236}">
                    <a16:creationId xmlns:a16="http://schemas.microsoft.com/office/drawing/2014/main" id="{2AB89A81-3BE5-271B-C2E5-D61DF4A281BA}"/>
                  </a:ext>
                </a:extLst>
              </p:cNvPr>
              <p:cNvPicPr/>
              <p:nvPr/>
            </p:nvPicPr>
            <p:blipFill>
              <a:blip r:embed="rId5"/>
              <a:stretch>
                <a:fillRect/>
              </a:stretch>
            </p:blipFill>
            <p:spPr>
              <a:xfrm>
                <a:off x="7312958" y="2042558"/>
                <a:ext cx="395784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22FB69E7-E388-6FA3-741B-A09EF1FAE5FC}"/>
                  </a:ext>
                </a:extLst>
              </p14:cNvPr>
              <p14:cNvContentPartPr/>
              <p14:nvPr/>
            </p14:nvContentPartPr>
            <p14:xfrm>
              <a:off x="6803918" y="2597678"/>
              <a:ext cx="2433600" cy="82080"/>
            </p14:xfrm>
          </p:contentPart>
        </mc:Choice>
        <mc:Fallback>
          <p:pic>
            <p:nvPicPr>
              <p:cNvPr id="7" name="Ink 6">
                <a:extLst>
                  <a:ext uri="{FF2B5EF4-FFF2-40B4-BE49-F238E27FC236}">
                    <a16:creationId xmlns:a16="http://schemas.microsoft.com/office/drawing/2014/main" id="{22FB69E7-E388-6FA3-741B-A09EF1FAE5FC}"/>
                  </a:ext>
                </a:extLst>
              </p:cNvPr>
              <p:cNvPicPr/>
              <p:nvPr/>
            </p:nvPicPr>
            <p:blipFill>
              <a:blip r:embed="rId7"/>
              <a:stretch>
                <a:fillRect/>
              </a:stretch>
            </p:blipFill>
            <p:spPr>
              <a:xfrm>
                <a:off x="6750278" y="2489678"/>
                <a:ext cx="2541240" cy="297720"/>
              </a:xfrm>
              <a:prstGeom prst="rect">
                <a:avLst/>
              </a:prstGeom>
            </p:spPr>
          </p:pic>
        </mc:Fallback>
      </mc:AlternateContent>
    </p:spTree>
    <p:extLst>
      <p:ext uri="{BB962C8B-B14F-4D97-AF65-F5344CB8AC3E}">
        <p14:creationId xmlns:p14="http://schemas.microsoft.com/office/powerpoint/2010/main" val="595519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Rule-Based Access Control</a:t>
            </a:r>
          </a:p>
        </p:txBody>
      </p:sp>
      <p:sp>
        <p:nvSpPr>
          <p:cNvPr id="3" name="Content Placeholder 2"/>
          <p:cNvSpPr>
            <a:spLocks noGrp="1"/>
          </p:cNvSpPr>
          <p:nvPr>
            <p:ph idx="1"/>
          </p:nvPr>
        </p:nvSpPr>
        <p:spPr/>
        <p:txBody>
          <a:bodyPr/>
          <a:lstStyle/>
          <a:p>
            <a:pPr>
              <a:spcAft>
                <a:spcPts val="1200"/>
              </a:spcAft>
            </a:pPr>
            <a:r>
              <a:rPr lang="en-US" dirty="0"/>
              <a:t>This is a security model in which the system </a:t>
            </a:r>
            <a:r>
              <a:rPr lang="en-US" dirty="0">
                <a:solidFill>
                  <a:srgbClr val="FF0000"/>
                </a:solidFill>
              </a:rPr>
              <a:t>administrator </a:t>
            </a:r>
            <a:r>
              <a:rPr lang="en-US" dirty="0">
                <a:solidFill>
                  <a:srgbClr val="7030A0"/>
                </a:solidFill>
              </a:rPr>
              <a:t>defines the rules </a:t>
            </a:r>
            <a:r>
              <a:rPr lang="en-US" dirty="0"/>
              <a:t>that govern access to resource objects.</a:t>
            </a:r>
          </a:p>
          <a:p>
            <a:pPr>
              <a:spcAft>
                <a:spcPts val="1200"/>
              </a:spcAft>
            </a:pPr>
            <a:r>
              <a:rPr lang="en-US" dirty="0"/>
              <a:t>These rules are </a:t>
            </a:r>
            <a:r>
              <a:rPr lang="en-US" dirty="0">
                <a:solidFill>
                  <a:srgbClr val="FF0000"/>
                </a:solidFill>
              </a:rPr>
              <a:t>based on conditions</a:t>
            </a:r>
            <a:r>
              <a:rPr lang="en-US" dirty="0"/>
              <a:t>, such as time of day or location.</a:t>
            </a:r>
          </a:p>
          <a:p>
            <a:pPr>
              <a:spcAft>
                <a:spcPts val="1200"/>
              </a:spcAft>
            </a:pPr>
            <a:r>
              <a:rPr lang="en-US" dirty="0"/>
              <a:t>For example: </a:t>
            </a:r>
            <a:r>
              <a:rPr lang="en-US" dirty="0">
                <a:solidFill>
                  <a:schemeClr val="accent6">
                    <a:lumMod val="75000"/>
                  </a:schemeClr>
                </a:solidFill>
              </a:rPr>
              <a:t>if someone is only allowed access to files during certain hours of the day, Rule-Based Access Control would be the tool of choice.</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8930C64D-E326-FCEB-12C7-86E0FF5566DC}"/>
                  </a:ext>
                </a:extLst>
              </p14:cNvPr>
              <p14:cNvContentPartPr/>
              <p14:nvPr/>
            </p14:nvContentPartPr>
            <p14:xfrm>
              <a:off x="8302238" y="1859318"/>
              <a:ext cx="2301840" cy="95760"/>
            </p14:xfrm>
          </p:contentPart>
        </mc:Choice>
        <mc:Fallback>
          <p:pic>
            <p:nvPicPr>
              <p:cNvPr id="4" name="Ink 3">
                <a:extLst>
                  <a:ext uri="{FF2B5EF4-FFF2-40B4-BE49-F238E27FC236}">
                    <a16:creationId xmlns:a16="http://schemas.microsoft.com/office/drawing/2014/main" id="{8930C64D-E326-FCEB-12C7-86E0FF5566DC}"/>
                  </a:ext>
                </a:extLst>
              </p:cNvPr>
              <p:cNvPicPr/>
              <p:nvPr/>
            </p:nvPicPr>
            <p:blipFill>
              <a:blip r:embed="rId3"/>
              <a:stretch>
                <a:fillRect/>
              </a:stretch>
            </p:blipFill>
            <p:spPr>
              <a:xfrm>
                <a:off x="8248238" y="1751318"/>
                <a:ext cx="2409480" cy="311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263CD231-06D0-F770-F8B1-557667CD6CF3}"/>
                  </a:ext>
                </a:extLst>
              </p14:cNvPr>
              <p14:cNvContentPartPr/>
              <p14:nvPr/>
            </p14:nvContentPartPr>
            <p14:xfrm>
              <a:off x="893438" y="2097278"/>
              <a:ext cx="2929680" cy="390240"/>
            </p14:xfrm>
          </p:contentPart>
        </mc:Choice>
        <mc:Fallback>
          <p:pic>
            <p:nvPicPr>
              <p:cNvPr id="5" name="Ink 4">
                <a:extLst>
                  <a:ext uri="{FF2B5EF4-FFF2-40B4-BE49-F238E27FC236}">
                    <a16:creationId xmlns:a16="http://schemas.microsoft.com/office/drawing/2014/main" id="{263CD231-06D0-F770-F8B1-557667CD6CF3}"/>
                  </a:ext>
                </a:extLst>
              </p:cNvPr>
              <p:cNvPicPr/>
              <p:nvPr/>
            </p:nvPicPr>
            <p:blipFill>
              <a:blip r:embed="rId5"/>
              <a:stretch>
                <a:fillRect/>
              </a:stretch>
            </p:blipFill>
            <p:spPr>
              <a:xfrm>
                <a:off x="839438" y="1989638"/>
                <a:ext cx="3037320" cy="605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0E57AF92-B9ED-FCCF-1568-BB51CED5440D}"/>
                  </a:ext>
                </a:extLst>
              </p14:cNvPr>
              <p14:cNvContentPartPr/>
              <p14:nvPr/>
            </p14:nvContentPartPr>
            <p14:xfrm>
              <a:off x="3698918" y="3105998"/>
              <a:ext cx="3106440" cy="117000"/>
            </p14:xfrm>
          </p:contentPart>
        </mc:Choice>
        <mc:Fallback>
          <p:pic>
            <p:nvPicPr>
              <p:cNvPr id="6" name="Ink 5">
                <a:extLst>
                  <a:ext uri="{FF2B5EF4-FFF2-40B4-BE49-F238E27FC236}">
                    <a16:creationId xmlns:a16="http://schemas.microsoft.com/office/drawing/2014/main" id="{0E57AF92-B9ED-FCCF-1568-BB51CED5440D}"/>
                  </a:ext>
                </a:extLst>
              </p:cNvPr>
              <p:cNvPicPr/>
              <p:nvPr/>
            </p:nvPicPr>
            <p:blipFill>
              <a:blip r:embed="rId7"/>
              <a:stretch>
                <a:fillRect/>
              </a:stretch>
            </p:blipFill>
            <p:spPr>
              <a:xfrm>
                <a:off x="3644918" y="2997998"/>
                <a:ext cx="3214080" cy="332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2E66926D-8567-4278-4649-1389F6C4C797}"/>
                  </a:ext>
                </a:extLst>
              </p14:cNvPr>
              <p14:cNvContentPartPr/>
              <p14:nvPr/>
            </p14:nvContentPartPr>
            <p14:xfrm>
              <a:off x="4633838" y="2243438"/>
              <a:ext cx="5445360" cy="347760"/>
            </p14:xfrm>
          </p:contentPart>
        </mc:Choice>
        <mc:Fallback>
          <p:pic>
            <p:nvPicPr>
              <p:cNvPr id="7" name="Ink 6">
                <a:extLst>
                  <a:ext uri="{FF2B5EF4-FFF2-40B4-BE49-F238E27FC236}">
                    <a16:creationId xmlns:a16="http://schemas.microsoft.com/office/drawing/2014/main" id="{2E66926D-8567-4278-4649-1389F6C4C797}"/>
                  </a:ext>
                </a:extLst>
              </p:cNvPr>
              <p:cNvPicPr/>
              <p:nvPr/>
            </p:nvPicPr>
            <p:blipFill>
              <a:blip r:embed="rId9"/>
              <a:stretch>
                <a:fillRect/>
              </a:stretch>
            </p:blipFill>
            <p:spPr>
              <a:xfrm>
                <a:off x="4580198" y="2135438"/>
                <a:ext cx="5553000" cy="563400"/>
              </a:xfrm>
              <a:prstGeom prst="rect">
                <a:avLst/>
              </a:prstGeom>
            </p:spPr>
          </p:pic>
        </mc:Fallback>
      </mc:AlternateContent>
    </p:spTree>
    <p:extLst>
      <p:ext uri="{BB962C8B-B14F-4D97-AF65-F5344CB8AC3E}">
        <p14:creationId xmlns:p14="http://schemas.microsoft.com/office/powerpoint/2010/main" val="1601112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Attribute-based Access Control (ABAC)</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99413" y="1622931"/>
            <a:ext cx="4192587"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7438" y="1745168"/>
            <a:ext cx="8545551" cy="4525963"/>
          </a:xfrm>
        </p:spPr>
        <p:txBody>
          <a:bodyPr>
            <a:normAutofit/>
          </a:bodyPr>
          <a:lstStyle/>
          <a:p>
            <a:pPr>
              <a:spcAft>
                <a:spcPts val="1200"/>
              </a:spcAft>
            </a:pPr>
            <a:r>
              <a:rPr lang="en-US" altLang="en-US" dirty="0"/>
              <a:t>Define authorizations that express </a:t>
            </a:r>
            <a:r>
              <a:rPr lang="en-US" altLang="en-US" dirty="0">
                <a:solidFill>
                  <a:srgbClr val="FF0000"/>
                </a:solidFill>
              </a:rPr>
              <a:t>conditions on properties </a:t>
            </a:r>
            <a:r>
              <a:rPr lang="en-US" altLang="en-US" dirty="0"/>
              <a:t>of both the </a:t>
            </a:r>
            <a:r>
              <a:rPr lang="en-US" altLang="en-US" dirty="0">
                <a:solidFill>
                  <a:srgbClr val="FF0000"/>
                </a:solidFill>
              </a:rPr>
              <a:t>resource</a:t>
            </a:r>
            <a:r>
              <a:rPr lang="en-US" altLang="en-US" dirty="0"/>
              <a:t> and the </a:t>
            </a:r>
            <a:r>
              <a:rPr lang="en-US" altLang="en-US" dirty="0">
                <a:solidFill>
                  <a:srgbClr val="FF0000"/>
                </a:solidFill>
              </a:rPr>
              <a:t>subject</a:t>
            </a:r>
          </a:p>
          <a:p>
            <a:r>
              <a:rPr lang="en-US" altLang="en-US" dirty="0"/>
              <a:t>Types of attributes</a:t>
            </a:r>
          </a:p>
          <a:p>
            <a:pPr lvl="1"/>
            <a:r>
              <a:rPr lang="en-US" altLang="en-US" dirty="0"/>
              <a:t>Subject attributes: </a:t>
            </a:r>
            <a:r>
              <a:rPr lang="en-US" altLang="en-US" sz="2300" dirty="0">
                <a:solidFill>
                  <a:srgbClr val="FF0000"/>
                </a:solidFill>
              </a:rPr>
              <a:t>Name, Organization, Job title</a:t>
            </a:r>
          </a:p>
          <a:p>
            <a:pPr lvl="1"/>
            <a:r>
              <a:rPr lang="en-US" altLang="en-US" dirty="0"/>
              <a:t>Object attributes: </a:t>
            </a:r>
            <a:r>
              <a:rPr lang="en-US" altLang="en-US" sz="2300" dirty="0">
                <a:solidFill>
                  <a:srgbClr val="FF0000"/>
                </a:solidFill>
              </a:rPr>
              <a:t>Title, Author, Date</a:t>
            </a:r>
          </a:p>
          <a:p>
            <a:pPr lvl="1"/>
            <a:r>
              <a:rPr lang="en-US" altLang="en-US" dirty="0"/>
              <a:t>Environment attributes: </a:t>
            </a:r>
            <a:r>
              <a:rPr lang="en-US" altLang="en-US" sz="2300" dirty="0">
                <a:solidFill>
                  <a:srgbClr val="7030A0"/>
                </a:solidFill>
              </a:rPr>
              <a:t>Describe the operational, technical, and even situational environment or context in which the information access occurs: Current date, Network security level, Current virus/hacker activities</a:t>
            </a:r>
          </a:p>
          <a:p>
            <a:pPr lvl="1"/>
            <a:endParaRPr lang="en-US" altLang="en-US" dirty="0"/>
          </a:p>
          <a:p>
            <a:pPr lvl="1"/>
            <a:endParaRPr lang="en-US" altLang="en-US" dirty="0"/>
          </a:p>
          <a:p>
            <a:pPr lvl="1"/>
            <a:endParaRPr lang="en-US" dirty="0"/>
          </a:p>
        </p:txBody>
      </p:sp>
    </p:spTree>
    <p:extLst>
      <p:ext uri="{BB962C8B-B14F-4D97-AF65-F5344CB8AC3E}">
        <p14:creationId xmlns:p14="http://schemas.microsoft.com/office/powerpoint/2010/main" val="2561373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46046"/>
            <a:ext cx="10972800" cy="754062"/>
          </a:xfrm>
        </p:spPr>
        <p:txBody>
          <a:bodyPr>
            <a:normAutofit fontScale="90000"/>
          </a:bodyPr>
          <a:lstStyle/>
          <a:p>
            <a:r>
              <a:rPr lang="en-US" b="1" dirty="0">
                <a:solidFill>
                  <a:srgbClr val="002060"/>
                </a:solidFill>
              </a:rPr>
              <a:t>Implementing Access Control</a:t>
            </a:r>
          </a:p>
        </p:txBody>
      </p:sp>
      <p:sp>
        <p:nvSpPr>
          <p:cNvPr id="3" name="Content Placeholder 2"/>
          <p:cNvSpPr>
            <a:spLocks noGrp="1"/>
          </p:cNvSpPr>
          <p:nvPr>
            <p:ph idx="1"/>
          </p:nvPr>
        </p:nvSpPr>
        <p:spPr>
          <a:xfrm>
            <a:off x="609599" y="1057275"/>
            <a:ext cx="11306175" cy="5557838"/>
          </a:xfrm>
        </p:spPr>
        <p:txBody>
          <a:bodyPr>
            <a:normAutofit/>
          </a:bodyPr>
          <a:lstStyle/>
          <a:p>
            <a:pPr>
              <a:spcAft>
                <a:spcPts val="1200"/>
              </a:spcAft>
            </a:pPr>
            <a:r>
              <a:rPr lang="en-US" sz="2800" dirty="0"/>
              <a:t>Access control is a process that is integrated into an organization’s IT environment. It can involve identity management and access management systems.</a:t>
            </a:r>
          </a:p>
          <a:p>
            <a:pPr>
              <a:spcAft>
                <a:spcPts val="1200"/>
              </a:spcAft>
            </a:pPr>
            <a:r>
              <a:rPr lang="en-US" sz="2800" dirty="0"/>
              <a:t>These systems provide access control software, a user database, and management tools for access control policies, auditing and enforcement.</a:t>
            </a:r>
          </a:p>
          <a:p>
            <a:pPr>
              <a:spcAft>
                <a:spcPts val="1200"/>
              </a:spcAft>
            </a:pPr>
            <a:r>
              <a:rPr lang="en-US" sz="2800" dirty="0"/>
              <a:t>When a user is added to an access management system, system administrators use an automated provisioning system to set up permissions based on access control frameworks, job responsibilities and workflows.</a:t>
            </a:r>
            <a:endParaRPr lang="en-US" sz="2800" dirty="0">
              <a:solidFill>
                <a:srgbClr val="FF0000"/>
              </a:solidFill>
            </a:endParaRPr>
          </a:p>
          <a:p>
            <a:pPr>
              <a:spcAft>
                <a:spcPts val="1200"/>
              </a:spcAft>
            </a:pPr>
            <a:r>
              <a:rPr lang="en-US" sz="2800" dirty="0">
                <a:solidFill>
                  <a:srgbClr val="7030A0"/>
                </a:solidFill>
              </a:rPr>
              <a:t>Access control requirement: </a:t>
            </a:r>
            <a:r>
              <a:rPr lang="en-US" sz="2800" b="1" dirty="0">
                <a:solidFill>
                  <a:srgbClr val="FF0000"/>
                </a:solidFill>
              </a:rPr>
              <a:t>least privilege </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C0748E7-DDE6-B973-986F-0F8FD482694E}"/>
                  </a:ext>
                </a:extLst>
              </p14:cNvPr>
              <p14:cNvContentPartPr/>
              <p14:nvPr/>
            </p14:nvContentPartPr>
            <p14:xfrm>
              <a:off x="966518" y="5694038"/>
              <a:ext cx="6005880" cy="270720"/>
            </p14:xfrm>
          </p:contentPart>
        </mc:Choice>
        <mc:Fallback>
          <p:pic>
            <p:nvPicPr>
              <p:cNvPr id="4" name="Ink 3">
                <a:extLst>
                  <a:ext uri="{FF2B5EF4-FFF2-40B4-BE49-F238E27FC236}">
                    <a16:creationId xmlns:a16="http://schemas.microsoft.com/office/drawing/2014/main" id="{2C0748E7-DDE6-B973-986F-0F8FD482694E}"/>
                  </a:ext>
                </a:extLst>
              </p:cNvPr>
              <p:cNvPicPr/>
              <p:nvPr/>
            </p:nvPicPr>
            <p:blipFill>
              <a:blip r:embed="rId3"/>
              <a:stretch>
                <a:fillRect/>
              </a:stretch>
            </p:blipFill>
            <p:spPr>
              <a:xfrm>
                <a:off x="912518" y="5586038"/>
                <a:ext cx="6113520" cy="486360"/>
              </a:xfrm>
              <a:prstGeom prst="rect">
                <a:avLst/>
              </a:prstGeom>
            </p:spPr>
          </p:pic>
        </mc:Fallback>
      </mc:AlternateContent>
    </p:spTree>
    <p:extLst>
      <p:ext uri="{BB962C8B-B14F-4D97-AF65-F5344CB8AC3E}">
        <p14:creationId xmlns:p14="http://schemas.microsoft.com/office/powerpoint/2010/main" val="1232662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Outline</a:t>
            </a:r>
          </a:p>
        </p:txBody>
      </p:sp>
      <p:sp>
        <p:nvSpPr>
          <p:cNvPr id="3" name="Content Placeholder 2"/>
          <p:cNvSpPr>
            <a:spLocks noGrp="1"/>
          </p:cNvSpPr>
          <p:nvPr>
            <p:ph idx="1"/>
          </p:nvPr>
        </p:nvSpPr>
        <p:spPr>
          <a:xfrm>
            <a:off x="977462" y="1577009"/>
            <a:ext cx="10641724" cy="4518991"/>
          </a:xfrm>
        </p:spPr>
        <p:txBody>
          <a:bodyPr>
            <a:normAutofit lnSpcReduction="10000"/>
          </a:bodyPr>
          <a:lstStyle/>
          <a:p>
            <a:pPr marL="457200" indent="-457200">
              <a:buFont typeface="+mj-lt"/>
              <a:buAutoNum type="arabicPeriod"/>
            </a:pPr>
            <a:r>
              <a:rPr lang="en-US" dirty="0"/>
              <a:t>Introduction</a:t>
            </a:r>
          </a:p>
          <a:p>
            <a:pPr marL="457200" indent="-457200">
              <a:buFont typeface="+mj-lt"/>
              <a:buAutoNum type="arabicPeriod"/>
            </a:pPr>
            <a:r>
              <a:rPr lang="en-US" dirty="0"/>
              <a:t>Access control types </a:t>
            </a:r>
          </a:p>
          <a:p>
            <a:pPr marL="457200" indent="-457200">
              <a:buFont typeface="+mj-lt"/>
              <a:buAutoNum type="arabicPeriod"/>
            </a:pPr>
            <a:r>
              <a:rPr lang="en-US" dirty="0"/>
              <a:t>Access control Terminology</a:t>
            </a:r>
          </a:p>
          <a:p>
            <a:pPr marL="457200" indent="-457200">
              <a:buFont typeface="+mj-lt"/>
              <a:buAutoNum type="arabicPeriod"/>
            </a:pPr>
            <a:r>
              <a:rPr lang="en-US" dirty="0"/>
              <a:t>Access control models</a:t>
            </a:r>
          </a:p>
          <a:p>
            <a:pPr marL="457200" indent="-457200">
              <a:buFont typeface="+mj-lt"/>
              <a:buAutoNum type="arabicPeriod"/>
            </a:pPr>
            <a:r>
              <a:rPr lang="en-US" dirty="0"/>
              <a:t>Access control matrix</a:t>
            </a:r>
          </a:p>
          <a:p>
            <a:pPr marL="457200" indent="-457200">
              <a:buFont typeface="+mj-lt"/>
              <a:buAutoNum type="arabicPeriod"/>
            </a:pPr>
            <a:r>
              <a:rPr lang="en-US" dirty="0"/>
              <a:t>Access control monitoring</a:t>
            </a:r>
          </a:p>
          <a:p>
            <a:pPr marL="457200" indent="-457200">
              <a:buFont typeface="+mj-lt"/>
              <a:buAutoNum type="arabicPeriod"/>
            </a:pPr>
            <a:r>
              <a:rPr lang="en-US" dirty="0"/>
              <a:t>Lab </a:t>
            </a:r>
          </a:p>
          <a:p>
            <a:pPr marL="457200" indent="-457200">
              <a:buFont typeface="+mj-lt"/>
              <a:buAutoNum type="arabicPeriod"/>
            </a:pPr>
            <a:r>
              <a:rPr lang="en-US" dirty="0"/>
              <a:t>summary</a:t>
            </a:r>
          </a:p>
          <a:p>
            <a:pPr marL="457200" indent="-457200">
              <a:buFont typeface="+mj-lt"/>
              <a:buAutoNum type="arabicPeriod"/>
            </a:pPr>
            <a:endParaRPr lang="en-US" dirty="0"/>
          </a:p>
        </p:txBody>
      </p:sp>
    </p:spTree>
    <p:extLst>
      <p:ext uri="{BB962C8B-B14F-4D97-AF65-F5344CB8AC3E}">
        <p14:creationId xmlns:p14="http://schemas.microsoft.com/office/powerpoint/2010/main" val="2782985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7340"/>
            <a:ext cx="10972800" cy="923541"/>
          </a:xfrm>
        </p:spPr>
        <p:txBody>
          <a:bodyPr/>
          <a:lstStyle/>
          <a:p>
            <a:r>
              <a:rPr lang="en-US" b="1" dirty="0">
                <a:solidFill>
                  <a:srgbClr val="7030A0"/>
                </a:solidFill>
              </a:rPr>
              <a:t>Access Control Matrix</a:t>
            </a:r>
          </a:p>
        </p:txBody>
      </p:sp>
      <p:sp>
        <p:nvSpPr>
          <p:cNvPr id="3" name="Content Placeholder 2"/>
          <p:cNvSpPr>
            <a:spLocks noGrp="1"/>
          </p:cNvSpPr>
          <p:nvPr>
            <p:ph idx="1"/>
          </p:nvPr>
        </p:nvSpPr>
        <p:spPr>
          <a:xfrm>
            <a:off x="157164" y="1600203"/>
            <a:ext cx="7015810" cy="4525963"/>
          </a:xfrm>
        </p:spPr>
        <p:txBody>
          <a:bodyPr/>
          <a:lstStyle/>
          <a:p>
            <a:pPr marL="457200" lvl="1"/>
            <a:r>
              <a:rPr lang="en-US" dirty="0"/>
              <a:t>Is a </a:t>
            </a:r>
            <a:r>
              <a:rPr lang="en-US" dirty="0">
                <a:solidFill>
                  <a:srgbClr val="FF0000"/>
                </a:solidFill>
              </a:rPr>
              <a:t>table</a:t>
            </a:r>
            <a:r>
              <a:rPr lang="en-US" dirty="0"/>
              <a:t> of </a:t>
            </a:r>
            <a:r>
              <a:rPr lang="en-US" dirty="0">
                <a:solidFill>
                  <a:srgbClr val="7030A0"/>
                </a:solidFill>
                <a:highlight>
                  <a:srgbClr val="FFFF00"/>
                </a:highlight>
              </a:rPr>
              <a:t>subjects</a:t>
            </a:r>
            <a:r>
              <a:rPr lang="en-US" dirty="0"/>
              <a:t> and </a:t>
            </a:r>
            <a:r>
              <a:rPr lang="en-US" dirty="0">
                <a:solidFill>
                  <a:srgbClr val="7030A0"/>
                </a:solidFill>
                <a:highlight>
                  <a:srgbClr val="FFFF00"/>
                </a:highlight>
              </a:rPr>
              <a:t>objects</a:t>
            </a:r>
            <a:r>
              <a:rPr lang="en-US" dirty="0"/>
              <a:t> indicating what </a:t>
            </a:r>
            <a:r>
              <a:rPr lang="en-US" dirty="0">
                <a:solidFill>
                  <a:srgbClr val="7030A0"/>
                </a:solidFill>
                <a:highlight>
                  <a:srgbClr val="FFFF00"/>
                </a:highlight>
              </a:rPr>
              <a:t>actions</a:t>
            </a:r>
            <a:r>
              <a:rPr lang="en-US" dirty="0"/>
              <a:t> individual subjects can take upon individual objects</a:t>
            </a:r>
          </a:p>
          <a:p>
            <a:pPr lvl="1"/>
            <a:endParaRPr lang="en-US" dirty="0"/>
          </a:p>
          <a:p>
            <a:pPr marL="514350" lvl="1"/>
            <a:r>
              <a:rPr lang="en-US" dirty="0"/>
              <a:t>Two types:</a:t>
            </a:r>
          </a:p>
          <a:p>
            <a:pPr lvl="2"/>
            <a:r>
              <a:rPr lang="en-US" sz="2800" dirty="0">
                <a:highlight>
                  <a:srgbClr val="FFFF00"/>
                </a:highlight>
              </a:rPr>
              <a:t>Capability table</a:t>
            </a:r>
            <a:r>
              <a:rPr lang="en-US" dirty="0">
                <a:highlight>
                  <a:srgbClr val="FFFF00"/>
                </a:highlight>
              </a:rPr>
              <a:t> (bound to a subject)</a:t>
            </a:r>
          </a:p>
          <a:p>
            <a:pPr lvl="2"/>
            <a:r>
              <a:rPr lang="en-US" sz="2800" dirty="0">
                <a:highlight>
                  <a:srgbClr val="FFFF00"/>
                </a:highlight>
              </a:rPr>
              <a:t>Access control List</a:t>
            </a:r>
            <a:r>
              <a:rPr lang="en-US" dirty="0">
                <a:highlight>
                  <a:srgbClr val="FFFF00"/>
                </a:highlight>
              </a:rPr>
              <a:t> (bound to an object</a:t>
            </a:r>
            <a:r>
              <a:rPr lang="en-US" dirty="0"/>
              <a:t>)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8118" y="1686910"/>
            <a:ext cx="5392144" cy="3233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558118" y="4477407"/>
            <a:ext cx="2349399" cy="4434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1013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551" y="274133"/>
            <a:ext cx="11864897" cy="1584903"/>
          </a:xfrm>
        </p:spPr>
        <p:txBody>
          <a:bodyPr>
            <a:noAutofit/>
          </a:bodyPr>
          <a:lstStyle/>
          <a:p>
            <a:pPr algn="l"/>
            <a:r>
              <a:rPr lang="en-US" sz="2200" b="1" dirty="0"/>
              <a:t>Ex1: </a:t>
            </a:r>
            <a:r>
              <a:rPr lang="en-US" sz="2300" dirty="0">
                <a:solidFill>
                  <a:srgbClr val="002060"/>
                </a:solidFill>
              </a:rPr>
              <a:t>Consider a computer system with three users: </a:t>
            </a:r>
            <a:r>
              <a:rPr lang="en-US" sz="2300" dirty="0">
                <a:solidFill>
                  <a:srgbClr val="FF0000"/>
                </a:solidFill>
              </a:rPr>
              <a:t>Alice</a:t>
            </a:r>
            <a:r>
              <a:rPr lang="en-US" sz="2300" dirty="0">
                <a:solidFill>
                  <a:srgbClr val="002060"/>
                </a:solidFill>
              </a:rPr>
              <a:t>, </a:t>
            </a:r>
            <a:r>
              <a:rPr lang="en-US" sz="2300" dirty="0">
                <a:solidFill>
                  <a:srgbClr val="FF0000"/>
                </a:solidFill>
              </a:rPr>
              <a:t>Bob</a:t>
            </a:r>
            <a:r>
              <a:rPr lang="en-US" sz="2300" dirty="0">
                <a:solidFill>
                  <a:srgbClr val="002060"/>
                </a:solidFill>
              </a:rPr>
              <a:t>, and </a:t>
            </a:r>
            <a:r>
              <a:rPr lang="en-US" sz="2300" dirty="0" err="1">
                <a:solidFill>
                  <a:srgbClr val="FF0000"/>
                </a:solidFill>
              </a:rPr>
              <a:t>Cyndy</a:t>
            </a:r>
            <a:r>
              <a:rPr lang="en-US" sz="2300" dirty="0">
                <a:solidFill>
                  <a:srgbClr val="002060"/>
                </a:solidFill>
              </a:rPr>
              <a:t>. Alice owns the file </a:t>
            </a:r>
            <a:r>
              <a:rPr lang="en-US" sz="2300" b="1" dirty="0" err="1">
                <a:solidFill>
                  <a:srgbClr val="7030A0"/>
                </a:solidFill>
              </a:rPr>
              <a:t>alicerc</a:t>
            </a:r>
            <a:r>
              <a:rPr lang="en-US" sz="2300" dirty="0">
                <a:solidFill>
                  <a:srgbClr val="002060"/>
                </a:solidFill>
              </a:rPr>
              <a:t>, and Bob and </a:t>
            </a:r>
            <a:r>
              <a:rPr lang="en-US" sz="2300" dirty="0" err="1">
                <a:solidFill>
                  <a:srgbClr val="002060"/>
                </a:solidFill>
              </a:rPr>
              <a:t>Cyndy</a:t>
            </a:r>
            <a:r>
              <a:rPr lang="en-US" sz="2300" dirty="0">
                <a:solidFill>
                  <a:srgbClr val="002060"/>
                </a:solidFill>
              </a:rPr>
              <a:t> can read it. </a:t>
            </a:r>
            <a:r>
              <a:rPr lang="en-US" sz="2300" dirty="0" err="1">
                <a:solidFill>
                  <a:srgbClr val="002060"/>
                </a:solidFill>
              </a:rPr>
              <a:t>Cyndy</a:t>
            </a:r>
            <a:r>
              <a:rPr lang="en-US" sz="2300" dirty="0">
                <a:solidFill>
                  <a:srgbClr val="002060"/>
                </a:solidFill>
              </a:rPr>
              <a:t> can read and write the file </a:t>
            </a:r>
            <a:r>
              <a:rPr lang="en-US" sz="2300" b="1" dirty="0" err="1">
                <a:solidFill>
                  <a:srgbClr val="7030A0"/>
                </a:solidFill>
              </a:rPr>
              <a:t>bobrc</a:t>
            </a:r>
            <a:r>
              <a:rPr lang="en-US" sz="2300" dirty="0">
                <a:solidFill>
                  <a:srgbClr val="002060"/>
                </a:solidFill>
              </a:rPr>
              <a:t>, which Bob owns, but Alice can only read it. Only </a:t>
            </a:r>
            <a:r>
              <a:rPr lang="en-US" sz="2300" dirty="0" err="1">
                <a:solidFill>
                  <a:srgbClr val="002060"/>
                </a:solidFill>
              </a:rPr>
              <a:t>Cyndy</a:t>
            </a:r>
            <a:r>
              <a:rPr lang="en-US" sz="2300" dirty="0">
                <a:solidFill>
                  <a:srgbClr val="002060"/>
                </a:solidFill>
              </a:rPr>
              <a:t> can read and write the file </a:t>
            </a:r>
            <a:r>
              <a:rPr lang="en-US" sz="2300" b="1" dirty="0" err="1">
                <a:solidFill>
                  <a:srgbClr val="7030A0"/>
                </a:solidFill>
              </a:rPr>
              <a:t>cyndyrc</a:t>
            </a:r>
            <a:r>
              <a:rPr lang="en-US" sz="2300" dirty="0">
                <a:solidFill>
                  <a:srgbClr val="002060"/>
                </a:solidFill>
              </a:rPr>
              <a:t>, which she owns. Assume that the owner of each of these files can execute it.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9241" y="1691768"/>
            <a:ext cx="4238318" cy="2133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8514" y="4650057"/>
            <a:ext cx="4263251" cy="2131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301083" y="2118303"/>
            <a:ext cx="9909717" cy="4525963"/>
          </a:xfrm>
        </p:spPr>
        <p:txBody>
          <a:bodyPr>
            <a:normAutofit/>
          </a:bodyPr>
          <a:lstStyle/>
          <a:p>
            <a:pPr marL="0" indent="0">
              <a:buNone/>
            </a:pPr>
            <a:r>
              <a:rPr lang="en-US" sz="2400" b="1" dirty="0"/>
              <a:t>a. Create the corresponding access control matrix.</a:t>
            </a:r>
            <a:endParaRPr lang="en-US" b="1" dirty="0"/>
          </a:p>
          <a:p>
            <a:endParaRPr lang="en-US" b="1" dirty="0"/>
          </a:p>
          <a:p>
            <a:pPr marL="0" indent="0">
              <a:buNone/>
            </a:pPr>
            <a:endParaRPr lang="en-US" b="1" dirty="0"/>
          </a:p>
          <a:p>
            <a:pPr marL="0" indent="0">
              <a:buNone/>
            </a:pPr>
            <a:r>
              <a:rPr lang="en-US" sz="2200" b="1" dirty="0"/>
              <a:t> b. </a:t>
            </a:r>
            <a:r>
              <a:rPr lang="en-US" sz="2200" b="1" dirty="0" err="1">
                <a:solidFill>
                  <a:srgbClr val="FF0000"/>
                </a:solidFill>
              </a:rPr>
              <a:t>Cyndy</a:t>
            </a:r>
            <a:r>
              <a:rPr lang="en-US" sz="2200" b="1" dirty="0">
                <a:solidFill>
                  <a:srgbClr val="FF0000"/>
                </a:solidFill>
              </a:rPr>
              <a:t> </a:t>
            </a:r>
            <a:r>
              <a:rPr lang="en-US" sz="2200" b="1" dirty="0"/>
              <a:t>gives </a:t>
            </a:r>
            <a:r>
              <a:rPr lang="en-US" sz="2200" b="1" dirty="0">
                <a:solidFill>
                  <a:srgbClr val="FF0000"/>
                </a:solidFill>
              </a:rPr>
              <a:t>Alice</a:t>
            </a:r>
            <a:r>
              <a:rPr lang="en-US" sz="2200" b="1" dirty="0"/>
              <a:t> permission to read </a:t>
            </a:r>
            <a:r>
              <a:rPr lang="en-US" sz="2200" b="1" dirty="0" err="1">
                <a:solidFill>
                  <a:srgbClr val="7030A0"/>
                </a:solidFill>
              </a:rPr>
              <a:t>cyndyrc</a:t>
            </a:r>
            <a:r>
              <a:rPr lang="en-US" sz="2200" b="1" dirty="0"/>
              <a:t>, and </a:t>
            </a:r>
            <a:r>
              <a:rPr lang="en-US" sz="2200" b="1" dirty="0">
                <a:solidFill>
                  <a:srgbClr val="FF0000"/>
                </a:solidFill>
              </a:rPr>
              <a:t>Alice</a:t>
            </a:r>
            <a:r>
              <a:rPr lang="en-US" sz="2200" b="1" dirty="0"/>
              <a:t> removes </a:t>
            </a:r>
            <a:r>
              <a:rPr lang="en-US" sz="2200" b="1" dirty="0">
                <a:solidFill>
                  <a:srgbClr val="FF0000"/>
                </a:solidFill>
              </a:rPr>
              <a:t>Bob</a:t>
            </a:r>
            <a:r>
              <a:rPr lang="en-US" sz="2200" b="1" dirty="0"/>
              <a:t>’s ability to read </a:t>
            </a:r>
            <a:r>
              <a:rPr lang="en-US" sz="2200" b="1" dirty="0" err="1">
                <a:solidFill>
                  <a:srgbClr val="7030A0"/>
                </a:solidFill>
              </a:rPr>
              <a:t>alicerc</a:t>
            </a:r>
            <a:r>
              <a:rPr lang="en-US" sz="2200" b="1" dirty="0"/>
              <a:t>. Show the new access control matrix.</a:t>
            </a:r>
            <a:endParaRPr lang="en-US" sz="2200" dirty="0"/>
          </a:p>
          <a:p>
            <a:endParaRPr lang="en-US" dirty="0"/>
          </a:p>
        </p:txBody>
      </p:sp>
    </p:spTree>
    <p:extLst>
      <p:ext uri="{BB962C8B-B14F-4D97-AF65-F5344CB8AC3E}">
        <p14:creationId xmlns:p14="http://schemas.microsoft.com/office/powerpoint/2010/main" val="3094109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wipe(down)">
                                      <p:cBhvr>
                                        <p:cTn id="12"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663" y="274638"/>
            <a:ext cx="11459737" cy="1143000"/>
          </a:xfrm>
        </p:spPr>
        <p:txBody>
          <a:bodyPr>
            <a:noAutofit/>
          </a:bodyPr>
          <a:lstStyle/>
          <a:p>
            <a:r>
              <a:rPr lang="en-US" sz="2800" dirty="0"/>
              <a:t>Ex2: </a:t>
            </a:r>
            <a:r>
              <a:rPr lang="en-US" sz="2800" dirty="0">
                <a:solidFill>
                  <a:srgbClr val="FF0000"/>
                </a:solidFill>
              </a:rPr>
              <a:t>Alice</a:t>
            </a:r>
            <a:r>
              <a:rPr lang="en-US" sz="2800" dirty="0">
                <a:solidFill>
                  <a:srgbClr val="002060"/>
                </a:solidFill>
              </a:rPr>
              <a:t> can read and write to the </a:t>
            </a:r>
            <a:r>
              <a:rPr lang="en-US" sz="2800" dirty="0">
                <a:solidFill>
                  <a:srgbClr val="FF0000"/>
                </a:solidFill>
              </a:rPr>
              <a:t>file x</a:t>
            </a:r>
            <a:r>
              <a:rPr lang="en-US" sz="2800" dirty="0">
                <a:solidFill>
                  <a:srgbClr val="002060"/>
                </a:solidFill>
              </a:rPr>
              <a:t>, can read the </a:t>
            </a:r>
            <a:r>
              <a:rPr lang="en-US" sz="2800" dirty="0">
                <a:solidFill>
                  <a:srgbClr val="FF0000"/>
                </a:solidFill>
              </a:rPr>
              <a:t>file y</a:t>
            </a:r>
            <a:r>
              <a:rPr lang="en-US" sz="2800" dirty="0">
                <a:solidFill>
                  <a:srgbClr val="002060"/>
                </a:solidFill>
              </a:rPr>
              <a:t>, and can execute the </a:t>
            </a:r>
            <a:r>
              <a:rPr lang="en-US" sz="2800" dirty="0">
                <a:solidFill>
                  <a:srgbClr val="FF0000"/>
                </a:solidFill>
              </a:rPr>
              <a:t>file z</a:t>
            </a:r>
            <a:r>
              <a:rPr lang="en-US" sz="2800" dirty="0">
                <a:solidFill>
                  <a:srgbClr val="002060"/>
                </a:solidFill>
              </a:rPr>
              <a:t>. </a:t>
            </a:r>
            <a:r>
              <a:rPr lang="en-US" sz="2800" dirty="0">
                <a:solidFill>
                  <a:srgbClr val="FF0000"/>
                </a:solidFill>
              </a:rPr>
              <a:t>Bob</a:t>
            </a:r>
            <a:r>
              <a:rPr lang="en-US" sz="2800" dirty="0">
                <a:solidFill>
                  <a:srgbClr val="002060"/>
                </a:solidFill>
              </a:rPr>
              <a:t> can </a:t>
            </a:r>
            <a:r>
              <a:rPr lang="en-US" sz="2800" dirty="0">
                <a:solidFill>
                  <a:srgbClr val="7030A0"/>
                </a:solidFill>
              </a:rPr>
              <a:t>read x</a:t>
            </a:r>
            <a:r>
              <a:rPr lang="en-US" sz="2800" dirty="0">
                <a:solidFill>
                  <a:srgbClr val="002060"/>
                </a:solidFill>
              </a:rPr>
              <a:t>, can read and </a:t>
            </a:r>
            <a:r>
              <a:rPr lang="en-US" sz="2800" dirty="0">
                <a:solidFill>
                  <a:srgbClr val="7030A0"/>
                </a:solidFill>
              </a:rPr>
              <a:t>write to y</a:t>
            </a:r>
            <a:r>
              <a:rPr lang="en-US" sz="2800" dirty="0">
                <a:solidFill>
                  <a:srgbClr val="002060"/>
                </a:solidFill>
              </a:rPr>
              <a:t>, and cannot </a:t>
            </a:r>
            <a:r>
              <a:rPr lang="en-US" sz="2800" dirty="0">
                <a:solidFill>
                  <a:srgbClr val="7030A0"/>
                </a:solidFill>
              </a:rPr>
              <a:t>access z</a:t>
            </a:r>
          </a:p>
        </p:txBody>
      </p:sp>
      <p:sp>
        <p:nvSpPr>
          <p:cNvPr id="3" name="Content Placeholder 2"/>
          <p:cNvSpPr>
            <a:spLocks noGrp="1"/>
          </p:cNvSpPr>
          <p:nvPr>
            <p:ph idx="1"/>
          </p:nvPr>
        </p:nvSpPr>
        <p:spPr>
          <a:xfrm>
            <a:off x="1981200" y="1600201"/>
            <a:ext cx="8229600" cy="1828800"/>
          </a:xfrm>
        </p:spPr>
        <p:txBody>
          <a:bodyPr>
            <a:normAutofit fontScale="92500"/>
          </a:bodyPr>
          <a:lstStyle/>
          <a:p>
            <a:pPr marL="971550" lvl="1" indent="-514350">
              <a:buFont typeface="+mj-lt"/>
              <a:buAutoNum type="alphaLcParenR"/>
            </a:pPr>
            <a:r>
              <a:rPr lang="en-US" dirty="0"/>
              <a:t>Write a set of </a:t>
            </a:r>
            <a:r>
              <a:rPr lang="en-US" b="1" dirty="0"/>
              <a:t>access control lists </a:t>
            </a:r>
            <a:r>
              <a:rPr lang="en-US" dirty="0"/>
              <a:t>for this situation. Which list is associated with which file? </a:t>
            </a:r>
            <a:endParaRPr lang="en-US" sz="2400" dirty="0"/>
          </a:p>
          <a:p>
            <a:pPr marL="971550" lvl="1" indent="-514350">
              <a:buFont typeface="+mj-lt"/>
              <a:buAutoNum type="alphaLcParenR"/>
            </a:pPr>
            <a:r>
              <a:rPr lang="en-US" dirty="0"/>
              <a:t>Write a set of </a:t>
            </a:r>
            <a:r>
              <a:rPr lang="en-US" b="1" dirty="0"/>
              <a:t>capability lists </a:t>
            </a:r>
            <a:r>
              <a:rPr lang="en-US" dirty="0"/>
              <a:t>for this situation. With what is each list associated?</a:t>
            </a:r>
          </a:p>
        </p:txBody>
      </p:sp>
      <p:sp>
        <p:nvSpPr>
          <p:cNvPr id="4" name="Rectangle 3"/>
          <p:cNvSpPr/>
          <p:nvPr/>
        </p:nvSpPr>
        <p:spPr>
          <a:xfrm>
            <a:off x="1981200" y="3962401"/>
            <a:ext cx="8458200" cy="2585323"/>
          </a:xfrm>
          <a:prstGeom prst="rect">
            <a:avLst/>
          </a:prstGeom>
        </p:spPr>
        <p:txBody>
          <a:bodyPr wrap="square">
            <a:spAutoFit/>
          </a:bodyPr>
          <a:lstStyle/>
          <a:p>
            <a:r>
              <a:rPr lang="en-US"/>
              <a:t>Set of access control lists. They are object focused so each list is associated with a file.</a:t>
            </a:r>
          </a:p>
          <a:p>
            <a:r>
              <a:rPr lang="en-US"/>
              <a:t>ACL(FileX) = Alice: {read, write}, Bob: {read}</a:t>
            </a:r>
          </a:p>
          <a:p>
            <a:r>
              <a:rPr lang="en-US"/>
              <a:t>ACL(FileY) = Alice: {read}, Bob: {read, write}</a:t>
            </a:r>
          </a:p>
          <a:p>
            <a:r>
              <a:rPr lang="en-US"/>
              <a:t>ACL(FileZ) = Alice: {execute}, Bob: {}</a:t>
            </a:r>
          </a:p>
          <a:p>
            <a:br>
              <a:rPr lang="en-US"/>
            </a:br>
            <a:endParaRPr lang="en-US"/>
          </a:p>
          <a:p>
            <a:r>
              <a:rPr lang="en-US"/>
              <a:t>Set of capability lists. They are subject focused, so each list is associated with a user.</a:t>
            </a:r>
          </a:p>
          <a:p>
            <a:r>
              <a:rPr lang="en-US"/>
              <a:t>CList(Alice) = FileX: {read, write}, FileY: {read}, FileZ: {execute}</a:t>
            </a:r>
          </a:p>
          <a:p>
            <a:r>
              <a:rPr lang="en-US"/>
              <a:t>CList(Bob) = FileX: {read}, FileY: {read, write}, FileZ: {}</a:t>
            </a:r>
          </a:p>
        </p:txBody>
      </p:sp>
    </p:spTree>
    <p:extLst>
      <p:ext uri="{BB962C8B-B14F-4D97-AF65-F5344CB8AC3E}">
        <p14:creationId xmlns:p14="http://schemas.microsoft.com/office/powerpoint/2010/main" val="139036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40069"/>
            <a:ext cx="10972800" cy="5234152"/>
          </a:xfrm>
        </p:spPr>
        <p:txBody>
          <a:bodyPr>
            <a:normAutofit lnSpcReduction="10000"/>
          </a:bodyPr>
          <a:lstStyle/>
          <a:p>
            <a:pPr marL="0" indent="0">
              <a:buNone/>
            </a:pPr>
            <a:r>
              <a:rPr lang="en-US" sz="3900" b="1">
                <a:solidFill>
                  <a:schemeClr val="accent2"/>
                </a:solidFill>
              </a:rPr>
              <a:t>Intrusion detection </a:t>
            </a:r>
            <a:endParaRPr lang="en-US" b="1">
              <a:solidFill>
                <a:schemeClr val="accent2"/>
              </a:solidFill>
            </a:endParaRPr>
          </a:p>
          <a:p>
            <a:pPr marL="695325" indent="-285750"/>
            <a:r>
              <a:rPr lang="en-US" b="1">
                <a:solidFill>
                  <a:srgbClr val="0070C0"/>
                </a:solidFill>
              </a:rPr>
              <a:t>Three common components</a:t>
            </a:r>
          </a:p>
          <a:p>
            <a:pPr marL="1436688" lvl="1"/>
            <a:r>
              <a:rPr lang="en-US"/>
              <a:t>Sensors</a:t>
            </a:r>
          </a:p>
          <a:p>
            <a:pPr marL="1436688" lvl="1"/>
            <a:r>
              <a:rPr lang="en-US"/>
              <a:t>Analyzers</a:t>
            </a:r>
          </a:p>
          <a:p>
            <a:pPr marL="1436688" lvl="1"/>
            <a:r>
              <a:rPr lang="en-US"/>
              <a:t>Administrator Interfaces</a:t>
            </a:r>
          </a:p>
          <a:p>
            <a:pPr marL="695325" indent="-285750"/>
            <a:r>
              <a:rPr lang="en-US" b="1">
                <a:solidFill>
                  <a:srgbClr val="0070C0"/>
                </a:solidFill>
              </a:rPr>
              <a:t>Common types</a:t>
            </a:r>
          </a:p>
          <a:p>
            <a:pPr marL="1436688" lvl="1"/>
            <a:r>
              <a:rPr lang="en-US"/>
              <a:t>Intrusion detection</a:t>
            </a:r>
          </a:p>
          <a:p>
            <a:pPr marL="1436688" lvl="1"/>
            <a:r>
              <a:rPr lang="en-US"/>
              <a:t>Intrusion prevention</a:t>
            </a:r>
          </a:p>
          <a:p>
            <a:pPr marL="1436688" lvl="1"/>
            <a:r>
              <a:rPr lang="en-US"/>
              <a:t>Honeypots</a:t>
            </a:r>
          </a:p>
          <a:p>
            <a:pPr marL="1436688" lvl="1"/>
            <a:r>
              <a:rPr lang="en-US"/>
              <a:t>Network sniffers</a:t>
            </a:r>
          </a:p>
        </p:txBody>
      </p:sp>
      <p:sp>
        <p:nvSpPr>
          <p:cNvPr id="4" name="Title 1"/>
          <p:cNvSpPr>
            <a:spLocks noGrp="1"/>
          </p:cNvSpPr>
          <p:nvPr>
            <p:ph type="title"/>
          </p:nvPr>
        </p:nvSpPr>
        <p:spPr>
          <a:xfrm>
            <a:off x="641131" y="195808"/>
            <a:ext cx="10972800" cy="923541"/>
          </a:xfrm>
        </p:spPr>
        <p:txBody>
          <a:bodyPr/>
          <a:lstStyle/>
          <a:p>
            <a:r>
              <a:rPr lang="en-US" b="1">
                <a:solidFill>
                  <a:srgbClr val="7030A0"/>
                </a:solidFill>
              </a:rPr>
              <a:t>Access Control Monitoring</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8496" y="1623846"/>
            <a:ext cx="4135737" cy="4361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24662274-5F0B-6494-6609-234775ABBF1E}"/>
                  </a:ext>
                </a:extLst>
              </p14:cNvPr>
              <p14:cNvContentPartPr/>
              <p14:nvPr/>
            </p14:nvContentPartPr>
            <p14:xfrm>
              <a:off x="2140118" y="2586518"/>
              <a:ext cx="1078200" cy="115200"/>
            </p14:xfrm>
          </p:contentPart>
        </mc:Choice>
        <mc:Fallback>
          <p:pic>
            <p:nvPicPr>
              <p:cNvPr id="2" name="Ink 1">
                <a:extLst>
                  <a:ext uri="{FF2B5EF4-FFF2-40B4-BE49-F238E27FC236}">
                    <a16:creationId xmlns:a16="http://schemas.microsoft.com/office/drawing/2014/main" id="{24662274-5F0B-6494-6609-234775ABBF1E}"/>
                  </a:ext>
                </a:extLst>
              </p:cNvPr>
              <p:cNvPicPr/>
              <p:nvPr/>
            </p:nvPicPr>
            <p:blipFill>
              <a:blip r:embed="rId4"/>
              <a:stretch>
                <a:fillRect/>
              </a:stretch>
            </p:blipFill>
            <p:spPr>
              <a:xfrm>
                <a:off x="2086478" y="2478878"/>
                <a:ext cx="1185840" cy="3308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3411FE35-27C4-AC05-0596-2D3647677BA2}"/>
                  </a:ext>
                </a:extLst>
              </p14:cNvPr>
              <p14:cNvContentPartPr/>
              <p14:nvPr/>
            </p14:nvContentPartPr>
            <p14:xfrm>
              <a:off x="2166398" y="3283478"/>
              <a:ext cx="1314720" cy="83520"/>
            </p14:xfrm>
          </p:contentPart>
        </mc:Choice>
        <mc:Fallback>
          <p:pic>
            <p:nvPicPr>
              <p:cNvPr id="5" name="Ink 4">
                <a:extLst>
                  <a:ext uri="{FF2B5EF4-FFF2-40B4-BE49-F238E27FC236}">
                    <a16:creationId xmlns:a16="http://schemas.microsoft.com/office/drawing/2014/main" id="{3411FE35-27C4-AC05-0596-2D3647677BA2}"/>
                  </a:ext>
                </a:extLst>
              </p:cNvPr>
              <p:cNvPicPr/>
              <p:nvPr/>
            </p:nvPicPr>
            <p:blipFill>
              <a:blip r:embed="rId6"/>
              <a:stretch>
                <a:fillRect/>
              </a:stretch>
            </p:blipFill>
            <p:spPr>
              <a:xfrm>
                <a:off x="2112758" y="3175838"/>
                <a:ext cx="142236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D936DC2A-2B04-1C85-6B5B-F30A0DCF3302}"/>
                  </a:ext>
                </a:extLst>
              </p14:cNvPr>
              <p14:cNvContentPartPr/>
              <p14:nvPr/>
            </p14:nvContentPartPr>
            <p14:xfrm>
              <a:off x="2045078" y="3334598"/>
              <a:ext cx="3722400" cy="636480"/>
            </p14:xfrm>
          </p:contentPart>
        </mc:Choice>
        <mc:Fallback>
          <p:pic>
            <p:nvPicPr>
              <p:cNvPr id="6" name="Ink 5">
                <a:extLst>
                  <a:ext uri="{FF2B5EF4-FFF2-40B4-BE49-F238E27FC236}">
                    <a16:creationId xmlns:a16="http://schemas.microsoft.com/office/drawing/2014/main" id="{D936DC2A-2B04-1C85-6B5B-F30A0DCF3302}"/>
                  </a:ext>
                </a:extLst>
              </p:cNvPr>
              <p:cNvPicPr/>
              <p:nvPr/>
            </p:nvPicPr>
            <p:blipFill>
              <a:blip r:embed="rId8"/>
              <a:stretch>
                <a:fillRect/>
              </a:stretch>
            </p:blipFill>
            <p:spPr>
              <a:xfrm>
                <a:off x="1991438" y="3226958"/>
                <a:ext cx="3830040" cy="8521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45FD1316-66DE-BD30-EDDB-D3268F8A5168}"/>
                  </a:ext>
                </a:extLst>
              </p14:cNvPr>
              <p14:cNvContentPartPr/>
              <p14:nvPr/>
            </p14:nvContentPartPr>
            <p14:xfrm>
              <a:off x="2451878" y="4498118"/>
              <a:ext cx="2577600" cy="168480"/>
            </p14:xfrm>
          </p:contentPart>
        </mc:Choice>
        <mc:Fallback>
          <p:pic>
            <p:nvPicPr>
              <p:cNvPr id="7" name="Ink 6">
                <a:extLst>
                  <a:ext uri="{FF2B5EF4-FFF2-40B4-BE49-F238E27FC236}">
                    <a16:creationId xmlns:a16="http://schemas.microsoft.com/office/drawing/2014/main" id="{45FD1316-66DE-BD30-EDDB-D3268F8A5168}"/>
                  </a:ext>
                </a:extLst>
              </p:cNvPr>
              <p:cNvPicPr/>
              <p:nvPr/>
            </p:nvPicPr>
            <p:blipFill>
              <a:blip r:embed="rId10"/>
              <a:stretch>
                <a:fillRect/>
              </a:stretch>
            </p:blipFill>
            <p:spPr>
              <a:xfrm>
                <a:off x="2397878" y="4390118"/>
                <a:ext cx="2685240" cy="3841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 name="Ink 7">
                <a:extLst>
                  <a:ext uri="{FF2B5EF4-FFF2-40B4-BE49-F238E27FC236}">
                    <a16:creationId xmlns:a16="http://schemas.microsoft.com/office/drawing/2014/main" id="{560EBD01-790A-E349-103F-9B628E513D15}"/>
                  </a:ext>
                </a:extLst>
              </p14:cNvPr>
              <p14:cNvContentPartPr/>
              <p14:nvPr/>
            </p14:nvContentPartPr>
            <p14:xfrm>
              <a:off x="2214998" y="4819958"/>
              <a:ext cx="2918160" cy="525240"/>
            </p14:xfrm>
          </p:contentPart>
        </mc:Choice>
        <mc:Fallback>
          <p:pic>
            <p:nvPicPr>
              <p:cNvPr id="8" name="Ink 7">
                <a:extLst>
                  <a:ext uri="{FF2B5EF4-FFF2-40B4-BE49-F238E27FC236}">
                    <a16:creationId xmlns:a16="http://schemas.microsoft.com/office/drawing/2014/main" id="{560EBD01-790A-E349-103F-9B628E513D15}"/>
                  </a:ext>
                </a:extLst>
              </p:cNvPr>
              <p:cNvPicPr/>
              <p:nvPr/>
            </p:nvPicPr>
            <p:blipFill>
              <a:blip r:embed="rId12"/>
              <a:stretch>
                <a:fillRect/>
              </a:stretch>
            </p:blipFill>
            <p:spPr>
              <a:xfrm>
                <a:off x="2161358" y="4711958"/>
                <a:ext cx="3025800" cy="740880"/>
              </a:xfrm>
              <a:prstGeom prst="rect">
                <a:avLst/>
              </a:prstGeom>
            </p:spPr>
          </p:pic>
        </mc:Fallback>
      </mc:AlternateContent>
    </p:spTree>
    <p:extLst>
      <p:ext uri="{BB962C8B-B14F-4D97-AF65-F5344CB8AC3E}">
        <p14:creationId xmlns:p14="http://schemas.microsoft.com/office/powerpoint/2010/main" val="2554347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03131"/>
            <a:ext cx="10972800" cy="4723035"/>
          </a:xfrm>
        </p:spPr>
        <p:txBody>
          <a:bodyPr>
            <a:normAutofit lnSpcReduction="10000"/>
          </a:bodyPr>
          <a:lstStyle/>
          <a:p>
            <a:r>
              <a:rPr lang="en-US" b="1">
                <a:solidFill>
                  <a:srgbClr val="0070C0"/>
                </a:solidFill>
              </a:rPr>
              <a:t>Two main types of Intrusion Detection Systems</a:t>
            </a:r>
          </a:p>
          <a:p>
            <a:pPr lvl="1">
              <a:buFont typeface="Wingdings 2" pitchFamily="18" charset="2"/>
              <a:buChar char="P"/>
            </a:pPr>
            <a:r>
              <a:rPr lang="en-US"/>
              <a:t> Network Based (NIDS)</a:t>
            </a:r>
          </a:p>
          <a:p>
            <a:pPr lvl="1">
              <a:buFont typeface="Wingdings 2" pitchFamily="18" charset="2"/>
              <a:buChar char="P"/>
            </a:pPr>
            <a:r>
              <a:rPr lang="en-US"/>
              <a:t> Host Based (HIDS)</a:t>
            </a:r>
          </a:p>
          <a:p>
            <a:pPr marL="457200" lvl="1" indent="0">
              <a:buNone/>
            </a:pPr>
            <a:endParaRPr lang="en-US"/>
          </a:p>
          <a:p>
            <a:r>
              <a:rPr lang="en-US" b="1">
                <a:solidFill>
                  <a:srgbClr val="0070C0"/>
                </a:solidFill>
              </a:rPr>
              <a:t>HIDS &amp; NIDS can be</a:t>
            </a:r>
          </a:p>
          <a:p>
            <a:pPr lvl="1"/>
            <a:r>
              <a:rPr lang="en-US"/>
              <a:t>Signature Based</a:t>
            </a:r>
          </a:p>
          <a:p>
            <a:pPr lvl="1"/>
            <a:r>
              <a:rPr lang="en-US"/>
              <a:t>Statistical Anomaly Based</a:t>
            </a:r>
          </a:p>
          <a:p>
            <a:pPr lvl="2"/>
            <a:r>
              <a:rPr lang="en-US"/>
              <a:t>Protocol anomaly based</a:t>
            </a:r>
          </a:p>
          <a:p>
            <a:pPr lvl="2"/>
            <a:r>
              <a:rPr lang="en-US"/>
              <a:t>Traffic anomaly based</a:t>
            </a:r>
          </a:p>
          <a:p>
            <a:pPr lvl="1"/>
            <a:r>
              <a:rPr lang="en-US"/>
              <a:t>Rule Based</a:t>
            </a:r>
          </a:p>
        </p:txBody>
      </p:sp>
      <p:sp>
        <p:nvSpPr>
          <p:cNvPr id="5" name="Title 1"/>
          <p:cNvSpPr>
            <a:spLocks noGrp="1"/>
          </p:cNvSpPr>
          <p:nvPr>
            <p:ph type="title"/>
          </p:nvPr>
        </p:nvSpPr>
        <p:spPr>
          <a:xfrm>
            <a:off x="609600" y="274638"/>
            <a:ext cx="10972800" cy="923541"/>
          </a:xfrm>
        </p:spPr>
        <p:txBody>
          <a:bodyPr/>
          <a:lstStyle/>
          <a:p>
            <a:r>
              <a:rPr lang="en-US" b="1">
                <a:solidFill>
                  <a:srgbClr val="7030A0"/>
                </a:solidFill>
              </a:rPr>
              <a:t>Access Control Monitoring</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4291" y="2543173"/>
            <a:ext cx="5213459" cy="3645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85318650-7607-7446-945C-E1F2B0F58E23}"/>
                  </a:ext>
                </a:extLst>
              </p14:cNvPr>
              <p14:cNvContentPartPr/>
              <p14:nvPr/>
            </p14:nvContentPartPr>
            <p14:xfrm>
              <a:off x="1624238" y="2069558"/>
              <a:ext cx="3290760" cy="82080"/>
            </p14:xfrm>
          </p:contentPart>
        </mc:Choice>
        <mc:Fallback>
          <p:pic>
            <p:nvPicPr>
              <p:cNvPr id="2" name="Ink 1">
                <a:extLst>
                  <a:ext uri="{FF2B5EF4-FFF2-40B4-BE49-F238E27FC236}">
                    <a16:creationId xmlns:a16="http://schemas.microsoft.com/office/drawing/2014/main" id="{85318650-7607-7446-945C-E1F2B0F58E23}"/>
                  </a:ext>
                </a:extLst>
              </p:cNvPr>
              <p:cNvPicPr/>
              <p:nvPr/>
            </p:nvPicPr>
            <p:blipFill>
              <a:blip r:embed="rId4"/>
              <a:stretch>
                <a:fillRect/>
              </a:stretch>
            </p:blipFill>
            <p:spPr>
              <a:xfrm>
                <a:off x="1570598" y="1961918"/>
                <a:ext cx="339840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563ACEBC-21FA-B016-1336-8E43B4E73856}"/>
                  </a:ext>
                </a:extLst>
              </p14:cNvPr>
              <p14:cNvContentPartPr/>
              <p14:nvPr/>
            </p14:nvContentPartPr>
            <p14:xfrm>
              <a:off x="1391678" y="2534318"/>
              <a:ext cx="3024720" cy="210240"/>
            </p14:xfrm>
          </p:contentPart>
        </mc:Choice>
        <mc:Fallback>
          <p:pic>
            <p:nvPicPr>
              <p:cNvPr id="4" name="Ink 3">
                <a:extLst>
                  <a:ext uri="{FF2B5EF4-FFF2-40B4-BE49-F238E27FC236}">
                    <a16:creationId xmlns:a16="http://schemas.microsoft.com/office/drawing/2014/main" id="{563ACEBC-21FA-B016-1336-8E43B4E73856}"/>
                  </a:ext>
                </a:extLst>
              </p:cNvPr>
              <p:cNvPicPr/>
              <p:nvPr/>
            </p:nvPicPr>
            <p:blipFill>
              <a:blip r:embed="rId6"/>
              <a:stretch>
                <a:fillRect/>
              </a:stretch>
            </p:blipFill>
            <p:spPr>
              <a:xfrm>
                <a:off x="1338038" y="2426318"/>
                <a:ext cx="3132360" cy="4258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523C716B-1BD7-7211-5E1C-466AEEF8B7F1}"/>
                  </a:ext>
                </a:extLst>
              </p14:cNvPr>
              <p14:cNvContentPartPr/>
              <p14:nvPr/>
            </p14:nvContentPartPr>
            <p14:xfrm>
              <a:off x="1683278" y="3812678"/>
              <a:ext cx="2180160" cy="302400"/>
            </p14:xfrm>
          </p:contentPart>
        </mc:Choice>
        <mc:Fallback>
          <p:pic>
            <p:nvPicPr>
              <p:cNvPr id="6" name="Ink 5">
                <a:extLst>
                  <a:ext uri="{FF2B5EF4-FFF2-40B4-BE49-F238E27FC236}">
                    <a16:creationId xmlns:a16="http://schemas.microsoft.com/office/drawing/2014/main" id="{523C716B-1BD7-7211-5E1C-466AEEF8B7F1}"/>
                  </a:ext>
                </a:extLst>
              </p:cNvPr>
              <p:cNvPicPr/>
              <p:nvPr/>
            </p:nvPicPr>
            <p:blipFill>
              <a:blip r:embed="rId8"/>
              <a:stretch>
                <a:fillRect/>
              </a:stretch>
            </p:blipFill>
            <p:spPr>
              <a:xfrm>
                <a:off x="1629278" y="3704678"/>
                <a:ext cx="2287800" cy="5180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60067099-CE37-4A91-970A-3E2B84409837}"/>
                  </a:ext>
                </a:extLst>
              </p14:cNvPr>
              <p14:cNvContentPartPr/>
              <p14:nvPr/>
            </p14:nvContentPartPr>
            <p14:xfrm>
              <a:off x="1672838" y="4353038"/>
              <a:ext cx="3242520" cy="322920"/>
            </p14:xfrm>
          </p:contentPart>
        </mc:Choice>
        <mc:Fallback>
          <p:pic>
            <p:nvPicPr>
              <p:cNvPr id="7" name="Ink 6">
                <a:extLst>
                  <a:ext uri="{FF2B5EF4-FFF2-40B4-BE49-F238E27FC236}">
                    <a16:creationId xmlns:a16="http://schemas.microsoft.com/office/drawing/2014/main" id="{60067099-CE37-4A91-970A-3E2B84409837}"/>
                  </a:ext>
                </a:extLst>
              </p:cNvPr>
              <p:cNvPicPr/>
              <p:nvPr/>
            </p:nvPicPr>
            <p:blipFill>
              <a:blip r:embed="rId10"/>
              <a:stretch>
                <a:fillRect/>
              </a:stretch>
            </p:blipFill>
            <p:spPr>
              <a:xfrm>
                <a:off x="1619198" y="4245038"/>
                <a:ext cx="3350160" cy="5385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 name="Ink 7">
                <a:extLst>
                  <a:ext uri="{FF2B5EF4-FFF2-40B4-BE49-F238E27FC236}">
                    <a16:creationId xmlns:a16="http://schemas.microsoft.com/office/drawing/2014/main" id="{72D16598-86E4-3167-DD5B-F446E4CE58A2}"/>
                  </a:ext>
                </a:extLst>
              </p14:cNvPr>
              <p14:cNvContentPartPr/>
              <p14:nvPr/>
            </p14:nvContentPartPr>
            <p14:xfrm>
              <a:off x="1600118" y="5859278"/>
              <a:ext cx="1266840" cy="219960"/>
            </p14:xfrm>
          </p:contentPart>
        </mc:Choice>
        <mc:Fallback>
          <p:pic>
            <p:nvPicPr>
              <p:cNvPr id="8" name="Ink 7">
                <a:extLst>
                  <a:ext uri="{FF2B5EF4-FFF2-40B4-BE49-F238E27FC236}">
                    <a16:creationId xmlns:a16="http://schemas.microsoft.com/office/drawing/2014/main" id="{72D16598-86E4-3167-DD5B-F446E4CE58A2}"/>
                  </a:ext>
                </a:extLst>
              </p:cNvPr>
              <p:cNvPicPr/>
              <p:nvPr/>
            </p:nvPicPr>
            <p:blipFill>
              <a:blip r:embed="rId12"/>
              <a:stretch>
                <a:fillRect/>
              </a:stretch>
            </p:blipFill>
            <p:spPr>
              <a:xfrm>
                <a:off x="1546478" y="5751638"/>
                <a:ext cx="1374480" cy="435600"/>
              </a:xfrm>
              <a:prstGeom prst="rect">
                <a:avLst/>
              </a:prstGeom>
            </p:spPr>
          </p:pic>
        </mc:Fallback>
      </mc:AlternateContent>
    </p:spTree>
    <p:extLst>
      <p:ext uri="{BB962C8B-B14F-4D97-AF65-F5344CB8AC3E}">
        <p14:creationId xmlns:p14="http://schemas.microsoft.com/office/powerpoint/2010/main" val="3922731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923541"/>
          </a:xfrm>
        </p:spPr>
        <p:txBody>
          <a:bodyPr/>
          <a:lstStyle/>
          <a:p>
            <a:r>
              <a:rPr lang="en-US" b="1">
                <a:solidFill>
                  <a:srgbClr val="7030A0"/>
                </a:solidFill>
              </a:rPr>
              <a:t>Access Control Monitoring</a:t>
            </a:r>
          </a:p>
        </p:txBody>
      </p:sp>
      <p:sp>
        <p:nvSpPr>
          <p:cNvPr id="3" name="Content Placeholder 2"/>
          <p:cNvSpPr>
            <a:spLocks noGrp="1"/>
          </p:cNvSpPr>
          <p:nvPr>
            <p:ph idx="1"/>
          </p:nvPr>
        </p:nvSpPr>
        <p:spPr>
          <a:xfrm>
            <a:off x="168153" y="1426782"/>
            <a:ext cx="7824952" cy="5257797"/>
          </a:xfrm>
        </p:spPr>
        <p:txBody>
          <a:bodyPr>
            <a:normAutofit/>
          </a:bodyPr>
          <a:lstStyle/>
          <a:p>
            <a:r>
              <a:rPr lang="en-US" b="1">
                <a:solidFill>
                  <a:srgbClr val="FF0000"/>
                </a:solidFill>
              </a:rPr>
              <a:t>Intrusion Prevention System</a:t>
            </a:r>
          </a:p>
          <a:p>
            <a:pPr lvl="1"/>
            <a:r>
              <a:rPr lang="en-US" sz="2400"/>
              <a:t>Is a </a:t>
            </a:r>
            <a:r>
              <a:rPr lang="en-US" sz="2400" b="1">
                <a:solidFill>
                  <a:srgbClr val="0070C0"/>
                </a:solidFill>
              </a:rPr>
              <a:t>preventive and proactive</a:t>
            </a:r>
            <a:r>
              <a:rPr lang="en-US" sz="2400" b="1"/>
              <a:t> </a:t>
            </a:r>
            <a:r>
              <a:rPr lang="en-US" sz="2400"/>
              <a:t>technology, IDS is a detectve technology</a:t>
            </a:r>
          </a:p>
          <a:p>
            <a:pPr lvl="1"/>
            <a:r>
              <a:rPr lang="en-US" sz="2400"/>
              <a:t>Two types: Network Based (NIPS) and Host Based (HIPS)</a:t>
            </a:r>
          </a:p>
          <a:p>
            <a:r>
              <a:rPr lang="en-US" b="1">
                <a:solidFill>
                  <a:srgbClr val="FF0000"/>
                </a:solidFill>
              </a:rPr>
              <a:t>Honeypots</a:t>
            </a:r>
          </a:p>
          <a:p>
            <a:pPr lvl="1"/>
            <a:r>
              <a:rPr lang="en-US" sz="2400"/>
              <a:t>An attractive offering that hopes to</a:t>
            </a:r>
            <a:r>
              <a:rPr lang="en-US" sz="2400" b="1">
                <a:solidFill>
                  <a:srgbClr val="0070C0"/>
                </a:solidFill>
              </a:rPr>
              <a:t> lure attackers </a:t>
            </a:r>
            <a:r>
              <a:rPr lang="en-US" sz="2400"/>
              <a:t>away from critical systems</a:t>
            </a:r>
          </a:p>
          <a:p>
            <a:r>
              <a:rPr lang="en-US" b="1">
                <a:solidFill>
                  <a:srgbClr val="FF0000"/>
                </a:solidFill>
              </a:rPr>
              <a:t>Network sniffers</a:t>
            </a:r>
          </a:p>
          <a:p>
            <a:pPr lvl="1"/>
            <a:r>
              <a:rPr lang="en-US" sz="2400"/>
              <a:t>A general term for programs or devices that are </a:t>
            </a:r>
            <a:r>
              <a:rPr lang="en-US" sz="2400" b="1">
                <a:solidFill>
                  <a:srgbClr val="0070C0"/>
                </a:solidFill>
              </a:rPr>
              <a:t>able to examine traffic</a:t>
            </a:r>
            <a:r>
              <a:rPr lang="en-US" sz="2400"/>
              <a:t> on a LAN segment.</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5104" y="1589032"/>
            <a:ext cx="4232222" cy="2641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2744" y="4230112"/>
            <a:ext cx="196215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AD893BFD-6046-B171-B4BA-09CED42D9CB8}"/>
                  </a:ext>
                </a:extLst>
              </p14:cNvPr>
              <p14:cNvContentPartPr/>
              <p14:nvPr/>
            </p14:nvContentPartPr>
            <p14:xfrm>
              <a:off x="4802318" y="4270598"/>
              <a:ext cx="2342160" cy="281880"/>
            </p14:xfrm>
          </p:contentPart>
        </mc:Choice>
        <mc:Fallback>
          <p:pic>
            <p:nvPicPr>
              <p:cNvPr id="4" name="Ink 3">
                <a:extLst>
                  <a:ext uri="{FF2B5EF4-FFF2-40B4-BE49-F238E27FC236}">
                    <a16:creationId xmlns:a16="http://schemas.microsoft.com/office/drawing/2014/main" id="{AD893BFD-6046-B171-B4BA-09CED42D9CB8}"/>
                  </a:ext>
                </a:extLst>
              </p:cNvPr>
              <p:cNvPicPr/>
              <p:nvPr/>
            </p:nvPicPr>
            <p:blipFill>
              <a:blip r:embed="rId5"/>
              <a:stretch>
                <a:fillRect/>
              </a:stretch>
            </p:blipFill>
            <p:spPr>
              <a:xfrm>
                <a:off x="4748318" y="4162598"/>
                <a:ext cx="2449800" cy="497520"/>
              </a:xfrm>
              <a:prstGeom prst="rect">
                <a:avLst/>
              </a:prstGeom>
            </p:spPr>
          </p:pic>
        </mc:Fallback>
      </mc:AlternateContent>
    </p:spTree>
    <p:extLst>
      <p:ext uri="{BB962C8B-B14F-4D97-AF65-F5344CB8AC3E}">
        <p14:creationId xmlns:p14="http://schemas.microsoft.com/office/powerpoint/2010/main" val="2720188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p>
        </p:txBody>
      </p:sp>
      <p:sp>
        <p:nvSpPr>
          <p:cNvPr id="3" name="Content Placeholder 2"/>
          <p:cNvSpPr>
            <a:spLocks noGrp="1"/>
          </p:cNvSpPr>
          <p:nvPr>
            <p:ph idx="1"/>
          </p:nvPr>
        </p:nvSpPr>
        <p:spPr/>
        <p:txBody>
          <a:bodyPr/>
          <a:lstStyle/>
          <a:p>
            <a:r>
              <a:rPr lang="en-US" dirty="0"/>
              <a:t>Linux: </a:t>
            </a:r>
            <a:r>
              <a:rPr lang="en-US" dirty="0" err="1">
                <a:solidFill>
                  <a:srgbClr val="7030A0"/>
                </a:solidFill>
              </a:rPr>
              <a:t>chmod</a:t>
            </a:r>
            <a:endParaRPr lang="en-US" dirty="0">
              <a:solidFill>
                <a:srgbClr val="7030A0"/>
              </a:solidFill>
            </a:endParaRPr>
          </a:p>
          <a:p>
            <a:r>
              <a:rPr lang="en-US" dirty="0"/>
              <a:t>Windows: </a:t>
            </a:r>
            <a:r>
              <a:rPr lang="en-US" dirty="0" err="1">
                <a:solidFill>
                  <a:srgbClr val="7030A0"/>
                </a:solidFill>
              </a:rPr>
              <a:t>NTFS</a:t>
            </a:r>
            <a:r>
              <a:rPr lang="en-US" dirty="0">
                <a:solidFill>
                  <a:srgbClr val="7030A0"/>
                </a:solidFill>
              </a:rPr>
              <a:t> permission</a:t>
            </a:r>
          </a:p>
        </p:txBody>
      </p:sp>
    </p:spTree>
    <p:extLst>
      <p:ext uri="{BB962C8B-B14F-4D97-AF65-F5344CB8AC3E}">
        <p14:creationId xmlns:p14="http://schemas.microsoft.com/office/powerpoint/2010/main" val="2563364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 </a:t>
            </a:r>
          </a:p>
        </p:txBody>
      </p:sp>
      <p:sp>
        <p:nvSpPr>
          <p:cNvPr id="3" name="Content Placeholder 2"/>
          <p:cNvSpPr>
            <a:spLocks noGrp="1"/>
          </p:cNvSpPr>
          <p:nvPr>
            <p:ph idx="1"/>
          </p:nvPr>
        </p:nvSpPr>
        <p:spPr/>
        <p:txBody>
          <a:bodyPr/>
          <a:lstStyle/>
          <a:p>
            <a:r>
              <a:rPr lang="en-US" dirty="0"/>
              <a:t>Access control is a fundamental component of data security.</a:t>
            </a:r>
          </a:p>
          <a:p>
            <a:r>
              <a:rPr lang="en-US" dirty="0"/>
              <a:t>Access control policy</a:t>
            </a:r>
          </a:p>
          <a:p>
            <a:r>
              <a:rPr lang="en-US" dirty="0"/>
              <a:t>Access control models</a:t>
            </a:r>
          </a:p>
          <a:p>
            <a:r>
              <a:rPr lang="en-US" dirty="0"/>
              <a:t>Access control matrix</a:t>
            </a:r>
          </a:p>
        </p:txBody>
      </p:sp>
    </p:spTree>
    <p:extLst>
      <p:ext uri="{BB962C8B-B14F-4D97-AF65-F5344CB8AC3E}">
        <p14:creationId xmlns:p14="http://schemas.microsoft.com/office/powerpoint/2010/main" val="861284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l="3580" t="4625" r="3580" b="13875"/>
          <a:stretch>
            <a:fillRect/>
          </a:stretch>
        </p:blipFill>
        <p:spPr bwMode="auto">
          <a:xfrm>
            <a:off x="119372" y="785816"/>
            <a:ext cx="8438841" cy="5874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4948" y="3409948"/>
            <a:ext cx="2160850" cy="1962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7798746" y="5545690"/>
            <a:ext cx="4393254" cy="369332"/>
          </a:xfrm>
          <a:prstGeom prst="rect">
            <a:avLst/>
          </a:prstGeom>
        </p:spPr>
        <p:txBody>
          <a:bodyPr wrap="none">
            <a:spAutoFit/>
          </a:bodyPr>
          <a:lstStyle/>
          <a:p>
            <a:r>
              <a:rPr lang="en-US" dirty="0"/>
              <a:t>Access controls at different levels in a system</a:t>
            </a:r>
          </a:p>
        </p:txBody>
      </p:sp>
      <p:sp>
        <p:nvSpPr>
          <p:cNvPr id="5" name="Title 1"/>
          <p:cNvSpPr>
            <a:spLocks noGrp="1"/>
          </p:cNvSpPr>
          <p:nvPr>
            <p:ph type="title"/>
          </p:nvPr>
        </p:nvSpPr>
        <p:spPr>
          <a:xfrm>
            <a:off x="242888" y="85724"/>
            <a:ext cx="11815762" cy="728654"/>
          </a:xfrm>
        </p:spPr>
        <p:txBody>
          <a:bodyPr>
            <a:noAutofit/>
          </a:bodyPr>
          <a:lstStyle/>
          <a:p>
            <a:r>
              <a:rPr lang="en-US" sz="3200" b="1" dirty="0">
                <a:solidFill>
                  <a:srgbClr val="002060"/>
                </a:solidFill>
              </a:rPr>
              <a:t>Relationship among Access Control and Other security functions</a:t>
            </a:r>
          </a:p>
        </p:txBody>
      </p:sp>
    </p:spTree>
    <p:extLst>
      <p:ext uri="{BB962C8B-B14F-4D97-AF65-F5344CB8AC3E}">
        <p14:creationId xmlns:p14="http://schemas.microsoft.com/office/powerpoint/2010/main" val="1687928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818" y="274638"/>
            <a:ext cx="11218880" cy="1143000"/>
          </a:xfrm>
        </p:spPr>
        <p:txBody>
          <a:bodyPr/>
          <a:lstStyle/>
          <a:p>
            <a:pPr algn="l"/>
            <a:r>
              <a:rPr lang="en-US" b="1" dirty="0">
                <a:solidFill>
                  <a:srgbClr val="002060"/>
                </a:solidFill>
              </a:rPr>
              <a:t>Introduction</a:t>
            </a:r>
          </a:p>
        </p:txBody>
      </p:sp>
      <p:sp>
        <p:nvSpPr>
          <p:cNvPr id="3" name="Content Placeholder 2"/>
          <p:cNvSpPr>
            <a:spLocks noGrp="1"/>
          </p:cNvSpPr>
          <p:nvPr>
            <p:ph idx="1"/>
          </p:nvPr>
        </p:nvSpPr>
        <p:spPr>
          <a:xfrm>
            <a:off x="5060721" y="470850"/>
            <a:ext cx="6968357" cy="6001388"/>
          </a:xfrm>
        </p:spPr>
        <p:txBody>
          <a:bodyPr>
            <a:normAutofit/>
          </a:bodyPr>
          <a:lstStyle/>
          <a:p>
            <a:pPr>
              <a:lnSpc>
                <a:spcPct val="114000"/>
              </a:lnSpc>
              <a:spcAft>
                <a:spcPts val="600"/>
              </a:spcAft>
            </a:pPr>
            <a:r>
              <a:rPr lang="en-US" sz="2400" b="1" dirty="0"/>
              <a:t>Access control </a:t>
            </a:r>
            <a:r>
              <a:rPr lang="en-US" sz="2400" dirty="0"/>
              <a:t>is the collection of mechanisms that permits managers of a system to exercise a directing or restraining influence over the behavior, use, and content of a system. </a:t>
            </a:r>
          </a:p>
          <a:p>
            <a:pPr>
              <a:lnSpc>
                <a:spcPct val="114000"/>
              </a:lnSpc>
              <a:spcAft>
                <a:spcPts val="600"/>
              </a:spcAft>
            </a:pPr>
            <a:r>
              <a:rPr lang="en-US" sz="2400" dirty="0"/>
              <a:t>It permits management to specify </a:t>
            </a:r>
            <a:r>
              <a:rPr lang="en-US" sz="2400" b="1" dirty="0"/>
              <a:t>what users can do</a:t>
            </a:r>
            <a:r>
              <a:rPr lang="en-US" sz="2400" dirty="0"/>
              <a:t>, </a:t>
            </a:r>
            <a:r>
              <a:rPr lang="en-US" sz="2400" b="1" dirty="0"/>
              <a:t>which resources they can acces</a:t>
            </a:r>
            <a:r>
              <a:rPr lang="en-US" sz="2400" dirty="0"/>
              <a:t>s, and </a:t>
            </a:r>
            <a:r>
              <a:rPr lang="en-US" sz="2400" b="1" dirty="0"/>
              <a:t>what operations they can perform on a system</a:t>
            </a:r>
            <a:r>
              <a:rPr lang="en-US" sz="2400" dirty="0"/>
              <a:t>.</a:t>
            </a:r>
          </a:p>
          <a:p>
            <a:pPr>
              <a:lnSpc>
                <a:spcPct val="114000"/>
              </a:lnSpc>
              <a:spcAft>
                <a:spcPts val="600"/>
              </a:spcAft>
            </a:pPr>
            <a:r>
              <a:rPr lang="en-US" sz="2400" dirty="0">
                <a:solidFill>
                  <a:srgbClr val="FF0000"/>
                </a:solidFill>
              </a:rPr>
              <a:t>The goal</a:t>
            </a:r>
            <a:r>
              <a:rPr lang="en-US" sz="2400" dirty="0"/>
              <a:t> of access control is to </a:t>
            </a:r>
            <a:r>
              <a:rPr lang="en-US" sz="2400" dirty="0">
                <a:solidFill>
                  <a:srgbClr val="FF0000"/>
                </a:solidFill>
              </a:rPr>
              <a:t>minimize the security risks </a:t>
            </a:r>
            <a:r>
              <a:rPr lang="en-US" sz="2400" dirty="0"/>
              <a:t>of unauthorized access to physical and logical systems</a:t>
            </a:r>
          </a:p>
          <a:p>
            <a:pPr>
              <a:lnSpc>
                <a:spcPct val="114000"/>
              </a:lnSpc>
              <a:spcAft>
                <a:spcPts val="600"/>
              </a:spcAft>
            </a:pPr>
            <a:r>
              <a:rPr lang="en-US" sz="2400" dirty="0"/>
              <a:t>It consists of two main components: authentication and authorization</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16" y="2278445"/>
            <a:ext cx="4860705" cy="318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36EB40D6-F088-9A10-B333-2C68A2BE8937}"/>
                  </a:ext>
                </a:extLst>
              </p14:cNvPr>
              <p14:cNvContentPartPr/>
              <p14:nvPr/>
            </p14:nvContentPartPr>
            <p14:xfrm>
              <a:off x="5756318" y="5309558"/>
              <a:ext cx="4044600" cy="156960"/>
            </p14:xfrm>
          </p:contentPart>
        </mc:Choice>
        <mc:Fallback>
          <p:pic>
            <p:nvPicPr>
              <p:cNvPr id="4" name="Ink 3">
                <a:extLst>
                  <a:ext uri="{FF2B5EF4-FFF2-40B4-BE49-F238E27FC236}">
                    <a16:creationId xmlns:a16="http://schemas.microsoft.com/office/drawing/2014/main" id="{36EB40D6-F088-9A10-B333-2C68A2BE8937}"/>
                  </a:ext>
                </a:extLst>
              </p:cNvPr>
              <p:cNvPicPr/>
              <p:nvPr/>
            </p:nvPicPr>
            <p:blipFill>
              <a:blip r:embed="rId4"/>
              <a:stretch>
                <a:fillRect/>
              </a:stretch>
            </p:blipFill>
            <p:spPr>
              <a:xfrm>
                <a:off x="5702318" y="5201558"/>
                <a:ext cx="4152240" cy="372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5AAE521F-5F81-4D8B-4D97-E0790E6523E1}"/>
                  </a:ext>
                </a:extLst>
              </p14:cNvPr>
              <p14:cNvContentPartPr/>
              <p14:nvPr/>
            </p14:nvContentPartPr>
            <p14:xfrm>
              <a:off x="9995678" y="5204078"/>
              <a:ext cx="1776600" cy="169200"/>
            </p14:xfrm>
          </p:contentPart>
        </mc:Choice>
        <mc:Fallback>
          <p:pic>
            <p:nvPicPr>
              <p:cNvPr id="5" name="Ink 4">
                <a:extLst>
                  <a:ext uri="{FF2B5EF4-FFF2-40B4-BE49-F238E27FC236}">
                    <a16:creationId xmlns:a16="http://schemas.microsoft.com/office/drawing/2014/main" id="{5AAE521F-5F81-4D8B-4D97-E0790E6523E1}"/>
                  </a:ext>
                </a:extLst>
              </p:cNvPr>
              <p:cNvPicPr/>
              <p:nvPr/>
            </p:nvPicPr>
            <p:blipFill>
              <a:blip r:embed="rId6"/>
              <a:stretch>
                <a:fillRect/>
              </a:stretch>
            </p:blipFill>
            <p:spPr>
              <a:xfrm>
                <a:off x="9942038" y="5096078"/>
                <a:ext cx="1884240" cy="3848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8411A25C-88F1-DA83-D7FE-421249FB40D5}"/>
                  </a:ext>
                </a:extLst>
              </p14:cNvPr>
              <p14:cNvContentPartPr/>
              <p14:nvPr/>
            </p14:nvContentPartPr>
            <p14:xfrm>
              <a:off x="6016238" y="5849198"/>
              <a:ext cx="1530360" cy="22320"/>
            </p14:xfrm>
          </p:contentPart>
        </mc:Choice>
        <mc:Fallback>
          <p:pic>
            <p:nvPicPr>
              <p:cNvPr id="6" name="Ink 5">
                <a:extLst>
                  <a:ext uri="{FF2B5EF4-FFF2-40B4-BE49-F238E27FC236}">
                    <a16:creationId xmlns:a16="http://schemas.microsoft.com/office/drawing/2014/main" id="{8411A25C-88F1-DA83-D7FE-421249FB40D5}"/>
                  </a:ext>
                </a:extLst>
              </p:cNvPr>
              <p:cNvPicPr/>
              <p:nvPr/>
            </p:nvPicPr>
            <p:blipFill>
              <a:blip r:embed="rId8"/>
              <a:stretch>
                <a:fillRect/>
              </a:stretch>
            </p:blipFill>
            <p:spPr>
              <a:xfrm>
                <a:off x="5962598" y="5741558"/>
                <a:ext cx="1638000" cy="237960"/>
              </a:xfrm>
              <a:prstGeom prst="rect">
                <a:avLst/>
              </a:prstGeom>
            </p:spPr>
          </p:pic>
        </mc:Fallback>
      </mc:AlternateContent>
    </p:spTree>
    <p:extLst>
      <p:ext uri="{BB962C8B-B14F-4D97-AF65-F5344CB8AC3E}">
        <p14:creationId xmlns:p14="http://schemas.microsoft.com/office/powerpoint/2010/main" val="2644598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rgbClr val="002060"/>
                </a:solidFill>
              </a:rPr>
              <a:t>Access control types</a:t>
            </a:r>
            <a:endParaRPr lang="en-US" dirty="0">
              <a:solidFill>
                <a:srgbClr val="002060"/>
              </a:solidFill>
            </a:endParaRPr>
          </a:p>
        </p:txBody>
      </p:sp>
      <p:sp>
        <p:nvSpPr>
          <p:cNvPr id="3" name="Content Placeholder 2"/>
          <p:cNvSpPr>
            <a:spLocks noGrp="1"/>
          </p:cNvSpPr>
          <p:nvPr>
            <p:ph idx="1"/>
          </p:nvPr>
        </p:nvSpPr>
        <p:spPr/>
        <p:txBody>
          <a:bodyPr/>
          <a:lstStyle/>
          <a:p>
            <a:pPr>
              <a:spcBef>
                <a:spcPts val="1200"/>
              </a:spcBef>
              <a:spcAft>
                <a:spcPts val="1200"/>
              </a:spcAft>
            </a:pPr>
            <a:r>
              <a:rPr lang="en-US" b="1" dirty="0">
                <a:solidFill>
                  <a:srgbClr val="7030A0"/>
                </a:solidFill>
              </a:rPr>
              <a:t>Physical</a:t>
            </a:r>
            <a:r>
              <a:rPr lang="en-US" b="1" dirty="0"/>
              <a:t> </a:t>
            </a:r>
            <a:r>
              <a:rPr lang="en-US" b="1" dirty="0">
                <a:solidFill>
                  <a:srgbClr val="00B050"/>
                </a:solidFill>
              </a:rPr>
              <a:t>access control</a:t>
            </a:r>
            <a:r>
              <a:rPr lang="en-US" dirty="0"/>
              <a:t>: limits access to campuses, building, rooms, and physical IT assets. (Fencing, hardware door locks,… that limit contact with </a:t>
            </a:r>
            <a:r>
              <a:rPr lang="en-US" dirty="0">
                <a:solidFill>
                  <a:srgbClr val="FF0000"/>
                </a:solidFill>
              </a:rPr>
              <a:t>devices)</a:t>
            </a:r>
          </a:p>
          <a:p>
            <a:pPr>
              <a:spcBef>
                <a:spcPts val="1200"/>
              </a:spcBef>
              <a:spcAft>
                <a:spcPts val="1200"/>
              </a:spcAft>
            </a:pPr>
            <a:r>
              <a:rPr lang="en-US" b="1" dirty="0">
                <a:solidFill>
                  <a:srgbClr val="7030A0"/>
                </a:solidFill>
              </a:rPr>
              <a:t>Technical </a:t>
            </a:r>
            <a:r>
              <a:rPr lang="en-US" b="1" dirty="0">
                <a:solidFill>
                  <a:srgbClr val="00B050"/>
                </a:solidFill>
              </a:rPr>
              <a:t>access control</a:t>
            </a:r>
            <a:r>
              <a:rPr lang="en-US" dirty="0"/>
              <a:t>: technology restrictions that limit users on computers from accessing </a:t>
            </a:r>
            <a:r>
              <a:rPr lang="en-US" dirty="0">
                <a:solidFill>
                  <a:srgbClr val="FF0000"/>
                </a:solidFill>
              </a:rPr>
              <a:t>data</a:t>
            </a:r>
          </a:p>
        </p:txBody>
      </p:sp>
      <p:sp>
        <p:nvSpPr>
          <p:cNvPr id="4" name="Rectangle 3"/>
          <p:cNvSpPr/>
          <p:nvPr/>
        </p:nvSpPr>
        <p:spPr>
          <a:xfrm>
            <a:off x="1367410" y="4670679"/>
            <a:ext cx="9405366" cy="1661993"/>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fontAlgn="base">
              <a:spcBef>
                <a:spcPts val="600"/>
              </a:spcBef>
              <a:spcAft>
                <a:spcPts val="600"/>
              </a:spcAft>
            </a:pPr>
            <a:r>
              <a:rPr lang="en-US" b="1" dirty="0">
                <a:solidFill>
                  <a:srgbClr val="323232"/>
                </a:solidFill>
                <a:latin typeface="ibm-plex-sans"/>
              </a:rPr>
              <a:t>Access controls encompass:</a:t>
            </a:r>
          </a:p>
          <a:p>
            <a:pPr marL="285750" indent="-285750" fontAlgn="base">
              <a:spcBef>
                <a:spcPts val="600"/>
              </a:spcBef>
              <a:spcAft>
                <a:spcPts val="600"/>
              </a:spcAft>
              <a:buFont typeface="Wingdings" panose="05000000000000000000" pitchFamily="2" charset="2"/>
              <a:buChar char="ü"/>
            </a:pPr>
            <a:r>
              <a:rPr lang="en-US" b="1" dirty="0">
                <a:solidFill>
                  <a:srgbClr val="323232"/>
                </a:solidFill>
                <a:latin typeface="ibm-plex-sans"/>
              </a:rPr>
              <a:t>File permissions</a:t>
            </a:r>
            <a:r>
              <a:rPr lang="en-US" dirty="0">
                <a:solidFill>
                  <a:srgbClr val="323232"/>
                </a:solidFill>
                <a:latin typeface="ibm-plex-sans"/>
              </a:rPr>
              <a:t>, such as the right to create, read, edit or delete a file.</a:t>
            </a:r>
          </a:p>
          <a:p>
            <a:pPr marL="285750" indent="-285750" fontAlgn="base">
              <a:spcBef>
                <a:spcPts val="600"/>
              </a:spcBef>
              <a:spcAft>
                <a:spcPts val="600"/>
              </a:spcAft>
              <a:buFont typeface="Wingdings" panose="05000000000000000000" pitchFamily="2" charset="2"/>
              <a:buChar char="ü"/>
            </a:pPr>
            <a:r>
              <a:rPr lang="en-US" b="1" dirty="0">
                <a:solidFill>
                  <a:srgbClr val="323232"/>
                </a:solidFill>
                <a:latin typeface="ibm-plex-sans"/>
              </a:rPr>
              <a:t>Program permissions</a:t>
            </a:r>
            <a:r>
              <a:rPr lang="en-US" dirty="0">
                <a:solidFill>
                  <a:srgbClr val="323232"/>
                </a:solidFill>
                <a:latin typeface="ibm-plex-sans"/>
              </a:rPr>
              <a:t>, such as the right to execute a program.</a:t>
            </a:r>
          </a:p>
          <a:p>
            <a:pPr marL="285750" indent="-285750" fontAlgn="base">
              <a:spcBef>
                <a:spcPts val="600"/>
              </a:spcBef>
              <a:spcAft>
                <a:spcPts val="600"/>
              </a:spcAft>
              <a:buFont typeface="Wingdings" panose="05000000000000000000" pitchFamily="2" charset="2"/>
              <a:buChar char="ü"/>
            </a:pPr>
            <a:r>
              <a:rPr lang="en-US" b="1" dirty="0">
                <a:solidFill>
                  <a:srgbClr val="323232"/>
                </a:solidFill>
                <a:latin typeface="ibm-plex-sans"/>
              </a:rPr>
              <a:t>Data permissions</a:t>
            </a:r>
            <a:r>
              <a:rPr lang="en-US" dirty="0">
                <a:solidFill>
                  <a:srgbClr val="323232"/>
                </a:solidFill>
                <a:latin typeface="ibm-plex-sans"/>
              </a:rPr>
              <a:t>, such as the right to retrieve or update information in a database.</a:t>
            </a:r>
            <a:endParaRPr lang="en-US" b="0" i="0" dirty="0">
              <a:solidFill>
                <a:srgbClr val="323232"/>
              </a:solidFill>
              <a:effectLst/>
              <a:latin typeface="ibm-plex-sans"/>
            </a:endParaRP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F0F226CA-3675-168A-C5F5-B883EFB6400C}"/>
                  </a:ext>
                </a:extLst>
              </p14:cNvPr>
              <p14:cNvContentPartPr/>
              <p14:nvPr/>
            </p14:nvContentPartPr>
            <p14:xfrm>
              <a:off x="1039238" y="1870118"/>
              <a:ext cx="3521520" cy="63360"/>
            </p14:xfrm>
          </p:contentPart>
        </mc:Choice>
        <mc:Fallback>
          <p:pic>
            <p:nvPicPr>
              <p:cNvPr id="5" name="Ink 4">
                <a:extLst>
                  <a:ext uri="{FF2B5EF4-FFF2-40B4-BE49-F238E27FC236}">
                    <a16:creationId xmlns:a16="http://schemas.microsoft.com/office/drawing/2014/main" id="{F0F226CA-3675-168A-C5F5-B883EFB6400C}"/>
                  </a:ext>
                </a:extLst>
              </p:cNvPr>
              <p:cNvPicPr/>
              <p:nvPr/>
            </p:nvPicPr>
            <p:blipFill>
              <a:blip r:embed="rId3"/>
              <a:stretch>
                <a:fillRect/>
              </a:stretch>
            </p:blipFill>
            <p:spPr>
              <a:xfrm>
                <a:off x="985238" y="1762478"/>
                <a:ext cx="362916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45A56966-99F3-A004-9ECA-654955DDB59A}"/>
                  </a:ext>
                </a:extLst>
              </p14:cNvPr>
              <p14:cNvContentPartPr/>
              <p14:nvPr/>
            </p14:nvContentPartPr>
            <p14:xfrm>
              <a:off x="1028798" y="3459518"/>
              <a:ext cx="3895920" cy="229320"/>
            </p14:xfrm>
          </p:contentPart>
        </mc:Choice>
        <mc:Fallback>
          <p:pic>
            <p:nvPicPr>
              <p:cNvPr id="6" name="Ink 5">
                <a:extLst>
                  <a:ext uri="{FF2B5EF4-FFF2-40B4-BE49-F238E27FC236}">
                    <a16:creationId xmlns:a16="http://schemas.microsoft.com/office/drawing/2014/main" id="{45A56966-99F3-A004-9ECA-654955DDB59A}"/>
                  </a:ext>
                </a:extLst>
              </p:cNvPr>
              <p:cNvPicPr/>
              <p:nvPr/>
            </p:nvPicPr>
            <p:blipFill>
              <a:blip r:embed="rId5"/>
              <a:stretch>
                <a:fillRect/>
              </a:stretch>
            </p:blipFill>
            <p:spPr>
              <a:xfrm>
                <a:off x="974798" y="3351518"/>
                <a:ext cx="4003560" cy="444960"/>
              </a:xfrm>
              <a:prstGeom prst="rect">
                <a:avLst/>
              </a:prstGeom>
            </p:spPr>
          </p:pic>
        </mc:Fallback>
      </mc:AlternateContent>
    </p:spTree>
    <p:extLst>
      <p:ext uri="{BB962C8B-B14F-4D97-AF65-F5344CB8AC3E}">
        <p14:creationId xmlns:p14="http://schemas.microsoft.com/office/powerpoint/2010/main" val="3633078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92010"/>
          </a:xfrm>
        </p:spPr>
        <p:txBody>
          <a:bodyPr/>
          <a:lstStyle/>
          <a:p>
            <a:r>
              <a:rPr lang="en-US" b="1" dirty="0">
                <a:solidFill>
                  <a:srgbClr val="002060"/>
                </a:solidFill>
              </a:rPr>
              <a:t>Components</a:t>
            </a:r>
          </a:p>
        </p:txBody>
      </p:sp>
      <p:sp>
        <p:nvSpPr>
          <p:cNvPr id="3" name="Content Placeholder 2"/>
          <p:cNvSpPr>
            <a:spLocks noGrp="1"/>
          </p:cNvSpPr>
          <p:nvPr>
            <p:ph idx="1"/>
          </p:nvPr>
        </p:nvSpPr>
        <p:spPr>
          <a:xfrm>
            <a:off x="268014" y="1229710"/>
            <a:ext cx="11603420" cy="1008993"/>
          </a:xfrm>
        </p:spPr>
        <p:txBody>
          <a:bodyPr>
            <a:noAutofit/>
          </a:bodyPr>
          <a:lstStyle/>
          <a:p>
            <a:pPr>
              <a:spcAft>
                <a:spcPts val="600"/>
              </a:spcAft>
            </a:pPr>
            <a:r>
              <a:rPr lang="en-US" sz="2800" dirty="0"/>
              <a:t>The security features that control how users and systems communicate and interact with one another.</a:t>
            </a:r>
          </a:p>
        </p:txBody>
      </p:sp>
      <p:sp>
        <p:nvSpPr>
          <p:cNvPr id="4" name="Rectangle 3"/>
          <p:cNvSpPr/>
          <p:nvPr/>
        </p:nvSpPr>
        <p:spPr>
          <a:xfrm>
            <a:off x="5773118" y="2663644"/>
            <a:ext cx="6177145" cy="276383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342900" lvl="0" indent="-342900">
              <a:spcBef>
                <a:spcPct val="20000"/>
              </a:spcBef>
              <a:spcAft>
                <a:spcPts val="1200"/>
              </a:spcAft>
              <a:buFont typeface="Arial" pitchFamily="34" charset="0"/>
              <a:buChar char="•"/>
            </a:pPr>
            <a:r>
              <a:rPr lang="en-US" sz="2400" b="1" dirty="0">
                <a:solidFill>
                  <a:prstClr val="black"/>
                </a:solidFill>
              </a:rPr>
              <a:t>Access: </a:t>
            </a:r>
            <a:r>
              <a:rPr lang="en-US" sz="2400" dirty="0">
                <a:solidFill>
                  <a:prstClr val="black"/>
                </a:solidFill>
              </a:rPr>
              <a:t>The flow of information between </a:t>
            </a:r>
            <a:r>
              <a:rPr lang="en-US" sz="2400" dirty="0">
                <a:solidFill>
                  <a:srgbClr val="FF0000"/>
                </a:solidFill>
              </a:rPr>
              <a:t>subject</a:t>
            </a:r>
            <a:r>
              <a:rPr lang="en-US" sz="2400" dirty="0">
                <a:solidFill>
                  <a:prstClr val="black"/>
                </a:solidFill>
              </a:rPr>
              <a:t> and </a:t>
            </a:r>
            <a:r>
              <a:rPr lang="en-US" sz="2400" dirty="0">
                <a:solidFill>
                  <a:srgbClr val="FF0000"/>
                </a:solidFill>
              </a:rPr>
              <a:t>object</a:t>
            </a:r>
          </a:p>
          <a:p>
            <a:pPr marL="342900" lvl="0" indent="-342900">
              <a:spcBef>
                <a:spcPct val="20000"/>
              </a:spcBef>
              <a:spcAft>
                <a:spcPts val="1200"/>
              </a:spcAft>
              <a:buFont typeface="Arial" pitchFamily="34" charset="0"/>
              <a:buChar char="•"/>
            </a:pPr>
            <a:r>
              <a:rPr lang="en-US" sz="2400" b="1" dirty="0">
                <a:solidFill>
                  <a:prstClr val="black"/>
                </a:solidFill>
              </a:rPr>
              <a:t>Subject: </a:t>
            </a:r>
            <a:r>
              <a:rPr lang="en-US" sz="2400" dirty="0">
                <a:solidFill>
                  <a:prstClr val="black"/>
                </a:solidFill>
              </a:rPr>
              <a:t>An </a:t>
            </a:r>
            <a:r>
              <a:rPr lang="en-US" sz="2400" dirty="0">
                <a:solidFill>
                  <a:srgbClr val="FF0000"/>
                </a:solidFill>
              </a:rPr>
              <a:t>active entity </a:t>
            </a:r>
            <a:r>
              <a:rPr lang="en-US" sz="2400" dirty="0">
                <a:solidFill>
                  <a:prstClr val="black"/>
                </a:solidFill>
              </a:rPr>
              <a:t>that requests access to an object or the data in an object</a:t>
            </a:r>
          </a:p>
          <a:p>
            <a:pPr marL="342900" lvl="0" indent="-342900">
              <a:spcBef>
                <a:spcPct val="20000"/>
              </a:spcBef>
              <a:spcAft>
                <a:spcPts val="1200"/>
              </a:spcAft>
              <a:buFont typeface="Arial" pitchFamily="34" charset="0"/>
              <a:buChar char="•"/>
            </a:pPr>
            <a:r>
              <a:rPr lang="en-US" sz="2400" b="1" dirty="0">
                <a:solidFill>
                  <a:prstClr val="black"/>
                </a:solidFill>
              </a:rPr>
              <a:t>Object: </a:t>
            </a:r>
            <a:r>
              <a:rPr lang="en-US" sz="2400" dirty="0">
                <a:solidFill>
                  <a:prstClr val="black"/>
                </a:solidFill>
              </a:rPr>
              <a:t>A </a:t>
            </a:r>
            <a:r>
              <a:rPr lang="en-US" sz="2400" dirty="0">
                <a:solidFill>
                  <a:srgbClr val="FF0000"/>
                </a:solidFill>
              </a:rPr>
              <a:t>passive entity </a:t>
            </a:r>
            <a:r>
              <a:rPr lang="en-US" sz="2400" dirty="0">
                <a:solidFill>
                  <a:prstClr val="black"/>
                </a:solidFill>
              </a:rPr>
              <a:t>that contains information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63" y="3150237"/>
            <a:ext cx="5644055" cy="2526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8424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3106"/>
            <a:ext cx="10972800" cy="781653"/>
          </a:xfrm>
        </p:spPr>
        <p:txBody>
          <a:bodyPr>
            <a:normAutofit/>
          </a:bodyPr>
          <a:lstStyle/>
          <a:p>
            <a:r>
              <a:rPr lang="en-US" b="1" dirty="0">
                <a:solidFill>
                  <a:srgbClr val="002060"/>
                </a:solidFill>
              </a:rPr>
              <a:t>Access Control Terminology</a:t>
            </a:r>
          </a:p>
        </p:txBody>
      </p:sp>
      <p:sp>
        <p:nvSpPr>
          <p:cNvPr id="3" name="Content Placeholder 2"/>
          <p:cNvSpPr>
            <a:spLocks noGrp="1"/>
          </p:cNvSpPr>
          <p:nvPr>
            <p:ph idx="1"/>
          </p:nvPr>
        </p:nvSpPr>
        <p:spPr>
          <a:xfrm>
            <a:off x="252248" y="1324302"/>
            <a:ext cx="7274825" cy="5186863"/>
          </a:xfrm>
        </p:spPr>
        <p:txBody>
          <a:bodyPr>
            <a:noAutofit/>
          </a:bodyPr>
          <a:lstStyle/>
          <a:p>
            <a:pPr marL="0" indent="0">
              <a:buNone/>
            </a:pPr>
            <a:r>
              <a:rPr lang="en-US" sz="2800" dirty="0"/>
              <a:t>Identification, authorization, and authorization are distinct functions.</a:t>
            </a:r>
          </a:p>
          <a:p>
            <a:r>
              <a:rPr lang="en-US" sz="2800" b="1" dirty="0"/>
              <a:t>Identification</a:t>
            </a:r>
          </a:p>
          <a:p>
            <a:pPr marL="457200" lvl="1" indent="0">
              <a:buNone/>
            </a:pPr>
            <a:r>
              <a:rPr lang="en-US" sz="2400" dirty="0"/>
              <a:t>Method of establishing the subject’s (user, program, process) identity.</a:t>
            </a:r>
          </a:p>
          <a:p>
            <a:r>
              <a:rPr lang="en-US" sz="2800" b="1" dirty="0"/>
              <a:t>Authentication</a:t>
            </a:r>
          </a:p>
          <a:p>
            <a:pPr marL="457200" lvl="1" indent="0">
              <a:buNone/>
            </a:pPr>
            <a:r>
              <a:rPr lang="en-US" sz="2400" dirty="0"/>
              <a:t>Method of proving the identity</a:t>
            </a:r>
          </a:p>
          <a:p>
            <a:r>
              <a:rPr lang="en-US" sz="2800" b="1" dirty="0"/>
              <a:t>Authorization</a:t>
            </a:r>
          </a:p>
          <a:p>
            <a:pPr marL="457200" lvl="1" indent="0">
              <a:buNone/>
            </a:pPr>
            <a:r>
              <a:rPr lang="en-US" sz="2400" dirty="0"/>
              <a:t>Determines that the proven identity has some set of characteristics associated with it that gives it the right to access the requested resources.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3698" y="1345271"/>
            <a:ext cx="4600410" cy="2662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122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Identification </a:t>
            </a:r>
          </a:p>
        </p:txBody>
      </p:sp>
      <p:sp>
        <p:nvSpPr>
          <p:cNvPr id="3" name="Content Placeholder 2"/>
          <p:cNvSpPr>
            <a:spLocks noGrp="1"/>
          </p:cNvSpPr>
          <p:nvPr>
            <p:ph idx="1"/>
          </p:nvPr>
        </p:nvSpPr>
        <p:spPr>
          <a:xfrm>
            <a:off x="609600" y="1228725"/>
            <a:ext cx="10972800" cy="4897441"/>
          </a:xfrm>
        </p:spPr>
        <p:txBody>
          <a:bodyPr>
            <a:normAutofit fontScale="92500" lnSpcReduction="20000"/>
          </a:bodyPr>
          <a:lstStyle/>
          <a:p>
            <a:pPr marL="0" indent="0">
              <a:buNone/>
            </a:pPr>
            <a:endParaRPr lang="en-US" b="1" dirty="0"/>
          </a:p>
          <a:p>
            <a:r>
              <a:rPr lang="en-US" dirty="0"/>
              <a:t>Method of establishing the subject’s (user, program, process) identity.</a:t>
            </a:r>
          </a:p>
          <a:p>
            <a:pPr lvl="1">
              <a:buFont typeface="Wingdings" pitchFamily="2" charset="2"/>
              <a:buChar char="§"/>
            </a:pPr>
            <a:r>
              <a:rPr lang="en-US" dirty="0"/>
              <a:t>Use of user name or other public information</a:t>
            </a:r>
          </a:p>
          <a:p>
            <a:pPr lvl="1">
              <a:buFont typeface="Wingdings" pitchFamily="2" charset="2"/>
              <a:buChar char="§"/>
            </a:pPr>
            <a:r>
              <a:rPr lang="en-US" dirty="0"/>
              <a:t>Know identification component requirements.</a:t>
            </a:r>
          </a:p>
          <a:p>
            <a:pPr marL="457200" lvl="1" indent="0">
              <a:buNone/>
            </a:pPr>
            <a:endParaRPr lang="en-US" dirty="0"/>
          </a:p>
          <a:p>
            <a:r>
              <a:rPr lang="en-US" dirty="0"/>
              <a:t>When using identification values to users, the following should be in place:</a:t>
            </a:r>
          </a:p>
          <a:p>
            <a:pPr lvl="1">
              <a:buFont typeface="Wingdings" pitchFamily="2" charset="2"/>
              <a:buChar char="§"/>
            </a:pPr>
            <a:r>
              <a:rPr lang="en-US" dirty="0"/>
              <a:t>Each value should be unique, for user accountability;</a:t>
            </a:r>
          </a:p>
          <a:p>
            <a:pPr lvl="1">
              <a:buFont typeface="Wingdings" pitchFamily="2" charset="2"/>
              <a:buChar char="§"/>
            </a:pPr>
            <a:r>
              <a:rPr lang="en-US" dirty="0"/>
              <a:t>A standard naming scheme should be followed;</a:t>
            </a:r>
          </a:p>
          <a:p>
            <a:pPr lvl="1">
              <a:buFont typeface="Wingdings" pitchFamily="2" charset="2"/>
              <a:buChar char="§"/>
            </a:pPr>
            <a:r>
              <a:rPr lang="en-US" dirty="0"/>
              <a:t>The value should be non-descriptive of the user’s position or tasks</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57D33F1-B021-FD96-A8CA-1EB8BE2B3C5A}"/>
                  </a:ext>
                </a:extLst>
              </p14:cNvPr>
              <p14:cNvContentPartPr/>
              <p14:nvPr/>
            </p14:nvContentPartPr>
            <p14:xfrm>
              <a:off x="1870118" y="3605678"/>
              <a:ext cx="360" cy="360"/>
            </p14:xfrm>
          </p:contentPart>
        </mc:Choice>
        <mc:Fallback>
          <p:pic>
            <p:nvPicPr>
              <p:cNvPr id="4" name="Ink 3">
                <a:extLst>
                  <a:ext uri="{FF2B5EF4-FFF2-40B4-BE49-F238E27FC236}">
                    <a16:creationId xmlns:a16="http://schemas.microsoft.com/office/drawing/2014/main" id="{E57D33F1-B021-FD96-A8CA-1EB8BE2B3C5A}"/>
                  </a:ext>
                </a:extLst>
              </p:cNvPr>
              <p:cNvPicPr/>
              <p:nvPr/>
            </p:nvPicPr>
            <p:blipFill>
              <a:blip r:embed="rId3"/>
              <a:stretch>
                <a:fillRect/>
              </a:stretch>
            </p:blipFill>
            <p:spPr>
              <a:xfrm>
                <a:off x="1816478" y="3497678"/>
                <a:ext cx="108000" cy="216000"/>
              </a:xfrm>
              <a:prstGeom prst="rect">
                <a:avLst/>
              </a:prstGeom>
            </p:spPr>
          </p:pic>
        </mc:Fallback>
      </mc:AlternateContent>
    </p:spTree>
    <p:extLst>
      <p:ext uri="{BB962C8B-B14F-4D97-AF65-F5344CB8AC3E}">
        <p14:creationId xmlns:p14="http://schemas.microsoft.com/office/powerpoint/2010/main" val="2217535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Authentication </a:t>
            </a:r>
          </a:p>
        </p:txBody>
      </p:sp>
      <p:sp>
        <p:nvSpPr>
          <p:cNvPr id="3" name="Content Placeholder 2"/>
          <p:cNvSpPr>
            <a:spLocks noGrp="1"/>
          </p:cNvSpPr>
          <p:nvPr>
            <p:ph idx="1"/>
          </p:nvPr>
        </p:nvSpPr>
        <p:spPr>
          <a:xfrm>
            <a:off x="3978402" y="1789395"/>
            <a:ext cx="8213597" cy="4525963"/>
          </a:xfrm>
        </p:spPr>
        <p:txBody>
          <a:bodyPr>
            <a:normAutofit/>
          </a:bodyPr>
          <a:lstStyle/>
          <a:p>
            <a:r>
              <a:rPr lang="en-US" dirty="0"/>
              <a:t>Method of proving the identity	</a:t>
            </a:r>
          </a:p>
          <a:p>
            <a:pPr lvl="1">
              <a:buFont typeface="Wingdings" pitchFamily="2" charset="2"/>
              <a:buChar char="ü"/>
            </a:pPr>
            <a:r>
              <a:rPr lang="en-US" dirty="0"/>
              <a:t>Something a person is, has, or does.</a:t>
            </a:r>
          </a:p>
          <a:p>
            <a:pPr lvl="1">
              <a:buFont typeface="Wingdings" pitchFamily="2" charset="2"/>
              <a:buChar char="ü"/>
            </a:pPr>
            <a:r>
              <a:rPr lang="en-US" dirty="0"/>
              <a:t>Use of biometrics, passwords, passphrase, token, or other private </a:t>
            </a:r>
            <a:r>
              <a:rPr lang="en-US"/>
              <a:t>information.</a:t>
            </a:r>
          </a:p>
          <a:p>
            <a:pPr marL="457200" lvl="1" indent="0">
              <a:buNone/>
            </a:pPr>
            <a:endParaRPr lang="en-US" dirty="0"/>
          </a:p>
          <a:p>
            <a:r>
              <a:rPr lang="en-US" dirty="0"/>
              <a:t>Strong authentication is important</a:t>
            </a:r>
          </a:p>
          <a:p>
            <a:pPr marL="400050" lvl="1" indent="0">
              <a:buNone/>
            </a:pPr>
            <a:r>
              <a:rPr lang="en-US" dirty="0"/>
              <a:t>To be properly authenticated, the subject is usually required to provide a second piece to the credential set (i.e., password, passphrase, key, PIN, token </a:t>
            </a:r>
            <a:r>
              <a:rPr lang="en-US" dirty="0" err="1"/>
              <a:t>etc</a:t>
            </a:r>
            <a:r>
              <a:rPr lang="en-US" dirty="0"/>
              <a: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8" y="2128344"/>
            <a:ext cx="3978403" cy="1902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636" y="4317613"/>
            <a:ext cx="3858036" cy="2179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7270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859</TotalTime>
  <Words>1653</Words>
  <Application>Microsoft Office PowerPoint</Application>
  <PresentationFormat>Widescreen</PresentationFormat>
  <Paragraphs>176</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ibm-plex-sans</vt:lpstr>
      <vt:lpstr>Wingdings</vt:lpstr>
      <vt:lpstr>Wingdings 2</vt:lpstr>
      <vt:lpstr>Office Theme</vt:lpstr>
      <vt:lpstr>Lesson 5.                         Access Control</vt:lpstr>
      <vt:lpstr>Outline</vt:lpstr>
      <vt:lpstr>Relationship among Access Control and Other security functions</vt:lpstr>
      <vt:lpstr>Introduction</vt:lpstr>
      <vt:lpstr>Access control types</vt:lpstr>
      <vt:lpstr>Components</vt:lpstr>
      <vt:lpstr>Access Control Terminology</vt:lpstr>
      <vt:lpstr>Identification </vt:lpstr>
      <vt:lpstr>Authentication </vt:lpstr>
      <vt:lpstr>Authorization </vt:lpstr>
      <vt:lpstr>Authorization </vt:lpstr>
      <vt:lpstr>Authorization </vt:lpstr>
      <vt:lpstr>Access Control models</vt:lpstr>
      <vt:lpstr>Mandatory Access Control (MAC)</vt:lpstr>
      <vt:lpstr>Discretionary Access Control (DAC)</vt:lpstr>
      <vt:lpstr>Role-Based Access Control (RBAC)</vt:lpstr>
      <vt:lpstr>Rule-Based Access Control</vt:lpstr>
      <vt:lpstr>Attribute-based Access Control (ABAC)</vt:lpstr>
      <vt:lpstr>Implementing Access Control</vt:lpstr>
      <vt:lpstr>Access Control Matrix</vt:lpstr>
      <vt:lpstr>Ex1: Consider a computer system with three users: Alice, Bob, and Cyndy. Alice owns the file alicerc, and Bob and Cyndy can read it. Cyndy can read and write the file bobrc, which Bob owns, but Alice can only read it. Only Cyndy can read and write the file cyndyrc, which she owns. Assume that the owner of each of these files can execute it.</vt:lpstr>
      <vt:lpstr>Ex2: Alice can read and write to the file x, can read the file y, and can execute the file z. Bob can read x, can read and write to y, and cannot access z</vt:lpstr>
      <vt:lpstr>Access Control Monitoring</vt:lpstr>
      <vt:lpstr>Access Control Monitoring</vt:lpstr>
      <vt:lpstr>Access Control Monitoring</vt:lpstr>
      <vt:lpstr>Lab </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Authentication &amp; Access Control</dc:title>
  <dc:creator>TICT-2018</dc:creator>
  <cp:lastModifiedBy>blht .</cp:lastModifiedBy>
  <cp:revision>81</cp:revision>
  <dcterms:created xsi:type="dcterms:W3CDTF">2019-02-16T04:23:14Z</dcterms:created>
  <dcterms:modified xsi:type="dcterms:W3CDTF">2024-05-28T19:23:46Z</dcterms:modified>
</cp:coreProperties>
</file>