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</p:sldMasterIdLst>
  <p:notesMasterIdLst>
    <p:notesMasterId r:id="rId42"/>
  </p:notesMasterIdLst>
  <p:sldIdLst>
    <p:sldId id="256" r:id="rId3"/>
    <p:sldId id="257" r:id="rId4"/>
    <p:sldId id="305" r:id="rId5"/>
    <p:sldId id="258" r:id="rId6"/>
    <p:sldId id="327" r:id="rId7"/>
    <p:sldId id="328" r:id="rId8"/>
    <p:sldId id="329" r:id="rId9"/>
    <p:sldId id="279" r:id="rId10"/>
    <p:sldId id="320" r:id="rId11"/>
    <p:sldId id="321" r:id="rId12"/>
    <p:sldId id="322" r:id="rId13"/>
    <p:sldId id="323" r:id="rId14"/>
    <p:sldId id="324" r:id="rId15"/>
    <p:sldId id="325" r:id="rId16"/>
    <p:sldId id="261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262" r:id="rId25"/>
    <p:sldId id="330" r:id="rId26"/>
    <p:sldId id="331" r:id="rId27"/>
    <p:sldId id="263" r:id="rId28"/>
    <p:sldId id="264" r:id="rId29"/>
    <p:sldId id="333" r:id="rId30"/>
    <p:sldId id="334" r:id="rId31"/>
    <p:sldId id="332" r:id="rId32"/>
    <p:sldId id="296" r:id="rId33"/>
    <p:sldId id="300" r:id="rId34"/>
    <p:sldId id="307" r:id="rId35"/>
    <p:sldId id="335" r:id="rId36"/>
    <p:sldId id="310" r:id="rId37"/>
    <p:sldId id="311" r:id="rId38"/>
    <p:sldId id="302" r:id="rId39"/>
    <p:sldId id="326" r:id="rId40"/>
    <p:sldId id="30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25AC-6F8A-4055-89C0-B4F5E62DFBE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7D50-E456-4276-A6BC-083CEFE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5CD0-7792-464D-9BA8-711BCB09ADEA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4" tIns="45666" rIns="91334" bIns="4566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1500"/>
            <a:ext cx="9144000" cy="97155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5800" y="2514600"/>
            <a:ext cx="1828800" cy="1371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4350"/>
            <a:ext cx="86106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000250"/>
            <a:ext cx="5562600" cy="2286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4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485900"/>
            <a:ext cx="3754438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3086100"/>
            <a:ext cx="3754438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83A6-2EB5-49C6-B9F3-9097772A8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49325" y="1485900"/>
            <a:ext cx="7661275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74E0-E44E-4FB7-8EF1-ECDCD3F74B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5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2B1B-9D89-4CCC-84DE-CBD83F651E1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4C5F-33AB-41E4-B3EA-35F0003CA2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2"/>
            <a:ext cx="8225280" cy="8565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203247"/>
            <a:ext cx="4043520" cy="33926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0" y="1203247"/>
            <a:ext cx="4043520" cy="339263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1" y="4685110"/>
            <a:ext cx="2125663" cy="35242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375" y="4685110"/>
            <a:ext cx="289560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788" y="4685110"/>
            <a:ext cx="212725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21EB-A756-4393-9AC4-87A78406B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7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150"/>
            <a:ext cx="72390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609FD-F554-4A0B-BB22-0C092422064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9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2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53791"/>
            <a:ext cx="7772400" cy="1021556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865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3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752600" y="57150"/>
            <a:ext cx="72390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4400">
                <a:solidFill>
                  <a:prstClr val="white"/>
                </a:solidFill>
              </a:rPr>
              <a:t>Click to edit Master title style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87825" y="2399110"/>
            <a:ext cx="3124200" cy="1313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87825" y="3826669"/>
            <a:ext cx="3124200" cy="13132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6253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9078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493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657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841-0CA5-4F38-8BB7-20FD59BAC5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56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567-CCE7-4230-9648-0962ECE67CF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24003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Lesson 7</a:t>
            </a:r>
            <a:br>
              <a:rPr lang="en-US" dirty="0"/>
            </a:br>
            <a:br>
              <a:rPr lang="en-US" dirty="0"/>
            </a:br>
            <a:r>
              <a:rPr lang="en-US" sz="7300" b="1" dirty="0"/>
              <a:t>Malicious Codes</a:t>
            </a:r>
            <a:br>
              <a:rPr lang="en-US" sz="7300" dirty="0"/>
            </a:br>
            <a:r>
              <a:rPr lang="en-US" sz="7300" dirty="0">
                <a:solidFill>
                  <a:schemeClr val="accent6">
                    <a:lumMod val="75000"/>
                  </a:schemeClr>
                </a:solidFill>
              </a:rPr>
              <a:t>(Malware)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6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0648"/>
            <a:ext cx="7848600" cy="4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1" y="205979"/>
            <a:ext cx="8135279" cy="4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350"/>
            <a:ext cx="7892740" cy="47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00050"/>
            <a:ext cx="803365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31774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Computer Virus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3623072"/>
          </a:xfrm>
        </p:spPr>
        <p:txBody>
          <a:bodyPr/>
          <a:lstStyle/>
          <a:p>
            <a:r>
              <a:rPr lang="en-US" sz="2800" b="1" i="1" dirty="0"/>
              <a:t>Virus</a:t>
            </a:r>
            <a:r>
              <a:rPr lang="en-US" sz="2800" dirty="0"/>
              <a:t>: a program that attaches copies of itself into other programs.  </a:t>
            </a:r>
          </a:p>
          <a:p>
            <a:pPr lvl="1"/>
            <a:r>
              <a:rPr lang="en-US" sz="2400" dirty="0"/>
              <a:t>Propagates and performs some </a:t>
            </a:r>
            <a:r>
              <a:rPr lang="en-US" sz="2400" dirty="0">
                <a:solidFill>
                  <a:srgbClr val="FF0000"/>
                </a:solidFill>
              </a:rPr>
              <a:t>unwanted functions</a:t>
            </a:r>
          </a:p>
          <a:p>
            <a:pPr lvl="1"/>
            <a:r>
              <a:rPr lang="en-US" sz="2400" dirty="0"/>
              <a:t>Viruses are not programs</a:t>
            </a:r>
          </a:p>
          <a:p>
            <a:pPr lvl="1"/>
            <a:r>
              <a:rPr lang="en-US" altLang="zh-TW" sz="2400" i="1" dirty="0"/>
              <a:t>Definition from RFC 1135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A </a:t>
            </a:r>
            <a:r>
              <a:rPr lang="en-US" altLang="zh-TW" sz="2400" i="1" dirty="0">
                <a:solidFill>
                  <a:srgbClr val="FF0000"/>
                </a:solidFill>
              </a:rPr>
              <a:t>virus</a:t>
            </a:r>
            <a:r>
              <a:rPr lang="en-US" altLang="zh-TW" sz="2400" dirty="0">
                <a:solidFill>
                  <a:srgbClr val="FF0000"/>
                </a:solidFill>
              </a:rPr>
              <a:t> is a piece of code that inserts itself into a host </a:t>
            </a:r>
            <a:r>
              <a:rPr lang="en-US" altLang="zh-TW" sz="2400" dirty="0"/>
              <a:t>[program], including operating systems, to propagate</a:t>
            </a:r>
            <a:r>
              <a:rPr lang="en-US" altLang="zh-TW" sz="2400" dirty="0">
                <a:solidFill>
                  <a:srgbClr val="FF0000"/>
                </a:solidFill>
              </a:rPr>
              <a:t>. It cannot run independently</a:t>
            </a:r>
            <a:r>
              <a:rPr lang="en-US" altLang="zh-TW" sz="2400" dirty="0"/>
              <a:t>. It requires that its host program be run to activate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2CA32CA-CA82-4C64-BAA6-C3FC4C03F53B}" type="slidenum">
              <a:rPr kumimoji="0" lang="en-US" sz="1200" smtClean="0">
                <a:solidFill>
                  <a:prstClr val="white"/>
                </a:solidFill>
              </a:rPr>
              <a:pPr/>
              <a:t>15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96399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4211"/>
            <a:ext cx="2228850" cy="201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39692"/>
            <a:ext cx="28575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2686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4"/>
            <a:ext cx="26670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4300"/>
            <a:ext cx="6283911" cy="857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Four Phases </a:t>
            </a:r>
            <a:r>
              <a:rPr lang="en-US" dirty="0">
                <a:solidFill>
                  <a:schemeClr val="tx1"/>
                </a:solidFill>
              </a:rPr>
              <a:t>of a Virus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089490"/>
            <a:ext cx="9218070" cy="36920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accent6"/>
                </a:solidFill>
              </a:rPr>
              <a:t>1. Dormant Phase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b="1" dirty="0">
                <a:solidFill>
                  <a:srgbClr val="FF0000"/>
                </a:solidFill>
              </a:rPr>
              <a:t>3. Triggering Phase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2. Propagation Phase</a:t>
            </a:r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                                                                  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4. Execution Phase</a:t>
            </a:r>
          </a:p>
          <a:p>
            <a:pPr marL="45720" indent="0">
              <a:buNone/>
            </a:pPr>
            <a:endParaRPr lang="en-US" b="1" dirty="0">
              <a:solidFill>
                <a:srgbClr val="623385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267420"/>
            <a:ext cx="1940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virus is idle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Not all viruses have this stage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3633" y="3045385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places an identical copy of itself into other programs of into certain system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0378" y="47607"/>
            <a:ext cx="2211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is activated to perform the function for which it was created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762" y="3495508"/>
            <a:ext cx="224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function is performed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The function may be harmless or damaging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382000" cy="85725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Virus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Parasitic virus – </a:t>
            </a:r>
            <a:r>
              <a:rPr lang="en-US" sz="2400" i="1" dirty="0" err="1"/>
              <a:t>ký</a:t>
            </a:r>
            <a:r>
              <a:rPr lang="en-US" sz="2400" i="1" dirty="0"/>
              <a:t> </a:t>
            </a:r>
            <a:r>
              <a:rPr lang="en-US" sz="2400" i="1" dirty="0" err="1"/>
              <a:t>sinh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Attaches itself to a file and replicates when the infected program is executed</a:t>
            </a:r>
          </a:p>
          <a:p>
            <a:pPr lvl="1"/>
            <a:r>
              <a:rPr lang="en-US" sz="2000" dirty="0"/>
              <a:t>most common form</a:t>
            </a:r>
          </a:p>
          <a:p>
            <a:pPr lvl="1"/>
            <a:endParaRPr lang="en-US" sz="2000" dirty="0"/>
          </a:p>
          <a:p>
            <a:r>
              <a:rPr lang="en-US" sz="2400" i="1" dirty="0"/>
              <a:t>Memory resident virus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lodged in main memory as part of a resident system program</a:t>
            </a:r>
          </a:p>
          <a:p>
            <a:pPr lvl="1"/>
            <a:r>
              <a:rPr lang="en-US" sz="2000" dirty="0"/>
              <a:t>Virus may infect every program that executes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B8967B1C-A500-42E1-94E1-F0DADBCFE31E}" type="slidenum">
              <a:rPr kumimoji="0" lang="en-US" sz="1200" smtClean="0">
                <a:solidFill>
                  <a:prstClr val="white"/>
                </a:solidFill>
              </a:rPr>
              <a:pPr/>
              <a:t>17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1"/>
            <a:ext cx="8686800" cy="3623072"/>
          </a:xfrm>
        </p:spPr>
        <p:txBody>
          <a:bodyPr/>
          <a:lstStyle/>
          <a:p>
            <a:r>
              <a:rPr lang="en-US" sz="2800" i="1" dirty="0"/>
              <a:t>Boot Sector Viruses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Infects the boot record and spreads when system is booted</a:t>
            </a:r>
          </a:p>
          <a:p>
            <a:pPr lvl="1"/>
            <a:r>
              <a:rPr lang="en-US" sz="2400" dirty="0"/>
              <a:t>Gains control of machine before the virus detection tools</a:t>
            </a:r>
          </a:p>
          <a:p>
            <a:pPr lvl="1"/>
            <a:r>
              <a:rPr lang="en-US" sz="2400" dirty="0"/>
              <a:t>Very hard to notice</a:t>
            </a:r>
          </a:p>
          <a:p>
            <a:pPr lvl="1"/>
            <a:endParaRPr lang="en-US" sz="2400" dirty="0"/>
          </a:p>
          <a:p>
            <a:r>
              <a:rPr lang="en-US" sz="2800" dirty="0"/>
              <a:t>Macro Virus:</a:t>
            </a:r>
          </a:p>
          <a:p>
            <a:pPr lvl="1"/>
            <a:r>
              <a:rPr lang="en-US" sz="2400" dirty="0"/>
              <a:t>virus is part of the macro associated with a document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9355287-F416-4757-9408-11E1DD8D5DD3}" type="slidenum">
              <a:rPr kumimoji="0" lang="en-US" sz="1200" smtClean="0">
                <a:solidFill>
                  <a:prstClr val="white"/>
                </a:solidFill>
              </a:rPr>
              <a:pPr/>
              <a:t>18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Stealth virus</a:t>
            </a:r>
            <a:endParaRPr lang="en-US" dirty="0"/>
          </a:p>
          <a:p>
            <a:pPr lvl="1"/>
            <a:r>
              <a:rPr lang="en-US" dirty="0"/>
              <a:t>A form of virus explicitly designed to hide from detection by antivirus software</a:t>
            </a:r>
          </a:p>
          <a:p>
            <a:pPr lvl="1"/>
            <a:endParaRPr lang="en-US" dirty="0"/>
          </a:p>
          <a:p>
            <a:r>
              <a:rPr lang="en-US" i="1" dirty="0"/>
              <a:t>Polymorphic virus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virus that mutates with every infection making detection by the “signature” of the virus difficult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B0FA746-D714-4F98-8DA3-5EC033A95D4A}" type="slidenum">
              <a:rPr kumimoji="0" lang="en-US" sz="1200" smtClean="0">
                <a:solidFill>
                  <a:prstClr val="white"/>
                </a:solidFill>
              </a:rPr>
              <a:pPr/>
              <a:t>19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70092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Mutate: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a malware?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Common types of malware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How to detect &amp; prevent them?</a:t>
            </a:r>
          </a:p>
        </p:txBody>
      </p:sp>
    </p:spTree>
    <p:extLst>
      <p:ext uri="{BB962C8B-B14F-4D97-AF65-F5344CB8AC3E}">
        <p14:creationId xmlns:p14="http://schemas.microsoft.com/office/powerpoint/2010/main" val="209087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2584294-804A-4988-A2FD-4D1E3FC700FF}" type="slidenum">
              <a:rPr kumimoji="0" lang="en-US" sz="1200" smtClean="0">
                <a:solidFill>
                  <a:prstClr val="white"/>
                </a:solidFill>
              </a:rPr>
              <a:pPr/>
              <a:t>20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6553200" y="27432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553200" y="30861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4171950"/>
            <a:ext cx="4662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Virus appended to program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48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2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A660224-D272-48A5-A745-5A75B1AE7721}" type="slidenum">
              <a:rPr kumimoji="0" lang="en-US" sz="1200" smtClean="0">
                <a:solidFill>
                  <a:prstClr val="white"/>
                </a:solidFill>
              </a:rPr>
              <a:pPr/>
              <a:t>21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04802" name="Rectangle 2" descr="Large confetti"/>
          <p:cNvSpPr>
            <a:spLocks noChangeArrowheads="1"/>
          </p:cNvSpPr>
          <p:nvPr/>
        </p:nvSpPr>
        <p:spPr bwMode="auto">
          <a:xfrm>
            <a:off x="1093788" y="213122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4400" dirty="0">
              <a:solidFill>
                <a:srgbClr val="EEECE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553200" y="25146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53200" y="27432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553200" y="21717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Virus-1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57400" y="4229100"/>
            <a:ext cx="49353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Virus surrounding a program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553200" y="377190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629400" y="37719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Virus-2</a:t>
            </a:r>
          </a:p>
        </p:txBody>
      </p:sp>
      <p:sp>
        <p:nvSpPr>
          <p:cNvPr id="358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Viruses Append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61161C2-AEBC-4DB8-A157-0F2BF31719FF}" type="slidenum">
              <a:rPr kumimoji="0" lang="en-US" sz="1200" smtClean="0">
                <a:solidFill>
                  <a:prstClr val="white"/>
                </a:solidFill>
              </a:rPr>
              <a:pPr/>
              <a:t>22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057400" y="4286250"/>
            <a:ext cx="50492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Virus integrated into program</a:t>
            </a:r>
          </a:p>
        </p:txBody>
      </p:sp>
      <p:sp>
        <p:nvSpPr>
          <p:cNvPr id="36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961192"/>
            <a:ext cx="2481262" cy="33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8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150"/>
            <a:ext cx="1632857" cy="125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150"/>
            <a:ext cx="8153400" cy="85725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Computer Worms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546872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solidFill>
                  <a:srgbClr val="7030A0"/>
                </a:solidFill>
              </a:rPr>
              <a:t>A computer worm </a:t>
            </a:r>
            <a:r>
              <a:rPr lang="en-US" altLang="zh-TW" sz="2400" dirty="0"/>
              <a:t>is a malware program that spreads copies of itself 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without the need to inject itself in other programs</a:t>
            </a:r>
            <a:r>
              <a:rPr lang="en-US" altLang="zh-TW" sz="2400" dirty="0"/>
              <a:t>, and usually </a:t>
            </a:r>
            <a:r>
              <a:rPr lang="en-US" altLang="zh-TW" sz="2400" dirty="0">
                <a:solidFill>
                  <a:srgbClr val="FF0000"/>
                </a:solidFill>
              </a:rPr>
              <a:t>without human interaction</a:t>
            </a:r>
            <a:r>
              <a:rPr lang="en-US" altLang="zh-TW" sz="2400" dirty="0"/>
              <a:t>.</a:t>
            </a:r>
          </a:p>
          <a:p>
            <a:pPr>
              <a:defRPr/>
            </a:pPr>
            <a:r>
              <a:rPr lang="en-US" altLang="zh-TW" sz="2400" dirty="0"/>
              <a:t>In most cases, a computer worm will carry a malicious payload, such as deleting files or installing a backdoor.</a:t>
            </a:r>
            <a:endParaRPr lang="en-US" altLang="zh-TW" sz="2000" dirty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9FEE943-0052-47C5-A647-81AED2316A57}" type="slidenum">
              <a:rPr kumimoji="0" lang="en-US" sz="1200" smtClean="0">
                <a:solidFill>
                  <a:prstClr val="white"/>
                </a:solidFill>
              </a:rPr>
              <a:pPr/>
              <a:t>23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8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Worm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Worm propagation by finding and infecting </a:t>
            </a:r>
            <a:r>
              <a:rPr lang="en-US" sz="2400" dirty="0">
                <a:solidFill>
                  <a:srgbClr val="FF0000"/>
                </a:solidFill>
              </a:rPr>
              <a:t>vulnerable hosts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74378"/>
            <a:ext cx="4691062" cy="328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2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Trojan 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A Trojan horse </a:t>
            </a:r>
            <a:r>
              <a:rPr lang="en-US" sz="2400" dirty="0"/>
              <a:t>is a malware program that appears to perform some </a:t>
            </a:r>
            <a:r>
              <a:rPr lang="en-US" sz="2400" dirty="0">
                <a:solidFill>
                  <a:srgbClr val="FF0000"/>
                </a:solidFill>
              </a:rPr>
              <a:t>useful tasks</a:t>
            </a:r>
            <a:r>
              <a:rPr lang="en-US" sz="2400" dirty="0"/>
              <a:t>, but which also does something with </a:t>
            </a:r>
            <a:r>
              <a:rPr lang="en-US" sz="2400" dirty="0">
                <a:solidFill>
                  <a:srgbClr val="FF0000"/>
                </a:solidFill>
              </a:rPr>
              <a:t>negative consequences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5548312" cy="25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Logic/Time Bomb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4451"/>
            <a:ext cx="8534400" cy="3623072"/>
          </a:xfrm>
        </p:spPr>
        <p:txBody>
          <a:bodyPr/>
          <a:lstStyle/>
          <a:p>
            <a:pPr lvl="1"/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programmed threats that lie dormant for an extended period of time until they are triggered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When triggered, malicious code is executed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F67FDB4-4B46-48F8-BC31-56CCC48B630F}" type="slidenum">
              <a:rPr kumimoji="0" lang="en-US" sz="1200" smtClean="0">
                <a:solidFill>
                  <a:prstClr val="white"/>
                </a:solidFill>
              </a:rPr>
              <a:pPr/>
              <a:t>26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  <p:pic>
        <p:nvPicPr>
          <p:cNvPr id="7" name="Picture 4" descr="j0199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00450"/>
            <a:ext cx="1219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71551"/>
            <a:ext cx="8763000" cy="36230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/>
              <a:t>Rootkit:</a:t>
            </a:r>
            <a:r>
              <a:rPr lang="en-US" dirty="0"/>
              <a:t> </a:t>
            </a:r>
            <a:r>
              <a:rPr lang="en-US" sz="2200" dirty="0"/>
              <a:t>Rootkits are designed to conceal certain objects or activities in your system.  Often their main purpose is to prevent malicious programs being detected – in order to extend the period in which programs can run on an infected computer</a:t>
            </a:r>
          </a:p>
          <a:p>
            <a:pPr>
              <a:spcBef>
                <a:spcPts val="600"/>
              </a:spcBef>
            </a:pPr>
            <a:endParaRPr lang="en-US" sz="22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"/>
            <a:ext cx="8686800" cy="8572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Rootkit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682D9B22-0E82-4F83-BDC8-94EB88383BE4}" type="slidenum">
              <a:rPr kumimoji="0" lang="en-US" sz="1200" smtClean="0">
                <a:solidFill>
                  <a:prstClr val="white"/>
                </a:solidFill>
              </a:rPr>
              <a:pPr/>
              <a:t>27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61341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8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Spyware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0550"/>
            <a:ext cx="6219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2495550"/>
            <a:ext cx="3962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Software which sends information to its creators about a user's activities (e.g.,  passwords, credit card numbers, and other information that can be sold on the black market.</a:t>
            </a:r>
          </a:p>
        </p:txBody>
      </p:sp>
    </p:spTree>
    <p:extLst>
      <p:ext uri="{BB962C8B-B14F-4D97-AF65-F5344CB8AC3E}">
        <p14:creationId xmlns:p14="http://schemas.microsoft.com/office/powerpoint/2010/main" val="377273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a </a:t>
            </a:r>
            <a:r>
              <a:rPr lang="en-US" b="1" dirty="0">
                <a:solidFill>
                  <a:srgbClr val="002060"/>
                </a:solidFill>
              </a:rPr>
              <a:t>malware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/>
              <a:t>A malware </a:t>
            </a:r>
            <a:r>
              <a:rPr lang="en-US" sz="2800" dirty="0"/>
              <a:t>is a </a:t>
            </a:r>
            <a:r>
              <a:rPr lang="en-US" sz="2800" dirty="0">
                <a:solidFill>
                  <a:srgbClr val="7030A0"/>
                </a:solidFill>
              </a:rPr>
              <a:t>set of instructions </a:t>
            </a:r>
            <a:r>
              <a:rPr lang="en-US" sz="2800" dirty="0"/>
              <a:t>that run on your </a:t>
            </a:r>
            <a:r>
              <a:rPr lang="en-US" sz="2400" dirty="0"/>
              <a:t>computer and </a:t>
            </a:r>
            <a:r>
              <a:rPr lang="en-US" sz="2400" dirty="0">
                <a:solidFill>
                  <a:srgbClr val="7030A0"/>
                </a:solidFill>
              </a:rPr>
              <a:t>make your system do something </a:t>
            </a:r>
            <a:r>
              <a:rPr lang="en-US" sz="2400" dirty="0"/>
              <a:t>that an </a:t>
            </a:r>
            <a:r>
              <a:rPr lang="en-US" sz="2400" dirty="0">
                <a:solidFill>
                  <a:srgbClr val="7030A0"/>
                </a:solidFill>
              </a:rPr>
              <a:t>attacker wants it to do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2060"/>
                </a:solidFill>
              </a:rPr>
              <a:t>Malware </a:t>
            </a:r>
            <a:r>
              <a:rPr lang="en-US" sz="2400" dirty="0"/>
              <a:t>can be classified into several categories, depending on propagation and concealment.</a:t>
            </a:r>
          </a:p>
        </p:txBody>
      </p:sp>
    </p:spTree>
    <p:extLst>
      <p:ext uri="{BB962C8B-B14F-4D97-AF65-F5344CB8AC3E}">
        <p14:creationId xmlns:p14="http://schemas.microsoft.com/office/powerpoint/2010/main" val="334805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Malware Zombies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Malware can turn a computer into a zombie, which is a machine that is controlled externally to perform malicious attacks, usually as a part of a </a:t>
            </a:r>
            <a:r>
              <a:rPr lang="en-US" sz="2400" b="1" dirty="0">
                <a:solidFill>
                  <a:srgbClr val="7030A0"/>
                </a:solidFill>
              </a:rPr>
              <a:t>botnet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02415"/>
            <a:ext cx="4191000" cy="28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73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Where does Malicious Code Hide?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	1. Email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2. Web Content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3. Legitimate Sites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4. File Downloads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3350"/>
            <a:ext cx="8305800" cy="1102519"/>
          </a:xfrm>
        </p:spPr>
        <p:txBody>
          <a:bodyPr>
            <a:noAutofit/>
          </a:bodyPr>
          <a:lstStyle/>
          <a:p>
            <a:r>
              <a:rPr lang="en-US" sz="4000" b="1" dirty="0"/>
              <a:t>How to detect &amp; prevention them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276350"/>
            <a:ext cx="8143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detection system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may detect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suspicious activities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 A 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prevention system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must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identify</a:t>
            </a:r>
            <a:r>
              <a:rPr lang="en-US" sz="2800" dirty="0">
                <a:latin typeface="+mj-lt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stop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malicious attacks </a:t>
            </a:r>
            <a:r>
              <a:rPr lang="en-US" sz="2800" dirty="0">
                <a:latin typeface="+mj-lt"/>
              </a:rPr>
              <a:t>before they do damage and have a chance to infect a system.</a:t>
            </a:r>
          </a:p>
        </p:txBody>
      </p:sp>
    </p:spTree>
    <p:extLst>
      <p:ext uri="{BB962C8B-B14F-4D97-AF65-F5344CB8AC3E}">
        <p14:creationId xmlns:p14="http://schemas.microsoft.com/office/powerpoint/2010/main" val="2055190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Signatures</a:t>
            </a:r>
          </a:p>
          <a:p>
            <a:pPr lvl="1"/>
            <a:r>
              <a:rPr lang="en-US" dirty="0"/>
              <a:t>Find a string that can </a:t>
            </a:r>
            <a:r>
              <a:rPr lang="en-US" dirty="0">
                <a:solidFill>
                  <a:srgbClr val="FF0000"/>
                </a:solidFill>
              </a:rPr>
              <a:t>identity the virus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Heuristics Analysis - </a:t>
            </a:r>
          </a:p>
          <a:p>
            <a:pPr lvl="1"/>
            <a:r>
              <a:rPr lang="en-US" dirty="0"/>
              <a:t>Useful to identify new and “zero day” malware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Analyze program behavior</a:t>
            </a:r>
            <a:r>
              <a:rPr lang="en-US" dirty="0"/>
              <a:t> (network access, file open, attempt to delete file, attempt to modify the boot sector,…)</a:t>
            </a:r>
          </a:p>
          <a:p>
            <a:pPr lvl="1"/>
            <a:r>
              <a:rPr lang="en-US" dirty="0"/>
              <a:t>Heuristic methods can trigger false alarms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Sandbox analysis</a:t>
            </a:r>
          </a:p>
          <a:p>
            <a:pPr lvl="1"/>
            <a:r>
              <a:rPr lang="en-US" dirty="0"/>
              <a:t>Running the executable in a VM</a:t>
            </a:r>
          </a:p>
          <a:p>
            <a:pPr lvl="1"/>
            <a:r>
              <a:rPr lang="en-US" dirty="0"/>
              <a:t>Observe it (file activity, network, memory,…)</a:t>
            </a:r>
          </a:p>
          <a:p>
            <a:r>
              <a:rPr lang="en-US" b="1" dirty="0"/>
              <a:t>White/Black listing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3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Scan compare the analyzed object with a database of signatures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signature is a virus fingerprint </a:t>
            </a:r>
            <a:r>
              <a:rPr lang="en-US" sz="2000" i="1" dirty="0"/>
              <a:t>(E.g., a string with a sequence of instructions specific for each virus 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file is infected if there is a signature inside its code </a:t>
            </a:r>
            <a:r>
              <a:rPr lang="en-US" sz="2000" i="1" dirty="0"/>
              <a:t>(Fast pattern matching techniques to search for signatures)</a:t>
            </a:r>
            <a:endParaRPr lang="en-US" sz="2400" i="1" dirty="0"/>
          </a:p>
          <a:p>
            <a:pPr>
              <a:spcAft>
                <a:spcPts val="1200"/>
              </a:spcAft>
            </a:pPr>
            <a:r>
              <a:rPr lang="en-US" sz="2400" dirty="0"/>
              <a:t>All the signatures together create the malware database that usually is proprietary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Antivirus Approaches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Detection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/>
              <a:t>determine infection and locate the virus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2060"/>
                </a:solidFill>
              </a:rPr>
              <a:t>Identification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the specific virus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2060"/>
                </a:solidFill>
              </a:rPr>
              <a:t>Removal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remove the virus from all infected systems, so the disease cannot spread further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2060"/>
                </a:solidFill>
              </a:rPr>
              <a:t>Recovery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/>
              <a:t>restore the system to its original state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90DE02-7086-43FC-BCF6-9BCEB920C9B4}" type="slidenum">
              <a:rPr kumimoji="0" lang="en-US" sz="1200" smtClean="0">
                <a:solidFill>
                  <a:prstClr val="white"/>
                </a:solidFill>
              </a:rPr>
              <a:pPr/>
              <a:t>35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Virus Infection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Prevention: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Good source of software </a:t>
            </a:r>
            <a:r>
              <a:rPr lang="en-US" dirty="0"/>
              <a:t>installed </a:t>
            </a:r>
          </a:p>
          <a:p>
            <a:pPr lvl="1"/>
            <a:r>
              <a:rPr lang="en-US" dirty="0"/>
              <a:t>Isolated testing phase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virus detectors</a:t>
            </a:r>
          </a:p>
          <a:p>
            <a:endParaRPr lang="en-US" dirty="0"/>
          </a:p>
          <a:p>
            <a:r>
              <a:rPr lang="en-US" b="1" dirty="0"/>
              <a:t>Limit damage:</a:t>
            </a:r>
          </a:p>
          <a:p>
            <a:pPr lvl="1"/>
            <a:r>
              <a:rPr lang="en-US" dirty="0"/>
              <a:t>Make and retain </a:t>
            </a:r>
            <a:r>
              <a:rPr lang="en-US" dirty="0">
                <a:solidFill>
                  <a:srgbClr val="FF0000"/>
                </a:solidFill>
              </a:rPr>
              <a:t>backup</a:t>
            </a:r>
            <a:r>
              <a:rPr lang="en-US" dirty="0"/>
              <a:t> copies </a:t>
            </a:r>
            <a:r>
              <a:rPr lang="en-US" dirty="0">
                <a:solidFill>
                  <a:srgbClr val="FF0000"/>
                </a:solidFill>
              </a:rPr>
              <a:t>important resources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45D8ADF-769D-4321-A915-53C72A3AF9A9}" type="slidenum">
              <a:rPr kumimoji="0" lang="en-US" sz="1200" smtClean="0">
                <a:solidFill>
                  <a:prstClr val="white"/>
                </a:solidFill>
              </a:rPr>
              <a:pPr/>
              <a:t>36</a:t>
            </a:fld>
            <a:endParaRPr kumimoji="0" lang="en-US" sz="1200">
              <a:solidFill>
                <a:prstClr val="white"/>
              </a:solidFill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>
                <a:solidFill>
                  <a:prstClr val="white"/>
                </a:solidFill>
              </a:rPr>
              <a:t>CS 450/650 Lecture 15: Malicious Codes</a:t>
            </a:r>
            <a:endParaRPr kumimoji="0"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4290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+mj-lt"/>
              </a:rPr>
              <a:t>Preventing Malicious Attacks on the Internet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28700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Up-to-date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Install a firewall</a:t>
            </a:r>
            <a:endParaRPr lang="en-US" sz="2400" b="1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Scanning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864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Malware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0151"/>
            <a:ext cx="9067800" cy="3394472"/>
          </a:xfrm>
        </p:spPr>
        <p:txBody>
          <a:bodyPr>
            <a:normAutofit/>
          </a:bodyPr>
          <a:lstStyle/>
          <a:p>
            <a:r>
              <a:rPr lang="en-US" sz="2800" dirty="0"/>
              <a:t>There are two fundamental approaches to malware analysis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Static analysis</a:t>
            </a:r>
            <a:r>
              <a:rPr lang="en-US" sz="2400" dirty="0"/>
              <a:t>, which involves examining and analyzing the malware without executing it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Dynamic analysis</a:t>
            </a:r>
            <a:r>
              <a:rPr lang="en-US" sz="2400" dirty="0"/>
              <a:t>, which involves executing the malware on the system and analyzing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857250"/>
          </a:xfrm>
        </p:spPr>
        <p:txBody>
          <a:bodyPr>
            <a:noAutofit/>
          </a:bodyPr>
          <a:lstStyle/>
          <a:p>
            <a:r>
              <a:rPr lang="en-US" sz="9600"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a </a:t>
            </a:r>
            <a:r>
              <a:rPr lang="en-US" dirty="0">
                <a:solidFill>
                  <a:srgbClr val="002060"/>
                </a:solidFill>
              </a:rPr>
              <a:t>malware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>
                <a:solidFill>
                  <a:srgbClr val="002060"/>
                </a:solidFill>
              </a:rPr>
              <a:t>Propagation (lây nhiễm)</a:t>
            </a:r>
            <a:endParaRPr lang="en-US" b="1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Virus</a:t>
            </a:r>
            <a:r>
              <a:rPr lang="en-US" dirty="0">
                <a:highlight>
                  <a:srgbClr val="FFFF00"/>
                </a:highlight>
              </a:rPr>
              <a:t>: human-assisted</a:t>
            </a:r>
            <a:r>
              <a:rPr lang="en-US" dirty="0"/>
              <a:t> propagation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Worm</a:t>
            </a:r>
            <a:r>
              <a:rPr lang="en-US" dirty="0"/>
              <a:t>: automatic propagation </a:t>
            </a:r>
            <a:r>
              <a:rPr lang="en-US" dirty="0">
                <a:highlight>
                  <a:srgbClr val="FFFF00"/>
                </a:highlight>
              </a:rPr>
              <a:t>without human assistance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002060"/>
                </a:solidFill>
              </a:rPr>
              <a:t>Concealment (hide-che giấu)</a:t>
            </a:r>
            <a:endParaRPr lang="en-US" b="1" dirty="0">
              <a:solidFill>
                <a:srgbClr val="00206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Rootkit</a:t>
            </a:r>
            <a:r>
              <a:rPr lang="en-US" dirty="0"/>
              <a:t>: modifies </a:t>
            </a:r>
            <a:r>
              <a:rPr lang="en-US" dirty="0">
                <a:highlight>
                  <a:srgbClr val="FFFF00"/>
                </a:highlight>
              </a:rPr>
              <a:t>operating system to hide </a:t>
            </a:r>
            <a:r>
              <a:rPr lang="en-US" dirty="0"/>
              <a:t>its existence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Trojan</a:t>
            </a:r>
            <a:r>
              <a:rPr lang="en-US" dirty="0"/>
              <a:t>: provides </a:t>
            </a:r>
            <a:r>
              <a:rPr lang="en-US" dirty="0">
                <a:highlight>
                  <a:srgbClr val="FFFF00"/>
                </a:highlight>
              </a:rPr>
              <a:t>desirable functionality but hides malicious operation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2060"/>
                </a:solidFill>
              </a:rPr>
              <a:t>Various types of payloads</a:t>
            </a:r>
          </a:p>
        </p:txBody>
      </p:sp>
    </p:spTree>
    <p:extLst>
      <p:ext uri="{BB962C8B-B14F-4D97-AF65-F5344CB8AC3E}">
        <p14:creationId xmlns:p14="http://schemas.microsoft.com/office/powerpoint/2010/main" val="7337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Malware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439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5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Delivery &amp;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2286"/>
            <a:ext cx="8534400" cy="262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1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Delivery &amp;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322976"/>
            <a:ext cx="7019925" cy="298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42950"/>
            <a:ext cx="8153400" cy="3429000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zh-CN" sz="2000" dirty="0">
                <a:ea typeface="SimSun" pitchFamily="2" charset="-122"/>
              </a:rPr>
              <a:t>Basic types: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Virus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Worms </a:t>
            </a:r>
          </a:p>
          <a:p>
            <a:pPr marL="1023938" lvl="1" indent="-457200"/>
            <a:r>
              <a:rPr lang="en-US" altLang="zh-CN" sz="2000" dirty="0">
                <a:ea typeface="SimSun" pitchFamily="2" charset="-122"/>
              </a:rPr>
              <a:t>Trojan Horse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CN" sz="2000" dirty="0">
                <a:ea typeface="SimSun" pitchFamily="2" charset="-122"/>
              </a:rPr>
              <a:t>Several variants of the basic types exist: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Time Bomb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Logic Bomb</a:t>
            </a:r>
          </a:p>
          <a:p>
            <a:pPr marL="1023938" lvl="1" indent="-457200" eaLnBrk="1" hangingPunct="1"/>
            <a:r>
              <a:rPr lang="en-US" altLang="zh-CN" sz="2000" dirty="0" err="1">
                <a:ea typeface="SimSun" pitchFamily="2" charset="-122"/>
              </a:rPr>
              <a:t>Keylogger</a:t>
            </a:r>
            <a:r>
              <a:rPr lang="en-US" altLang="zh-CN" sz="2000" dirty="0">
                <a:ea typeface="SimSun" pitchFamily="2" charset="-122"/>
              </a:rPr>
              <a:t> 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Rootkit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Adware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Spyware</a:t>
            </a:r>
          </a:p>
          <a:p>
            <a:pPr marL="1023938" lvl="1" indent="-457200" eaLnBrk="1" hangingPunct="1"/>
            <a:r>
              <a:rPr lang="en-US" altLang="zh-CN" sz="2000" dirty="0">
                <a:ea typeface="SimSun" pitchFamily="2" charset="-122"/>
              </a:rPr>
              <a:t>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D9A924-E96D-4279-A7D9-279AA0B5C4FA}" type="slidenum">
              <a:rPr lang="zh-CN" altLang="en-US" sz="1400" smtClean="0"/>
              <a:pPr eaLnBrk="1" hangingPunct="1"/>
              <a:t>8</a:t>
            </a:fld>
            <a:endParaRPr lang="en-US" altLang="zh-CN" sz="14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33350"/>
            <a:ext cx="7772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b="1" dirty="0">
                <a:solidFill>
                  <a:srgbClr val="CC0000"/>
                </a:solidFill>
                <a:latin typeface="+mj-lt"/>
              </a:rPr>
              <a:t>Malware Types</a:t>
            </a:r>
            <a:endParaRPr lang="en-US" sz="3200" b="1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974308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Keylogger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7" y="1406128"/>
            <a:ext cx="8900206" cy="29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2065"/>
      </p:ext>
    </p:extLst>
  </p:cSld>
  <p:clrMapOvr>
    <a:masterClrMapping/>
  </p:clrMapOvr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1158</Words>
  <Application>Microsoft Office PowerPoint</Application>
  <PresentationFormat>On-screen Show (16:9)</PresentationFormat>
  <Paragraphs>221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SimSun</vt:lpstr>
      <vt:lpstr>Arial</vt:lpstr>
      <vt:lpstr>Calibri</vt:lpstr>
      <vt:lpstr>Times New Roman</vt:lpstr>
      <vt:lpstr>Wingdings</vt:lpstr>
      <vt:lpstr>UNR</vt:lpstr>
      <vt:lpstr>Office Theme</vt:lpstr>
      <vt:lpstr>Lesson 7  Malicious Codes (Malware)</vt:lpstr>
      <vt:lpstr>Outline</vt:lpstr>
      <vt:lpstr>What is a malware?</vt:lpstr>
      <vt:lpstr>What is a malware?</vt:lpstr>
      <vt:lpstr>Malware Goals</vt:lpstr>
      <vt:lpstr>Delivery &amp; Techniques</vt:lpstr>
      <vt:lpstr>Delivery &amp; Techniques</vt:lpstr>
      <vt:lpstr>PowerPoint Presentation</vt:lpstr>
      <vt:lpstr>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Virus</vt:lpstr>
      <vt:lpstr>Four Phases of a Virus  </vt:lpstr>
      <vt:lpstr>Virus Types</vt:lpstr>
      <vt:lpstr>Virus Types</vt:lpstr>
      <vt:lpstr>Virus Types</vt:lpstr>
      <vt:lpstr>How Viruses Append</vt:lpstr>
      <vt:lpstr>How Viruses Append</vt:lpstr>
      <vt:lpstr>How Viruses Append</vt:lpstr>
      <vt:lpstr>Computer Worms</vt:lpstr>
      <vt:lpstr>Worm Propagation</vt:lpstr>
      <vt:lpstr>Trojan Horses</vt:lpstr>
      <vt:lpstr>Logic/Time Bomb</vt:lpstr>
      <vt:lpstr>Rootkit</vt:lpstr>
      <vt:lpstr>Adware</vt:lpstr>
      <vt:lpstr>Spyware</vt:lpstr>
      <vt:lpstr>Malware Zombies</vt:lpstr>
      <vt:lpstr>Where does Malicious Code Hide?</vt:lpstr>
      <vt:lpstr>How to detect &amp; prevention them</vt:lpstr>
      <vt:lpstr>Malware Countermeasures</vt:lpstr>
      <vt:lpstr>Signatures</vt:lpstr>
      <vt:lpstr>Antivirus Approaches</vt:lpstr>
      <vt:lpstr>Preventing Virus Infection</vt:lpstr>
      <vt:lpstr>PowerPoint Presentation</vt:lpstr>
      <vt:lpstr>Malware analysis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Malicious Codes</dc:title>
  <dc:creator>Admin</dc:creator>
  <cp:lastModifiedBy>blht .</cp:lastModifiedBy>
  <cp:revision>55</cp:revision>
  <dcterms:created xsi:type="dcterms:W3CDTF">2006-08-16T00:00:00Z</dcterms:created>
  <dcterms:modified xsi:type="dcterms:W3CDTF">2024-05-27T04:54:12Z</dcterms:modified>
</cp:coreProperties>
</file>